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07" r:id="rId3"/>
    <p:sldId id="368" r:id="rId4"/>
    <p:sldId id="371" r:id="rId5"/>
    <p:sldId id="370" r:id="rId6"/>
    <p:sldId id="372" r:id="rId7"/>
    <p:sldId id="373" r:id="rId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855" autoAdjust="0"/>
    <p:restoredTop sz="99820" autoAdjust="0"/>
  </p:normalViewPr>
  <p:slideViewPr>
    <p:cSldViewPr>
      <p:cViewPr>
        <p:scale>
          <a:sx n="98" d="100"/>
          <a:sy n="98" d="100"/>
        </p:scale>
        <p:origin x="-1116" y="1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20688" y="0"/>
            <a:ext cx="5579435" cy="4184576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M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60648" y="4343400"/>
            <a:ext cx="6264696" cy="4621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2BB9D-8C5E-4816-B888-838AF92A9B08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842809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pPr/>
              <a:t>1</a:t>
            </a:fld>
            <a:endParaRPr lang="sr-Latn-ME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79171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pPr/>
              <a:t>2</a:t>
            </a:fld>
            <a:endParaRPr lang="sr-Latn-ME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620713" y="0"/>
            <a:ext cx="5580062" cy="4184650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pPr/>
              <a:t>3</a:t>
            </a:fld>
            <a:endParaRPr lang="sr-Latn-ME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620713" y="0"/>
            <a:ext cx="5580062" cy="4184650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pPr/>
              <a:t>4</a:t>
            </a:fld>
            <a:endParaRPr lang="sr-Latn-ME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620713" y="0"/>
            <a:ext cx="5580062" cy="4184650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pPr/>
              <a:t>5</a:t>
            </a:fld>
            <a:endParaRPr lang="sr-Latn-ME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620713" y="0"/>
            <a:ext cx="5580062" cy="4184650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pPr/>
              <a:t>6</a:t>
            </a:fld>
            <a:endParaRPr lang="sr-Latn-ME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/>
          </p:nvPr>
        </p:nvSpPr>
        <p:spPr>
          <a:xfrm>
            <a:off x="620713" y="0"/>
            <a:ext cx="5580062" cy="4184650"/>
          </a:xfrm>
        </p:spPr>
      </p:sp>
      <p:sp>
        <p:nvSpPr>
          <p:cNvPr id="10" name="Notes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pPr/>
              <a:t>7</a:t>
            </a:fld>
            <a:endParaRPr lang="sr-Latn-ME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620713" y="0"/>
            <a:ext cx="5580062" cy="4184650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10.11.2017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131868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10.11.2017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10902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10.11.2017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16979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10.11.2017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9030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10.11.2017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405935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10.11.2017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360688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10.11.2017</a:t>
            </a:fld>
            <a:endParaRPr lang="sr-Latn-M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8161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10.11.2017</a:t>
            </a:fld>
            <a:endParaRPr lang="sr-Latn-M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6441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10.11.2017</a:t>
            </a:fld>
            <a:endParaRPr lang="sr-Latn-M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43473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10.11.2017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9736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10.11.2017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57927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3D0A5-9B06-41D1-B21C-E3E8BC5CF920}" type="datetimeFigureOut">
              <a:rPr lang="sr-Latn-ME" smtClean="0"/>
              <a:t>10.11.2017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57411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0040" y="33265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M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KVANTITATIVNE METODE U GRAĐEVINSKOM MENADŽMENTU</a:t>
            </a:r>
          </a:p>
          <a:p>
            <a:r>
              <a:rPr lang="sr-Latn-ME" sz="24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vježbe 2017/18</a:t>
            </a:r>
            <a:endParaRPr lang="sr-Latn-ME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08304" y="5877272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4000" b="1" dirty="0" smtClean="0"/>
              <a:t>V4</a:t>
            </a:r>
            <a:endParaRPr lang="sr-Latn-ME" sz="40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6651" y="2444988"/>
            <a:ext cx="7920880" cy="26251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Latn-M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MATEMATIČKA STATISTIKA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Prikupljanje </a:t>
            </a:r>
            <a:r>
              <a:rPr lang="sr-Latn-M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prikaz podataka (vrijednosti obilježja, frekvencije: apsolutne i relativne; kumulativne frekvencije: apsolutne i relativne)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Karakteristike empirijske raspodjele: mjere srednjih vrijednosti i odstupanja </a:t>
            </a:r>
            <a:r>
              <a:rPr lang="sr-Latn-ME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(aritmetička sredina</a:t>
            </a:r>
            <a:r>
              <a:rPr lang="vi-VN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vi-VN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standardna devijacija, koeficijent varijacije</a:t>
            </a:r>
            <a:r>
              <a:rPr lang="sr-Latn-M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8546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osnovu skupa od 90 izmjerenih </a:t>
            </a:r>
            <a:r>
              <a:rPr lang="vi-VN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vrijednosti dobijen</a:t>
            </a: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</a:t>
            </a:r>
            <a:r>
              <a:rPr lang="vi-VN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ispitivanjem čvrstoće betona pri pritisku </a:t>
            </a: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odrediti: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grupisati dobijene podatke i prikazati u odgovarajućoj statističkoj tabeli sa prikazom </a:t>
            </a:r>
            <a:r>
              <a:rPr lang="sr-Latn-ME" sz="12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 </a:t>
            </a: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(apsolutnih frekv.) i </a:t>
            </a:r>
            <a:r>
              <a:rPr lang="sr-Latn-ME" sz="12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 </a:t>
            </a: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(relativnih frekvencija)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nacrtati histogram i poligon apsolutne i relativne frekvencije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nacrtati funkciju empirijske raspodjele </a:t>
            </a: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(funkciju 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raspodjele kumulativne relativne </a:t>
            </a: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frekvencije) F(x)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d) sračunati aritmetičku sredinu, modu i medijanu empirijske raspodjela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e) sračunati  varijansu i standardno odstupanje za empirijsku raspodjelu slučajne promjenljive X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ME" sz="1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573016"/>
                <a:ext cx="8229600" cy="272576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 marL="228600">
                  <a:buFont typeface="+mj-lt"/>
                  <a:buAutoNum type="alphaLcParenR"/>
                </a:pP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grupisati dobijene podatke i prikazati u odgovarajućoj statističkoj tabeli sa prikazom fi i </a:t>
                </a: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fri</a:t>
                </a:r>
              </a:p>
              <a:p>
                <a:pPr marL="628650" lvl="1">
                  <a:buFont typeface="+mj-lt"/>
                  <a:buAutoNum type="arabicPeriod"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grupisati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podatke u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intervale (</a:t>
                </a:r>
                <a:r>
                  <a:rPr lang="sr-Latn-ME" sz="1400" b="1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intervala)</a:t>
                </a:r>
              </a:p>
              <a:p>
                <a:pPr marL="800100" lvl="2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=√N   - broj intervala (klasa, grupa),     n≥8				</a:t>
                </a:r>
              </a:p>
              <a:p>
                <a:pPr marL="914400" lvl="2" indent="0">
                  <a:buNone/>
                </a:pPr>
                <a:r>
                  <a:rPr lang="en-US" sz="1400" b="1" dirty="0" err="1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usvojeno</a:t>
                </a:r>
                <a:r>
                  <a:rPr lang="en-US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n=8</a:t>
                </a:r>
                <a:endParaRPr lang="sr-Latn-ME" sz="14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0" lvl="2" indent="0">
                  <a:buNone/>
                </a:pPr>
                <a:endParaRPr lang="en-US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630238" lvl="1">
                  <a:buFont typeface="+mj-lt"/>
                  <a:buAutoNum type="arabicPeriod" startAt="2"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usvojiti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širinu intervala  (klase, grupe)   d				</a:t>
                </a:r>
              </a:p>
              <a:p>
                <a:pPr marL="0" indent="0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xmax= 61,5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xmin=32,0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</a:rPr>
                      <m:t>𝑑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sr-Latn-ME" sz="140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)/</m:t>
                    </m:r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𝑛</m:t>
                    </m:r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=3,7</m:t>
                    </m:r>
                  </m:oMath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573016"/>
                <a:ext cx="8229600" cy="2725763"/>
              </a:xfrm>
              <a:blipFill rotWithShape="1">
                <a:blip r:embed="rId3"/>
                <a:stretch>
                  <a:fillRect l="-148" t="-224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278863"/>
              </p:ext>
            </p:extLst>
          </p:nvPr>
        </p:nvGraphicFramePr>
        <p:xfrm>
          <a:off x="1403648" y="1830688"/>
          <a:ext cx="5791200" cy="17335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6100"/>
                <a:gridCol w="546100"/>
                <a:gridCol w="546100"/>
                <a:gridCol w="546100"/>
                <a:gridCol w="609600"/>
                <a:gridCol w="685800"/>
                <a:gridCol w="673100"/>
                <a:gridCol w="546100"/>
                <a:gridCol w="546100"/>
                <a:gridCol w="5461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 dirty="0">
                          <a:effectLst/>
                        </a:rPr>
                        <a:t>55,0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55,0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55,0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32,0</a:t>
                      </a:r>
                      <a:endParaRPr lang="sr-Latn-ME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38,5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33,7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40,5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40,0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42,0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41,5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52,0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51,0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51,2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45,0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45,0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56,0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48,3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53,9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44,5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45,0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43,5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52,5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47,5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48,8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45,5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45,0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43,5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49,5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41,3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52,8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47,0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47,9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46,5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38,3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43,3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40,1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48,3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48,7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50,0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53,2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50,5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52,5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53,0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52,0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52,5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51,2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52,5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47,5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51,5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61,5</a:t>
                      </a:r>
                      <a:endParaRPr lang="sr-Latn-ME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49,3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53,0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48,5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40,0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36,0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40,7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52,5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44,2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48,5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51,5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54,3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53,5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50,0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46,2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42,5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 dirty="0">
                          <a:effectLst/>
                        </a:rPr>
                        <a:t>42,5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50,0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52,5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51,2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40,0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40,8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42,5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53,0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55,3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53,5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45,8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44,0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45,0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50,2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51,2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52,2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 dirty="0">
                          <a:effectLst/>
                        </a:rPr>
                        <a:t>48,8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50,0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46,5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53,0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55,0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56,2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>
                          <a:effectLst/>
                        </a:rPr>
                        <a:t>60,0</a:t>
                      </a:r>
                      <a:endParaRPr lang="sr-Latn-M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 dirty="0">
                          <a:effectLst/>
                        </a:rPr>
                        <a:t>51,2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100" u="none" strike="noStrike" dirty="0">
                          <a:effectLst/>
                        </a:rPr>
                        <a:t>57,0</a:t>
                      </a:r>
                      <a:endParaRPr lang="sr-Latn-M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77072"/>
            <a:ext cx="1023937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58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Nastavak</a:t>
            </a:r>
            <a:endParaRPr lang="sr-Latn-ME" sz="1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219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Latn-ME" sz="1400" b="1" u="sng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RJEŠENJE</a:t>
            </a:r>
          </a:p>
          <a:p>
            <a:pPr marL="685800" lvl="1" indent="-342900">
              <a:buFont typeface="+mj-lt"/>
              <a:buAutoNum type="arabicPeriod" startAt="3"/>
            </a:pP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statistička tabela sa grupisanim podacima i </a:t>
            </a:r>
            <a:r>
              <a:rPr lang="sr-Latn-ME" sz="14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fi, fri</a:t>
            </a:r>
          </a:p>
          <a:p>
            <a:pPr marL="342900" lvl="1" indent="0">
              <a:buNone/>
            </a:pP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tabela 1</a:t>
            </a:r>
            <a:endParaRPr lang="sr-Latn-ME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553224"/>
              </p:ext>
            </p:extLst>
          </p:nvPr>
        </p:nvGraphicFramePr>
        <p:xfrm>
          <a:off x="899592" y="3140969"/>
          <a:ext cx="7272810" cy="3528388"/>
        </p:xfrm>
        <a:graphic>
          <a:graphicData uri="http://schemas.openxmlformats.org/drawingml/2006/table">
            <a:tbl>
              <a:tblPr/>
              <a:tblGrid>
                <a:gridCol w="755559"/>
                <a:gridCol w="755559"/>
                <a:gridCol w="755559"/>
                <a:gridCol w="755559"/>
                <a:gridCol w="848347"/>
                <a:gridCol w="954391"/>
                <a:gridCol w="936718"/>
                <a:gridCol w="1511118"/>
              </a:tblGrid>
              <a:tr h="70567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granice intervala     ui≤xj≤ui+1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M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sredina grupnog intervala</a:t>
                      </a:r>
                      <a:b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sr-Latn-ME" sz="13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sr-Latn-ME" sz="1300" b="0" i="1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sr-Latn-ME" sz="13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=1/2*(u</a:t>
                      </a:r>
                      <a:r>
                        <a:rPr lang="sr-Latn-ME" sz="1300" b="0" i="1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j-1</a:t>
                      </a:r>
                      <a:r>
                        <a:rPr lang="sr-Latn-ME" sz="13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+u </a:t>
                      </a:r>
                      <a:r>
                        <a:rPr lang="sr-Latn-ME" sz="1300" b="0" i="1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sr-Latn-ME" sz="13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), </a:t>
                      </a:r>
                      <a:endParaRPr lang="sr-Latn-ME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M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apsolutne frekvencije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kumulativne apsolutne frekvencije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relativne frekvencije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kumulativne relativne frekvencije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63"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sr-Latn-ME" sz="13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sr-Latn-M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sr-Latn-ME" sz="13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i+1</a:t>
                      </a:r>
                      <a:endParaRPr lang="sr-Latn-M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M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</a:t>
                      </a:r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frj=fj/N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F(x)=</a:t>
                      </a:r>
                      <a:r>
                        <a:rPr lang="el-G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</a:t>
                      </a:r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frj  j=1,N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98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33,85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M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0,0222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0,0222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98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M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0,0333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0,0555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98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43,3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41,45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M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0,2111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98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47,1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45,25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M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0,1778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0,3889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98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47,2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49,05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M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0,5889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7498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52,85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M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0,8889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98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56,65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M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0,0889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0,9778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98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62,3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60,45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M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0,0222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63">
                <a:tc>
                  <a:txBody>
                    <a:bodyPr/>
                    <a:lstStyle/>
                    <a:p>
                      <a:pPr algn="l" fontAlgn="b"/>
                      <a:endParaRPr lang="sr-Latn-M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r-Latn-ME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r-Latn-M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055436"/>
              </p:ext>
            </p:extLst>
          </p:nvPr>
        </p:nvGraphicFramePr>
        <p:xfrm>
          <a:off x="2555776" y="188639"/>
          <a:ext cx="6131025" cy="1949575"/>
        </p:xfrm>
        <a:graphic>
          <a:graphicData uri="http://schemas.openxmlformats.org/drawingml/2006/table">
            <a:tbl>
              <a:tblPr/>
              <a:tblGrid>
                <a:gridCol w="578145"/>
                <a:gridCol w="578145"/>
                <a:gridCol w="578145"/>
                <a:gridCol w="578145"/>
                <a:gridCol w="645371"/>
                <a:gridCol w="726042"/>
                <a:gridCol w="712597"/>
                <a:gridCol w="578145"/>
                <a:gridCol w="578145"/>
                <a:gridCol w="578145"/>
              </a:tblGrid>
              <a:tr h="214239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214239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</a:tr>
              <a:tr h="214239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14239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24951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4239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14239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214239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24951"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70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Latn-M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2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nastavak</a:t>
            </a:r>
            <a:endParaRPr lang="sr-Latn-ME" sz="1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18051"/>
          </a:xfrm>
        </p:spPr>
        <p:txBody>
          <a:bodyPr>
            <a:noAutofit/>
          </a:bodyPr>
          <a:lstStyle/>
          <a:p>
            <a:pPr marL="228600">
              <a:buFont typeface="+mj-lt"/>
              <a:buAutoNum type="alphaLcParenR" startAt="2"/>
            </a:pPr>
            <a: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nacrtati histogram i poligon apsolutne i relativne </a:t>
            </a: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frekvencije (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nacrtano na osnovu tabele 1)</a:t>
            </a:r>
            <a:endParaRPr lang="sr-Latn-ME" sz="14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>
              <a:buFont typeface="+mj-lt"/>
              <a:buAutoNum type="alphaLcParenR" startAt="2"/>
            </a:pPr>
            <a:endParaRPr lang="sr-Latn-ME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>
              <a:buFont typeface="+mj-lt"/>
              <a:buAutoNum type="alphaLcParenR" startAt="2"/>
            </a:pPr>
            <a:endParaRPr lang="sr-Latn-ME" sz="14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>
              <a:buFont typeface="+mj-lt"/>
              <a:buAutoNum type="alphaLcParenR" startAt="2"/>
            </a:pPr>
            <a:endParaRPr lang="sr-Latn-ME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>
              <a:buFont typeface="+mj-lt"/>
              <a:buAutoNum type="alphaLcParenR" startAt="2"/>
            </a:pPr>
            <a:endParaRPr lang="sr-Latn-ME" sz="14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>
              <a:buFont typeface="+mj-lt"/>
              <a:buAutoNum type="alphaLcParenR" startAt="2"/>
            </a:pPr>
            <a:endParaRPr lang="sr-Latn-ME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>
              <a:buFont typeface="+mj-lt"/>
              <a:buAutoNum type="alphaLcParenR" startAt="2"/>
            </a:pPr>
            <a:endParaRPr lang="sr-Latn-ME" sz="14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>
              <a:buFont typeface="+mj-lt"/>
              <a:buAutoNum type="alphaLcParenR" startAt="2"/>
            </a:pPr>
            <a:endParaRPr lang="sr-Latn-ME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>
              <a:buFont typeface="+mj-lt"/>
              <a:buAutoNum type="alphaLcParenR" startAt="2"/>
            </a:pPr>
            <a:endParaRPr lang="sr-Latn-ME" sz="14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>
              <a:buFont typeface="+mj-lt"/>
              <a:buAutoNum type="alphaLcParenR" startAt="2"/>
            </a:pPr>
            <a:endParaRPr lang="sr-Latn-ME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>
              <a:buFont typeface="+mj-lt"/>
              <a:buAutoNum type="alphaLcParenR" startAt="2"/>
            </a:pPr>
            <a: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nacrtati funkciju empirijske raspodjele (funkciju raspodjele kumulativne relativne frekvencije) F(x</a:t>
            </a: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(nacrtano na osnovu tabele 1)</a:t>
            </a:r>
            <a: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ME" sz="14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>
              <a:buFont typeface="+mj-lt"/>
              <a:buAutoNum type="alphaLcParenR" startAt="2"/>
            </a:pPr>
            <a:endParaRPr lang="sr-Latn-ME" sz="14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223202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146" y="1412776"/>
            <a:ext cx="2493963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4097337" cy="264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963" y="4083573"/>
            <a:ext cx="3984525" cy="1985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152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nastavak</a:t>
            </a:r>
            <a:endParaRPr lang="sr-Latn-ME" sz="1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980728"/>
                <a:ext cx="5904656" cy="5318051"/>
              </a:xfrm>
            </p:spPr>
            <p:txBody>
              <a:bodyPr>
                <a:noAutofit/>
              </a:bodyPr>
              <a:lstStyle/>
              <a:p>
                <a:pPr marL="228600">
                  <a:buFont typeface="+mj-lt"/>
                  <a:buAutoNum type="alphaLcParenR" startAt="4"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sračunati aritmetičku sredinu, modu i medijanu empirijske raspodjela</a:t>
                </a:r>
              </a:p>
              <a:p>
                <a:pPr marL="628650" lvl="1">
                  <a:buFont typeface="+mj-lt"/>
                  <a:buAutoNum type="arabicPeriod"/>
                </a:pPr>
                <a:r>
                  <a:rPr lang="pl-PL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aritmetička </a:t>
                </a:r>
                <a:r>
                  <a:rPr lang="pl-PL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sredina na </a:t>
                </a:r>
                <a:r>
                  <a:rPr lang="pl-PL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osnovu izvornih podataka (90)</a:t>
                </a:r>
              </a:p>
              <a:p>
                <a:pPr marL="628650" lvl="1">
                  <a:buFont typeface="+mj-lt"/>
                  <a:buAutoNum type="arabicPeriod"/>
                </a:pPr>
                <a:endParaRPr lang="pl-PL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l-PL" sz="140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</m:acc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𝑗</m:t>
                          </m:r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sr-Latn-ME" sz="14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=48,2</m:t>
                      </m:r>
                    </m:oMath>
                  </m:oMathPara>
                </a14:m>
                <a:endParaRPr lang="pl-PL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685800" lvl="1" indent="-342900">
                  <a:buFont typeface="+mj-lt"/>
                  <a:buAutoNum type="arabicPeriod" startAt="2"/>
                </a:pPr>
                <a:r>
                  <a:rPr lang="pl-PL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aritmetička sredina na osnovu grupisanih podataka u n klasa (grupa</a:t>
                </a:r>
                <a:r>
                  <a:rPr lang="pl-PL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– </a:t>
                </a:r>
                <a:r>
                  <a:rPr lang="pl-PL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sracunato na osnovu tabele 2.</a:t>
                </a:r>
                <a:endParaRPr lang="pl-PL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685800" lvl="1" indent="-342900">
                  <a:buFont typeface="+mj-lt"/>
                  <a:buAutoNum type="arabicPeriod" startAt="2"/>
                </a:pPr>
                <a:endParaRPr lang="pl-PL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sr-Latn-CS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=48,5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sr-Latn-ME" sz="1400" dirty="0" smtClean="0">
                  <a:solidFill>
                    <a:srgbClr val="7030A0"/>
                  </a:solidFill>
                </a:endParaRPr>
              </a:p>
              <a:p>
                <a:pPr marL="342900" lvl="1" indent="0">
                  <a:buNone/>
                </a:pPr>
                <a:endParaRPr lang="sr-Latn-ME" sz="1400" dirty="0">
                  <a:solidFill>
                    <a:srgbClr val="7030A0"/>
                  </a:solidFill>
                </a:endParaRPr>
              </a:p>
              <a:p>
                <a:pPr marL="342900" lvl="1" indent="0">
                  <a:buNone/>
                </a:pPr>
                <a:endParaRPr lang="sr-Latn-ME" sz="1400" dirty="0" smtClean="0">
                  <a:solidFill>
                    <a:srgbClr val="7030A0"/>
                  </a:solidFill>
                </a:endParaRPr>
              </a:p>
              <a:p>
                <a:pPr marL="685800" lvl="1" indent="-342900">
                  <a:buFont typeface="+mj-lt"/>
                  <a:buAutoNum type="arabicPeriod" startAt="3"/>
                </a:pPr>
                <a:r>
                  <a:rPr lang="pl-PL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medijana </a:t>
                </a:r>
                <a:r>
                  <a:rPr lang="pl-PL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– vrijednost xi za koju je kumulativna relativna frekvencija F(xi) =</a:t>
                </a:r>
                <a:r>
                  <a:rPr lang="pl-PL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0,5 </a:t>
                </a:r>
                <a:r>
                  <a:rPr lang="pl-PL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(oznaceno u tabeli 1)</a:t>
                </a:r>
                <a:endParaRPr lang="pl-PL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85850" lvl="2" indent="-342900"/>
                <a:r>
                  <a:rPr lang="pl-PL" sz="1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medijana se nalazi u intervalu sa </a:t>
                </a:r>
                <a:r>
                  <a:rPr lang="pl-PL" sz="1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granicama </a:t>
                </a:r>
                <a:r>
                  <a:rPr lang="pl-PL" sz="1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(47,2;50,9)</a:t>
                </a:r>
                <a:endParaRPr lang="pl-PL" sz="10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85850" lvl="2" indent="-342900"/>
                <a:endParaRPr lang="pl-PL" sz="10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sr-Latn-ME" sz="140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</a:rPr>
                        <m:t>𝐿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</a:rPr>
                        <m:t>+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</a:rPr>
                        <m:t>𝑑</m:t>
                      </m:r>
                      <m:r>
                        <a:rPr lang="sr-Latn-ME" sz="1400" i="1">
                          <a:solidFill>
                            <a:srgbClr val="7030A0"/>
                          </a:solidFill>
                          <a:latin typeface="Cambria Math"/>
                        </a:rPr>
                        <m:t>∙</m:t>
                      </m:r>
                      <m:f>
                        <m:fPr>
                          <m:ctrlP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sr-Latn-ME" sz="14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sr-Latn-CS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sr-Latn-CS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sr-Latn-ME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sSub>
                            <m:sSubPr>
                              <m:ctrlP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𝑘</m:t>
                              </m:r>
                              <m:r>
                                <a:rPr lang="sr-Latn-ME" sz="1400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+1</m:t>
                              </m:r>
                            </m:sub>
                          </m:sSub>
                        </m:den>
                      </m:f>
                      <m:r>
                        <m:rPr>
                          <m:nor/>
                        </m:rP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sr-Latn-CS" sz="1400" i="1">
                          <a:solidFill>
                            <a:srgbClr val="7030A0"/>
                          </a:solidFill>
                        </a:rPr>
                        <m:t>47,2+3,7∗(90/2−35)/18</m:t>
                      </m:r>
                      <m:r>
                        <m:rPr>
                          <m:nor/>
                        </m:rPr>
                        <a:rPr lang="sr-Latn-ME" sz="1400" b="0" i="1" smtClean="0">
                          <a:solidFill>
                            <a:srgbClr val="7030A0"/>
                          </a:solidFill>
                        </a:rPr>
                        <m:t>=49,26</m:t>
                      </m:r>
                    </m:oMath>
                  </m:oMathPara>
                </a14:m>
                <a:endParaRPr lang="pl-PL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:endParaRPr lang="pl-PL" sz="10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:r>
                  <a:rPr lang="pl-PL" sz="10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L=lijeva </a:t>
                </a:r>
                <a:r>
                  <a:rPr lang="pl-PL" sz="10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granica klase (k+1</a:t>
                </a:r>
                <a:r>
                  <a:rPr lang="pl-PL" sz="10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)=5 </a:t>
                </a:r>
                <a:r>
                  <a:rPr lang="pl-PL" sz="10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 kojoj se nalazi medijana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980728"/>
                <a:ext cx="5904656" cy="5318051"/>
              </a:xfrm>
              <a:blipFill rotWithShape="1">
                <a:blip r:embed="rId3"/>
                <a:stretch>
                  <a:fillRect l="-207" t="-115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155109"/>
              </p:ext>
            </p:extLst>
          </p:nvPr>
        </p:nvGraphicFramePr>
        <p:xfrm>
          <a:off x="5807358" y="496417"/>
          <a:ext cx="3059830" cy="3137403"/>
        </p:xfrm>
        <a:graphic>
          <a:graphicData uri="http://schemas.openxmlformats.org/drawingml/2006/table">
            <a:tbl>
              <a:tblPr/>
              <a:tblGrid>
                <a:gridCol w="1067357"/>
                <a:gridCol w="923341"/>
                <a:gridCol w="1069132"/>
              </a:tblGrid>
              <a:tr h="918603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sredina grupnog intervala</a:t>
                      </a:r>
                      <a:br>
                        <a:rPr lang="sr-Latn-M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sr-Latn-M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sr-Latn-ME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r>
                        <a:rPr lang="sr-Latn-ME" sz="1050" b="0" i="1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</a:t>
                      </a:r>
                      <a:r>
                        <a:rPr lang="sr-Latn-ME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=1/2*(u</a:t>
                      </a:r>
                      <a:r>
                        <a:rPr lang="sr-Latn-ME" sz="1050" b="0" i="1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j-1</a:t>
                      </a:r>
                      <a:r>
                        <a:rPr lang="sr-Latn-ME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+u </a:t>
                      </a:r>
                      <a:r>
                        <a:rPr lang="sr-Latn-ME" sz="1050" b="0" i="1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</a:t>
                      </a:r>
                      <a:r>
                        <a:rPr lang="sr-Latn-ME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), </a:t>
                      </a:r>
                      <a:endParaRPr lang="sr-Latn-ME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apsolutne frekvencije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proizvod sredine grupnog intervala i apsolutne frekvencije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717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xj*fj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07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   67,700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269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112,950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07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41,45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580,300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07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45,25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724,000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07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49,05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882,900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07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1.426,950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07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56,65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453,200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07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60,45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120,900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09"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4368,9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96136" y="188640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Tabela 2</a:t>
            </a:r>
            <a:endParaRPr lang="sr-Latn-ME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49589"/>
            <a:ext cx="3987800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376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nastavak</a:t>
            </a:r>
            <a:endParaRPr lang="sr-Latn-ME" sz="1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318051"/>
              </a:xfrm>
            </p:spPr>
            <p:txBody>
              <a:bodyPr>
                <a:noAutofit/>
              </a:bodyPr>
              <a:lstStyle/>
              <a:p>
                <a:pPr marL="228600">
                  <a:buFont typeface="+mj-lt"/>
                  <a:buAutoNum type="alphaLcParenR" startAt="4"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sračunati aritmetičku sredinu, modu i medijanu empirijske raspodjela</a:t>
                </a:r>
              </a:p>
              <a:p>
                <a:pPr marL="685800" lvl="1" indent="-342900">
                  <a:buFont typeface="+mj-lt"/>
                  <a:buAutoNum type="arabicPeriod" startAt="4"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moda- </a:t>
                </a:r>
                <a:r>
                  <a:rPr lang="pl-PL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vrijednost za koju je najveća </a:t>
                </a:r>
                <a:r>
                  <a:rPr lang="pl-PL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frekvencija</a:t>
                </a:r>
              </a:p>
              <a:p>
                <a:pPr marL="742950" lvl="2" indent="0">
                  <a:buNone/>
                </a:pPr>
                <a:r>
                  <a:rPr lang="pl-PL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–na osnovu grupisanih podataka u n grupa (klasa</a:t>
                </a:r>
                <a:r>
                  <a:rPr lang="pl-PL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pl-PL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(iz tabele 1)</a:t>
                </a:r>
                <a:r>
                  <a:rPr lang="pl-PL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742950" lvl="2" indent="0">
                  <a:buNone/>
                </a:pP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sr-Latn-CS" altLang="sr-Latn-RS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sr-Latn-CS" altLang="sr-Latn-RS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sr-Latn-ME" altLang="sr-Latn-RS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sr-Latn-ME" altLang="sr-Latn-RS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𝑜</m:t>
                              </m:r>
                            </m:sub>
                          </m:sSub>
                        </m:e>
                      </m:acc>
                      <m:r>
                        <a:rPr lang="sr-Latn-ME" altLang="sr-Latn-RS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sr-Latn-ME" altLang="sr-Latn-RS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sr-Latn-ME" altLang="sr-Latn-RS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𝐿</m:t>
                          </m:r>
                          <m:r>
                            <a:rPr lang="sr-Latn-ME" altLang="sr-Latn-RS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sr-Latn-ME" altLang="sr-Latn-RS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𝑑</m:t>
                          </m:r>
                          <m:r>
                            <a:rPr lang="sr-Latn-ME" altLang="sr-Latn-RS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∙</m:t>
                          </m:r>
                          <m:f>
                            <m:fPr>
                              <m:ctrlPr>
                                <a:rPr lang="sr-Latn-ME" altLang="sr-Latn-RS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sr-Latn-ME" altLang="sr-Latn-RS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sr-Latn-ME" altLang="sr-Latn-RS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sr-Latn-ME" altLang="sr-Latn-RS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sr-Latn-ME" altLang="sr-Latn-RS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sr-Latn-ME" altLang="sr-Latn-RS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sr-Latn-ME" altLang="sr-Latn-RS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sr-Latn-ME" altLang="sr-Latn-RS" sz="14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sr-Latn-ME" altLang="sr-Latn-RS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sr-Latn-ME" altLang="sr-Latn-RS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sr-Latn-ME" altLang="sr-Latn-RS" sz="14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  <m:sub>
                          <m:r>
                            <a:rPr lang="sr-Latn-ME" altLang="sr-Latn-RS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𝑗</m:t>
                          </m:r>
                        </m:sub>
                      </m:sSub>
                      <m:r>
                        <a:rPr lang="sr-Latn-ME" altLang="sr-Latn-RS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=51+3,7</m:t>
                      </m:r>
                      <m:f>
                        <m:fPr>
                          <m:ctrlPr>
                            <a:rPr lang="sr-Latn-ME" altLang="sr-Latn-RS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altLang="sr-Latn-RS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9</m:t>
                          </m:r>
                        </m:num>
                        <m:den>
                          <m:r>
                            <a:rPr lang="sr-Latn-ME" altLang="sr-Latn-RS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(9+19)</m:t>
                          </m:r>
                        </m:den>
                      </m:f>
                      <m:r>
                        <a:rPr lang="sr-Latn-ME" altLang="sr-Latn-RS" sz="14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=52,2</m:t>
                      </m:r>
                    </m:oMath>
                  </m:oMathPara>
                </a14:m>
                <a:endParaRPr lang="pl-PL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:r>
                  <a:rPr lang="pl-PL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			</a:t>
                </a:r>
              </a:p>
              <a:p>
                <a:pPr marL="342900" lvl="1" indent="0">
                  <a:buNone/>
                </a:pPr>
                <a:r>
                  <a:rPr lang="pl-PL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–gdje su:					</a:t>
                </a:r>
              </a:p>
              <a:p>
                <a:pPr marL="342900" lvl="1" indent="0">
                  <a:buNone/>
                </a:pPr>
                <a:r>
                  <a:rPr lang="pl-PL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L=lijeva granica </a:t>
                </a:r>
                <a:r>
                  <a:rPr lang="pl-PL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klase </a:t>
                </a:r>
                <a:r>
                  <a:rPr lang="pl-PL" sz="14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(k+1</a:t>
                </a:r>
                <a:r>
                  <a:rPr lang="pl-PL" sz="14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)=6 </a:t>
                </a:r>
                <a:r>
                  <a:rPr lang="pl-PL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l-PL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 kojoj se nalazi moda	</a:t>
                </a:r>
                <a:r>
                  <a:rPr lang="pl-PL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L=51</a:t>
                </a:r>
                <a:endParaRPr lang="pl-PL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:r>
                  <a:rPr lang="pl-PL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d=širina grupnog intervala,			</a:t>
                </a:r>
                <a:r>
                  <a:rPr lang="pl-PL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d=3,7</a:t>
                </a:r>
                <a:endParaRPr lang="pl-PL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:r>
                  <a:rPr lang="el-GR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Δ1- </a:t>
                </a:r>
                <a:r>
                  <a:rPr lang="pl-PL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razlika modalne frekvencije i susjedne prethodne		</a:t>
                </a:r>
                <a:r>
                  <a:rPr lang="el-GR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Δ1=27-18=9</a:t>
                </a:r>
              </a:p>
              <a:p>
                <a:pPr marL="342900" lvl="1" indent="0">
                  <a:buNone/>
                </a:pPr>
                <a:r>
                  <a:rPr lang="el-GR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Δ2- </a:t>
                </a:r>
                <a:r>
                  <a:rPr lang="pl-PL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razlika modalne frekvencije i susjedne naredne		</a:t>
                </a:r>
                <a:r>
                  <a:rPr lang="el-GR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Δ2=27-8=19</a:t>
                </a:r>
                <a:endParaRPr lang="el-GR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lvl="1" indent="0">
                  <a:buNone/>
                </a:pPr>
                <a:r>
                  <a:rPr lang="el-GR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endParaRPr lang="pl-PL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318051"/>
              </a:xfrm>
              <a:blipFill rotWithShape="1">
                <a:blip r:embed="rId3"/>
                <a:stretch>
                  <a:fillRect l="-74" t="-115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575" y="4581128"/>
            <a:ext cx="3987800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293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nastavak</a:t>
            </a:r>
            <a:endParaRPr lang="sr-Latn-ME" sz="1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3573016"/>
            <a:ext cx="8147248" cy="2553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318051"/>
              </a:xfrm>
            </p:spPr>
            <p:txBody>
              <a:bodyPr>
                <a:noAutofit/>
              </a:bodyPr>
              <a:lstStyle/>
              <a:p>
                <a:pPr marL="228600">
                  <a:buFont typeface="+mj-lt"/>
                  <a:buAutoNum type="arabicPeriod" startAt="5"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sračunati  varijansu i standardno odstupanje za empirijsku raspodjelu slučajne promjenljive </a:t>
                </a:r>
              </a:p>
              <a:p>
                <a:pPr marL="628650" lvl="1">
                  <a:buFont typeface="+mj-lt"/>
                  <a:buAutoNum type="arabicPeriod"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varijansa (obracun  za grupisane podatke), obavlja se u tabeli dodatnim proracunom kolone xi</a:t>
                </a:r>
                <a:r>
                  <a:rPr lang="sr-Latn-ME" sz="14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fj  , prema formuli</a:t>
                </a:r>
              </a:p>
              <a:p>
                <a:pPr marL="1201738" lvl="1" indent="-5715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r-Latn-ME" sz="1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Latn-ME" sz="1400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sr-Latn-ME" sz="1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sr-Latn-ME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sr-Latn-ME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r-Latn-ME" sz="1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sr-Latn-ME" sz="1400" i="1">
                              <a:latin typeface="Cambria Math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sr-Latn-ME" sz="1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sr-Latn-ME" sz="1400" i="1">
                              <a:latin typeface="Cambria Math"/>
                            </a:rPr>
                            <m:t>𝑖</m:t>
                          </m:r>
                          <m:r>
                            <a:rPr lang="sr-Latn-ME" sz="14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sr-Latn-ME" sz="1400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sr-Latn-ME" sz="14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r-Latn-ME" sz="1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sr-Latn-ME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r-Latn-ME" sz="1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sr-Latn-ME" sz="1400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sr-Latn-ME" sz="1400" i="1">
                                      <a:latin typeface="Cambria Math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sr-Latn-ME" sz="1400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sr-Latn-ME" sz="1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sr-Latn-ME" sz="1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sr-Latn-ME" sz="1400" i="1">
                              <a:latin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sr-Latn-ME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r-Latn-ME" sz="14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sr-Latn-ME" sz="14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sr-Latn-ME" sz="14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sr-Latn-ME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sr-Latn-ME" sz="1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sr-Latn-ME" sz="1400" i="1">
                                  <a:latin typeface="Cambria Math"/>
                                </a:rPr>
                                <m:t>𝑁</m:t>
                              </m:r>
                            </m:den>
                          </m:f>
                          <m:nary>
                            <m:naryPr>
                              <m:chr m:val="∑"/>
                              <m:ctrlPr>
                                <a:rPr lang="sr-Latn-ME" sz="14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sr-Latn-ME" sz="14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sr-Latn-ME" sz="14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sr-Latn-ME" sz="1400" i="1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sr-Latn-ME" sz="1400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sr-Latn-ME" sz="1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sr-Latn-ME" sz="14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sr-Latn-ME" sz="1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sr-Latn-ME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r-Latn-ME" sz="1400" i="1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sr-Latn-ME" sz="14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sr-Latn-ME" sz="1400" i="1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sr-Latn-ME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sr-Latn-ME" sz="1400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sr-Latn-ME" sz="1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sr-Latn-ME" sz="1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201738" lvl="1" indent="-57150">
                  <a:buNone/>
                </a:pP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201738" lvl="1" indent="-57150">
                  <a:buNone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201738" lvl="1" indent="-57150">
                  <a:buNone/>
                </a:pP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201738" lvl="1" indent="-57150">
                  <a:buNone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201738" lvl="1" indent="-57150">
                  <a:buNone/>
                </a:pP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201738" lvl="1" indent="-57150">
                  <a:buNone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201738" lvl="1" indent="-57150">
                  <a:buNone/>
                </a:pP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201738" lvl="1" indent="-57150">
                  <a:buNone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630238" lvl="1" indent="-342900">
                  <a:buFont typeface="+mj-lt"/>
                  <a:buAutoNum type="arabicPeriod" startAt="2"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standardno odstupanje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σ</m:t>
                    </m:r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37,3</m:t>
                        </m:r>
                      </m:e>
                    </m:rad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=6,109</m:t>
                    </m:r>
                  </m:oMath>
                </a14:m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318051"/>
              </a:xfrm>
              <a:blipFill rotWithShape="1">
                <a:blip r:embed="rId3"/>
                <a:stretch>
                  <a:fillRect l="-74" t="-115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993154"/>
              </p:ext>
            </p:extLst>
          </p:nvPr>
        </p:nvGraphicFramePr>
        <p:xfrm>
          <a:off x="5740400" y="1772816"/>
          <a:ext cx="2946400" cy="2590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838200"/>
                <a:gridCol w="88900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sredina grupnog intervala</a:t>
                      </a:r>
                      <a:br>
                        <a:rPr lang="sr-Latn-ME" sz="800" u="none" strike="noStrike" dirty="0">
                          <a:effectLst/>
                        </a:rPr>
                      </a:br>
                      <a:r>
                        <a:rPr lang="sr-Latn-ME" sz="800" u="none" strike="noStrike" dirty="0">
                          <a:effectLst/>
                        </a:rPr>
                        <a:t> x</a:t>
                      </a:r>
                      <a:r>
                        <a:rPr lang="sr-Latn-ME" sz="800" u="none" strike="noStrike" baseline="-25000" dirty="0">
                          <a:effectLst/>
                        </a:rPr>
                        <a:t>j</a:t>
                      </a:r>
                      <a:r>
                        <a:rPr lang="sr-Latn-ME" sz="800" u="none" strike="noStrike" dirty="0">
                          <a:effectLst/>
                        </a:rPr>
                        <a:t>=1/2*(u</a:t>
                      </a:r>
                      <a:r>
                        <a:rPr lang="sr-Latn-ME" sz="800" u="none" strike="noStrike" baseline="-25000" dirty="0">
                          <a:effectLst/>
                        </a:rPr>
                        <a:t>j-1</a:t>
                      </a:r>
                      <a:r>
                        <a:rPr lang="sr-Latn-ME" sz="800" u="none" strike="noStrike" dirty="0">
                          <a:effectLst/>
                        </a:rPr>
                        <a:t>+u </a:t>
                      </a:r>
                      <a:r>
                        <a:rPr lang="sr-Latn-ME" sz="800" u="none" strike="noStrike" baseline="-25000" dirty="0">
                          <a:effectLst/>
                        </a:rPr>
                        <a:t>j</a:t>
                      </a:r>
                      <a:r>
                        <a:rPr lang="sr-Latn-ME" sz="800" u="none" strike="noStrike" dirty="0">
                          <a:effectLst/>
                        </a:rPr>
                        <a:t>), 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apsolutne frekvencije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proizvod sredine grupnog intervala i apsolutne frekvencije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proizvod kvadrata sredine grupnog intervala i apsolutne frekvencije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>
                          <a:effectLst/>
                        </a:rPr>
                        <a:t>xj</a:t>
                      </a:r>
                      <a:endParaRPr lang="sr-Latn-ME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800" u="none" strike="noStrike" dirty="0">
                          <a:effectLst/>
                        </a:rPr>
                        <a:t>fj</a:t>
                      </a:r>
                      <a:endParaRPr lang="sr-Latn-M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xj*fj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xj</a:t>
                      </a:r>
                      <a:r>
                        <a:rPr lang="sr-Latn-ME" sz="900" u="none" strike="noStrike" baseline="30000">
                          <a:effectLst/>
                        </a:rPr>
                        <a:t>2</a:t>
                      </a:r>
                      <a:r>
                        <a:rPr lang="sr-Latn-ME" sz="900" u="none" strike="noStrike">
                          <a:effectLst/>
                        </a:rPr>
                        <a:t>*fj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33,85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2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 dirty="0">
                          <a:effectLst/>
                        </a:rPr>
                        <a:t>            67,700   </a:t>
                      </a:r>
                      <a:endParaRPr lang="sr-Latn-M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>
                          <a:effectLst/>
                        </a:rPr>
                        <a:t>        2.291,645   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37,65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 dirty="0">
                          <a:effectLst/>
                        </a:rPr>
                        <a:t>3</a:t>
                      </a:r>
                      <a:endParaRPr lang="sr-Latn-M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 dirty="0">
                          <a:effectLst/>
                        </a:rPr>
                        <a:t>         112,950   </a:t>
                      </a:r>
                      <a:endParaRPr lang="sr-Latn-M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 dirty="0">
                          <a:effectLst/>
                        </a:rPr>
                        <a:t>        4.252,568   </a:t>
                      </a:r>
                      <a:endParaRPr lang="sr-Latn-M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41,45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14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 dirty="0">
                          <a:effectLst/>
                        </a:rPr>
                        <a:t>         580,300   </a:t>
                      </a:r>
                      <a:endParaRPr lang="sr-Latn-M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>
                          <a:effectLst/>
                        </a:rPr>
                        <a:t>     24.053,435   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45,25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16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>
                          <a:effectLst/>
                        </a:rPr>
                        <a:t>         724,000   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 dirty="0">
                          <a:effectLst/>
                        </a:rPr>
                        <a:t>     32.761,000   </a:t>
                      </a:r>
                      <a:endParaRPr lang="sr-Latn-M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49,05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18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>
                          <a:effectLst/>
                        </a:rPr>
                        <a:t>         882,900   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 dirty="0">
                          <a:effectLst/>
                        </a:rPr>
                        <a:t>     43.306,245   </a:t>
                      </a:r>
                      <a:endParaRPr lang="sr-Latn-M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52,85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27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>
                          <a:effectLst/>
                        </a:rPr>
                        <a:t>      1.426,950   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 dirty="0">
                          <a:effectLst/>
                        </a:rPr>
                        <a:t>     75.414,308   </a:t>
                      </a:r>
                      <a:endParaRPr lang="sr-Latn-M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56,65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8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>
                          <a:effectLst/>
                        </a:rPr>
                        <a:t>         453,200   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>
                          <a:effectLst/>
                        </a:rPr>
                        <a:t>     25.673,780   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60,45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2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>
                          <a:effectLst/>
                        </a:rPr>
                        <a:t>         120,900   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Latn-ME" sz="900" u="none" strike="noStrike">
                          <a:effectLst/>
                        </a:rPr>
                        <a:t>        7.308,405   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l-GR" sz="1100" u="none" strike="noStrike">
                          <a:effectLst/>
                        </a:rPr>
                        <a:t>Σ=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90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>
                          <a:effectLst/>
                        </a:rPr>
                        <a:t>4368,9</a:t>
                      </a:r>
                      <a:endParaRPr lang="sr-Latn-ME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ME" sz="900" u="none" strike="noStrike" dirty="0">
                          <a:effectLst/>
                        </a:rPr>
                        <a:t>215061,385</a:t>
                      </a:r>
                      <a:endParaRPr lang="sr-Latn-ME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820615" y="2782420"/>
                <a:ext cx="3671774" cy="8011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ar-AE" sz="16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Latn-ME" sz="1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ar-AE" sz="1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ar-AE" sz="16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ar-AE" sz="16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ar-AE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ar-AE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90</m:t>
                          </m:r>
                        </m:den>
                      </m:f>
                      <m:r>
                        <a:rPr lang="ar-AE" sz="160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ar-AE" sz="1600" i="1">
                          <a:solidFill>
                            <a:srgbClr val="FF0000"/>
                          </a:solidFill>
                          <a:latin typeface="Cambria Math"/>
                        </a:rPr>
                        <m:t>215061</m:t>
                      </m:r>
                      <m:r>
                        <a:rPr lang="ar-AE" sz="1600" i="1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ar-AE" sz="1600" i="1">
                          <a:solidFill>
                            <a:srgbClr val="FF0000"/>
                          </a:solidFill>
                          <a:latin typeface="Cambria Math"/>
                        </a:rPr>
                        <m:t>385</m:t>
                      </m:r>
                      <m:r>
                        <a:rPr lang="ar-AE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ar-AE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sr-Latn-ME" sz="1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48</m:t>
                          </m:r>
                          <m:r>
                            <a:rPr lang="sr-Latn-ME" sz="1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sr-Latn-ME" sz="1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sr-Latn-ME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ar-AE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ar-AE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37</m:t>
                      </m:r>
                      <m:r>
                        <a:rPr lang="ar-AE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ar-AE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ar-AE" dirty="0">
                  <a:solidFill>
                    <a:srgbClr val="FF0000"/>
                  </a:solidFill>
                </a:endParaRPr>
              </a:p>
              <a:p>
                <a:endParaRPr lang="sr-Latn-ME" sz="16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0615" y="2782420"/>
                <a:ext cx="3671774" cy="80118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208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6225</TotalTime>
  <Words>902</Words>
  <Application>Microsoft Office PowerPoint</Application>
  <PresentationFormat>On-screen Show (4:3)</PresentationFormat>
  <Paragraphs>413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Zadatak 1.  Na osnovu skupa od 90 izmjerenih vrijednosti dobijenih ispitivanjem čvrstoće betona pri pritisku odrediti: a) grupisati dobijene podatke i prikazati u odgovarajućoj statističkoj tabeli sa prikazom fi (apsolutnih frekv.) i fri (relativnih frekvencija) b) nacrtati histogram i poligon apsolutne i relativne frekvencije c) nacrtati funkciju empirijske raspodjele (funkciju raspodjele kumulativne relativne frekvencije) F(x) d) sračunati aritmetičku sredinu, modu i medijanu empirijske raspodjela e) sračunati  varijansu i standardno odstupanje za empirijsku raspodjelu slučajne promjenljive X </vt:lpstr>
      <vt:lpstr>Zadatak 1.  Nastavak</vt:lpstr>
      <vt:lpstr>Zadatak 1.  nastavak</vt:lpstr>
      <vt:lpstr>Zadatak 1.  nastavak</vt:lpstr>
      <vt:lpstr>Zadatak 1.  nastavak</vt:lpstr>
      <vt:lpstr>Zadatak 1.  nastavak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KVANTITATIVNE METODE U GRAĐEVINSKOM MENADŽMENTU</dc:title>
  <dc:creator>zana</dc:creator>
  <cp:lastModifiedBy>zana</cp:lastModifiedBy>
  <cp:revision>558</cp:revision>
  <cp:lastPrinted>2017-10-17T17:04:39Z</cp:lastPrinted>
  <dcterms:created xsi:type="dcterms:W3CDTF">2015-09-16T06:05:45Z</dcterms:created>
  <dcterms:modified xsi:type="dcterms:W3CDTF">2017-11-10T09:52:18Z</dcterms:modified>
</cp:coreProperties>
</file>