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455" r:id="rId2"/>
    <p:sldId id="510" r:id="rId3"/>
    <p:sldId id="501" r:id="rId4"/>
    <p:sldId id="503" r:id="rId5"/>
    <p:sldId id="502" r:id="rId6"/>
    <p:sldId id="504" r:id="rId7"/>
    <p:sldId id="505" r:id="rId8"/>
    <p:sldId id="508" r:id="rId9"/>
    <p:sldId id="509" r:id="rId10"/>
    <p:sldId id="323" r:id="rId11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21103" autoAdjust="0"/>
    <p:restoredTop sz="81317" autoAdjust="0"/>
  </p:normalViewPr>
  <p:slideViewPr>
    <p:cSldViewPr>
      <p:cViewPr varScale="1">
        <p:scale>
          <a:sx n="70" d="100"/>
          <a:sy n="70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M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9BA2F5-F4CA-4B0D-8AF4-2523143CFB35}" type="datetimeFigureOut">
              <a:rPr lang="sr-Latn-ME" smtClean="0"/>
              <a:t>13.12.2017</a:t>
            </a:fld>
            <a:endParaRPr lang="sr-Latn-M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M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2BB9D-8C5E-4816-B888-838AF92A9B08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842809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2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3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4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5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6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7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8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r-Latn-M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9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994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2BB9D-8C5E-4816-B888-838AF92A9B08}" type="slidenum">
              <a:rPr lang="sr-Latn-ME" smtClean="0"/>
              <a:t>10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341158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13.12.2017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131868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13.12.2017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109028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13.12.2017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16979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13.12.2017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90303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13.12.2017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405935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13.12.2017</a:t>
            </a:fld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360688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13.12.2017</a:t>
            </a:fld>
            <a:endParaRPr lang="sr-Latn-M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81611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13.12.2017</a:t>
            </a:fld>
            <a:endParaRPr lang="sr-Latn-M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64410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13.12.2017</a:t>
            </a:fld>
            <a:endParaRPr lang="sr-Latn-M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434730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13.12.2017</a:t>
            </a:fld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97362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M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0A5-9B06-41D1-B21C-E3E8BC5CF920}" type="datetimeFigureOut">
              <a:rPr lang="sr-Latn-ME" smtClean="0"/>
              <a:t>13.12.2017</a:t>
            </a:fld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579275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3D0A5-9B06-41D1-B21C-E3E8BC5CF920}" type="datetimeFigureOut">
              <a:rPr lang="sr-Latn-ME" smtClean="0"/>
              <a:t>13.12.2017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02DAB-DC61-42EB-9285-EBB86EF78019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574111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60040" y="33265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Latn-M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KVANTITATIVNE METODE U GRAĐEVINSKOM MENADŽMENTU</a:t>
            </a:r>
          </a:p>
          <a:p>
            <a:r>
              <a:rPr lang="sr-Latn-M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predavanja </a:t>
            </a:r>
            <a:r>
              <a:rPr lang="sr-Latn-M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2017/18</a:t>
            </a:r>
            <a:endParaRPr lang="sr-Latn-ME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08304" y="5877272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4000" b="1" dirty="0" smtClean="0"/>
              <a:t>V12</a:t>
            </a:r>
            <a:endParaRPr lang="sr-Latn-ME" sz="4000" b="1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1560" y="2204864"/>
            <a:ext cx="7920880" cy="28411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vi-VN" sz="2400" b="1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METODE OPTIMIZACIJE I NJIHOVA PRIMJENA U GRAĐEVINARSTVU</a:t>
            </a:r>
            <a:r>
              <a:rPr lang="sr-Latn-ME" sz="2400" b="1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- </a:t>
            </a:r>
            <a:r>
              <a:rPr lang="sr-Latn-ME" sz="2400" i="1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nastavak</a:t>
            </a:r>
            <a:endParaRPr lang="sr-Latn-ME" sz="2400" b="1" dirty="0" smtClean="0">
              <a:solidFill>
                <a:schemeClr val="tx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800100" lvl="1" indent="-342900" algn="l">
              <a:buFont typeface="+mj-lt"/>
              <a:buAutoNum type="arabicPeriod"/>
            </a:pPr>
            <a:r>
              <a:rPr lang="sr-Latn-ME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Linearno programiranje -</a:t>
            </a:r>
          </a:p>
          <a:p>
            <a:pPr marL="1257300" lvl="2" indent="-342900" algn="l">
              <a:buFont typeface="+mj-lt"/>
              <a:buAutoNum type="arabicPeriod"/>
            </a:pPr>
            <a:r>
              <a:rPr lang="sr-Latn-ME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grafička metoda </a:t>
            </a:r>
          </a:p>
          <a:p>
            <a:pPr marL="1257300" lvl="2" indent="-342900" algn="l">
              <a:buFont typeface="+mj-lt"/>
              <a:buAutoNum type="arabicPeriod"/>
            </a:pPr>
            <a:r>
              <a:rPr lang="sr-Latn-ME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simpleks metoda</a:t>
            </a:r>
          </a:p>
          <a:p>
            <a:pPr marL="1257300" lvl="2" indent="-342900" algn="l">
              <a:buFont typeface="+mj-lt"/>
              <a:buAutoNum type="arabicPeriod"/>
            </a:pPr>
            <a:r>
              <a:rPr lang="sr-Latn-ME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transportni problemi</a:t>
            </a:r>
            <a:endParaRPr lang="sr-Latn-ME" sz="20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5373216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1400" dirty="0" smtClean="0"/>
              <a:t>predavanja koncipirana uglavnom na osnovu knjige: </a:t>
            </a:r>
          </a:p>
          <a:p>
            <a:r>
              <a:rPr lang="sr-Latn-ME" sz="1400" dirty="0" smtClean="0"/>
              <a:t>Ž. Praščević, N. Praščević- Operaciona istraživanja u građevinarstvu, Beograd 2009</a:t>
            </a:r>
            <a:endParaRPr lang="sr-Latn-ME" sz="1400" dirty="0"/>
          </a:p>
        </p:txBody>
      </p:sp>
    </p:spTree>
    <p:extLst>
      <p:ext uri="{BB962C8B-B14F-4D97-AF65-F5344CB8AC3E}">
        <p14:creationId xmlns:p14="http://schemas.microsoft.com/office/powerpoint/2010/main" val="331008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Literatura</a:t>
            </a:r>
            <a:endParaRPr lang="sr-Latn-M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vi-VN" sz="1600" dirty="0">
                <a:latin typeface="Arial" panose="020B0604020202020204" pitchFamily="34" charset="0"/>
                <a:cs typeface="Arial" panose="020B0604020202020204" pitchFamily="34" charset="0"/>
              </a:rPr>
              <a:t>Ž. Praščević</a:t>
            </a:r>
            <a:r>
              <a:rPr lang="vi-VN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N. Praščević:</a:t>
            </a:r>
            <a:r>
              <a:rPr lang="vi-VN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1600" dirty="0">
                <a:latin typeface="Arial" panose="020B0604020202020204" pitchFamily="34" charset="0"/>
                <a:cs typeface="Arial" panose="020B0604020202020204" pitchFamily="34" charset="0"/>
              </a:rPr>
              <a:t>Operaciona istraživanja u građevinarstvu, </a:t>
            </a:r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Čugura print</a:t>
            </a:r>
            <a:r>
              <a:rPr lang="vi-VN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vi-VN" sz="1600" dirty="0">
                <a:latin typeface="Arial" panose="020B0604020202020204" pitchFamily="34" charset="0"/>
                <a:cs typeface="Arial" panose="020B0604020202020204" pitchFamily="34" charset="0"/>
              </a:rPr>
              <a:t>Beograd, </a:t>
            </a:r>
            <a:r>
              <a:rPr lang="sr-Latn-M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2009,</a:t>
            </a:r>
          </a:p>
          <a:p>
            <a:endParaRPr lang="nn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Latn-M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M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M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M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83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2413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r-Latn-ME" sz="28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PRIMJER</a:t>
            </a:r>
            <a:endParaRPr lang="sr-Latn-ME" sz="28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2808312"/>
          </a:xfrm>
        </p:spPr>
        <p:txBody>
          <a:bodyPr/>
          <a:lstStyle/>
          <a:p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 gradilišta se snabdijevaju betonom  iz tri fabrike betona. Potrebe gradilišta su redom: 60, 80 i 80 m3/dan, a fabrike imaju sljedeće proizvodne kapacitete: 80, 80 i 6 m3/dan.</a:t>
            </a:r>
          </a:p>
          <a:p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Cijene transporta od fabrike do gradilišta su date u tabeli.</a:t>
            </a:r>
          </a:p>
          <a:p>
            <a:r>
              <a:rPr lang="sr-Latn-ME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Naći optimalan plan transporta koji će dati najmanje troškove transporta.</a:t>
            </a:r>
            <a:endParaRPr lang="sr-Latn-ME" sz="1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M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M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M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055663"/>
              </p:ext>
            </p:extLst>
          </p:nvPr>
        </p:nvGraphicFramePr>
        <p:xfrm>
          <a:off x="2339752" y="3140968"/>
          <a:ext cx="3888431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5"/>
                <a:gridCol w="432048"/>
                <a:gridCol w="576064"/>
                <a:gridCol w="491641"/>
                <a:gridCol w="516471"/>
                <a:gridCol w="432048"/>
                <a:gridCol w="576064"/>
              </a:tblGrid>
              <a:tr h="370840"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O/I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G1=60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G2=80</a:t>
                      </a:r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G3=80</a:t>
                      </a:r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F1=80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r-Latn-ME" sz="16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endParaRPr lang="sr-Latn-ME" sz="16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sr-Latn-ME" sz="16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sr-Latn-ME" sz="16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6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F2=80</a:t>
                      </a:r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sr-Latn-ME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0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F3=60</a:t>
                      </a:r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sr-Latn-ME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0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877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241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sr-Latn-ME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Metode iznalaženja početnog </a:t>
            </a:r>
            <a:r>
              <a:rPr lang="sr-Latn-ME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rješenja</a:t>
            </a:r>
            <a:br>
              <a:rPr lang="sr-Latn-ME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dovoljno je primijeniti jednu metodu, kako bi se našlo početno rješenje, a ovdje su prikazane sve metode!</a:t>
            </a:r>
            <a:endParaRPr lang="sr-Latn-ME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783"/>
                <a:ext cx="8229600" cy="2592289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sr-Latn-ME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METODA DVOSTRUKOG PRECRTAVANJA</a:t>
                </a:r>
              </a:p>
              <a:p>
                <a:pPr lvl="1"/>
                <a:r>
                  <a:rPr lang="sr-Latn-ME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na određeni način se u svakom redu  obilježi polje sa najmanjom cijenom *</a:t>
                </a:r>
              </a:p>
              <a:p>
                <a:pPr lvl="1"/>
                <a:r>
                  <a:rPr lang="sr-Latn-M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na određeni način se u </a:t>
                </a:r>
                <a:r>
                  <a:rPr lang="sr-Latn-ME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svakoj koloni obilježi </a:t>
                </a:r>
                <a:r>
                  <a:rPr lang="sr-Latn-M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polje sa najmanjom cijenom </a:t>
                </a:r>
                <a:r>
                  <a:rPr lang="sr-Latn-ME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#</a:t>
                </a:r>
              </a:p>
              <a:p>
                <a:pPr lvl="1"/>
                <a:r>
                  <a:rPr lang="sr-Latn-ME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popunjavaju se sa najvećom mogućom količinom najprije polja koja imaju obje oznake (ako ih je više onda najprije ono sa najmanjom cijenom od svih takvih)</a:t>
                </a:r>
              </a:p>
              <a:p>
                <a:pPr lvl="1"/>
                <a:r>
                  <a:rPr lang="sr-Latn-ME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zatim polja koja imaju jednu oznaku,</a:t>
                </a:r>
              </a:p>
              <a:p>
                <a:pPr lvl="1"/>
                <a:r>
                  <a:rPr lang="sr-Latn-ME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na kraju se upisuju preostale količine u preostala neobilježena polja</a:t>
                </a:r>
              </a:p>
              <a:p>
                <a:endParaRPr lang="sr-Latn-ME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sr-Latn-ME" sz="1600" i="1">
                        <a:latin typeface="Cambria Math"/>
                        <a:cs typeface="Arial" panose="020B0604020202020204" pitchFamily="34" charset="0"/>
                      </a:rPr>
                      <m:t>𝑍</m:t>
                    </m:r>
                    <m:r>
                      <a:rPr lang="sr-Latn-ME" sz="1600" i="1">
                        <a:latin typeface="Cambria Math"/>
                        <a:cs typeface="Arial" panose="020B0604020202020204" pitchFamily="34" charset="0"/>
                      </a:rPr>
                      <m:t>=1∗80+5∗80+2∗60</m:t>
                    </m:r>
                    <m:r>
                      <a:rPr lang="sr-Latn-ME" sz="1600"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r>
                      <a:rPr lang="sr-Latn-ME" sz="1600" b="0" i="0" smtClean="0">
                        <a:latin typeface="Cambria Math"/>
                        <a:cs typeface="Arial" panose="020B0604020202020204" pitchFamily="34" charset="0"/>
                      </a:rPr>
                      <m:t>60</m:t>
                    </m:r>
                    <m:r>
                      <a:rPr lang="sr-Latn-ME" sz="1600">
                        <a:latin typeface="Cambria Math"/>
                        <a:cs typeface="Arial" panose="020B0604020202020204" pitchFamily="34" charset="0"/>
                      </a:rPr>
                      <m:t>0</m:t>
                    </m:r>
                  </m:oMath>
                </a14:m>
                <a:endParaRPr lang="sr-Latn-ME" sz="16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sr-Latn-ME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sr-Latn-ME" sz="16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sr-Latn-ME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783"/>
                <a:ext cx="8229600" cy="2592289"/>
              </a:xfrm>
              <a:blipFill rotWithShape="1">
                <a:blip r:embed="rId3"/>
                <a:stretch>
                  <a:fillRect l="-222" t="-1647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6648261"/>
              </p:ext>
            </p:extLst>
          </p:nvPr>
        </p:nvGraphicFramePr>
        <p:xfrm>
          <a:off x="4932040" y="4077072"/>
          <a:ext cx="3888431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5"/>
                <a:gridCol w="432048"/>
                <a:gridCol w="576064"/>
                <a:gridCol w="491641"/>
                <a:gridCol w="516471"/>
                <a:gridCol w="432048"/>
                <a:gridCol w="576064"/>
              </a:tblGrid>
              <a:tr h="370840"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O/I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b1=60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B2=80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B3=80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A1=80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sr-Latn-ME" sz="16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000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sr-Latn-ME" sz="1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*#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A2=80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sr-Latn-ME" sz="16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000" i="1" dirty="0" smtClean="0"/>
                        <a:t>3</a:t>
                      </a:r>
                      <a:endParaRPr lang="sr-Latn-ME" sz="10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A3=60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sr-Latn-ME" sz="16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000" i="1" dirty="0" smtClean="0"/>
                        <a:t>2</a:t>
                      </a:r>
                      <a:endParaRPr lang="sr-Latn-ME" sz="10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*#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552" y="4293096"/>
            <a:ext cx="38884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600" i="1" dirty="0">
                <a:latin typeface="Arial" panose="020B0604020202020204" pitchFamily="34" charset="0"/>
                <a:cs typeface="Arial" panose="020B0604020202020204" pitchFamily="34" charset="0"/>
              </a:rPr>
              <a:t>u ovom primjeru se dobilo degenerisano </a:t>
            </a:r>
            <a:r>
              <a:rPr lang="sr-Latn-ME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rješenje, jer imaju ukupno 3 angažovanja polja (3 vrijednosti xij&gt;0)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to je moguće rješenje, ali se na određeni način mora modifikovati kako bi se mogla provjeriti njegova optimalnost</a:t>
            </a:r>
            <a:endParaRPr lang="sr-Latn-ME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ME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55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241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sr-Latn-ME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Metode iznalaženja početnog rješenja</a:t>
            </a:r>
            <a:endParaRPr lang="sr-Latn-ME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1"/>
                <a:ext cx="8229600" cy="2808312"/>
              </a:xfrm>
            </p:spPr>
            <p:txBody>
              <a:bodyPr/>
              <a:lstStyle/>
              <a:p>
                <a:r>
                  <a:rPr lang="sr-Latn-ME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METODA NAMANJE CIJENE</a:t>
                </a:r>
              </a:p>
              <a:p>
                <a:pPr lvl="1"/>
                <a:r>
                  <a:rPr lang="sr-Latn-ME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popunjava se sa najvećom mogućom količinom najprije polje koje ima najmanju cijenu u tabeli sa najvećom mogućom količinom,</a:t>
                </a:r>
              </a:p>
              <a:p>
                <a:pPr lvl="1"/>
                <a:r>
                  <a:rPr lang="sr-Latn-ME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zatim se nakon isključenja potrošenog reda odnosno kolone (kojima je iscrpljen kapacitet) novo traži polje sa najmanjom cijenom, koje se pono popunjava najvećom mogućom količinom </a:t>
                </a:r>
                <a:r>
                  <a:rPr lang="sr-Latn-ME" sz="16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xij</a:t>
                </a:r>
                <a:r>
                  <a:rPr lang="sr-Latn-ME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=min (</a:t>
                </a:r>
                <a:r>
                  <a:rPr lang="sr-Latn-ME" sz="16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ai,bj</a:t>
                </a:r>
                <a:r>
                  <a:rPr lang="sr-Latn-ME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lvl="1"/>
                <a:r>
                  <a:rPr lang="sr-Latn-ME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postupak se iterativno ponavlja dok se ne rasporede sve količine</a:t>
                </a:r>
              </a:p>
              <a:p>
                <a:endParaRPr lang="sr-Latn-ME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sr-Latn-ME" sz="1600" i="1">
                        <a:latin typeface="Cambria Math"/>
                        <a:cs typeface="Arial" panose="020B0604020202020204" pitchFamily="34" charset="0"/>
                      </a:rPr>
                      <m:t>𝑍</m:t>
                    </m:r>
                    <m:r>
                      <a:rPr lang="sr-Latn-ME" sz="1600" i="1">
                        <a:latin typeface="Cambria Math"/>
                        <a:cs typeface="Arial" panose="020B0604020202020204" pitchFamily="34" charset="0"/>
                      </a:rPr>
                      <m:t>=1∗80+5∗80+2∗60</m:t>
                    </m:r>
                    <m:r>
                      <a:rPr lang="sr-Latn-ME" sz="1600"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r>
                      <a:rPr lang="sr-Latn-ME" sz="1600" b="0" i="0" smtClean="0">
                        <a:latin typeface="Cambria Math"/>
                        <a:cs typeface="Arial" panose="020B0604020202020204" pitchFamily="34" charset="0"/>
                      </a:rPr>
                      <m:t>60</m:t>
                    </m:r>
                    <m:r>
                      <a:rPr lang="sr-Latn-ME" sz="1600">
                        <a:latin typeface="Cambria Math"/>
                        <a:cs typeface="Arial" panose="020B0604020202020204" pitchFamily="34" charset="0"/>
                      </a:rPr>
                      <m:t>0</m:t>
                    </m:r>
                  </m:oMath>
                </a14:m>
                <a:endParaRPr lang="sr-Latn-ME" sz="16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sr-Latn-ME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sr-Latn-ME" sz="16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sr-Latn-ME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1"/>
                <a:ext cx="8229600" cy="2808312"/>
              </a:xfrm>
              <a:blipFill rotWithShape="1">
                <a:blip r:embed="rId3"/>
                <a:stretch>
                  <a:fillRect l="-222" t="-651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244071"/>
              </p:ext>
            </p:extLst>
          </p:nvPr>
        </p:nvGraphicFramePr>
        <p:xfrm>
          <a:off x="4932040" y="4077072"/>
          <a:ext cx="3888431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5"/>
                <a:gridCol w="432048"/>
                <a:gridCol w="576064"/>
                <a:gridCol w="491641"/>
                <a:gridCol w="516471"/>
                <a:gridCol w="432048"/>
                <a:gridCol w="576064"/>
              </a:tblGrid>
              <a:tr h="370840"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O/I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b1=60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B2=80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B3=80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A1=80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sr-Latn-ME" sz="16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000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sr-Latn-ME" sz="1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A2=80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sr-Latn-ME" sz="16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A3=60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sr-Latn-ME" sz="16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552" y="4293096"/>
            <a:ext cx="38884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 u </a:t>
            </a:r>
            <a:r>
              <a:rPr lang="sr-Latn-ME" sz="1600" i="1" dirty="0">
                <a:latin typeface="Arial" panose="020B0604020202020204" pitchFamily="34" charset="0"/>
                <a:cs typeface="Arial" panose="020B0604020202020204" pitchFamily="34" charset="0"/>
              </a:rPr>
              <a:t>ovom primjeru se dobilo degenerisano </a:t>
            </a:r>
            <a:r>
              <a:rPr lang="sr-Latn-ME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rješenje, jer imaju ukupno 3 angažovanja polja (3 vrijednosti xij&gt;0)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to je moguće rješenje, ali se na određeni način mora modifikovati kako bi se mogla provjeriti njegova optimalnost</a:t>
            </a:r>
            <a:endParaRPr lang="sr-Latn-ME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ME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74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241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sr-Latn-ME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Metode iznalaženja početnog rješenja</a:t>
            </a:r>
            <a:endParaRPr lang="sr-Latn-ME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229600" cy="4857403"/>
              </a:xfrm>
            </p:spPr>
            <p:txBody>
              <a:bodyPr>
                <a:normAutofit/>
              </a:bodyPr>
              <a:lstStyle/>
              <a:p>
                <a:r>
                  <a:rPr lang="sr-Latn-ME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VAM METODA</a:t>
                </a:r>
              </a:p>
              <a:p>
                <a:pPr lvl="1"/>
                <a: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sračunavaju se za svaki red razlike </a:t>
                </a:r>
                <a:r>
                  <a:rPr lang="sr-Latn-ME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dvije najmanje cijene u </a:t>
                </a:r>
                <a: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redu</a:t>
                </a:r>
                <a:r>
                  <a:rPr lang="sr-Latn-ME" sz="14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(dri)</a:t>
                </a:r>
              </a:p>
              <a:p>
                <a:pPr lvl="1"/>
                <a:r>
                  <a:rPr lang="sr-Latn-ME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sračunavaju se za </a:t>
                </a:r>
                <a: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svaku kolonu razlike </a:t>
                </a:r>
                <a:r>
                  <a:rPr lang="sr-Latn-ME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dvije najmanje cijene u </a:t>
                </a:r>
                <a: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koloni </a:t>
                </a:r>
                <a:r>
                  <a:rPr lang="sr-Latn-ME" sz="14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(dsj)</a:t>
                </a:r>
              </a:p>
              <a:p>
                <a:pPr lvl="1"/>
                <a: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popunjava se najprije polje sa najmanjom cijenom u redu, ili koloni gdje je ova razlika najveća. U tom se polju piše najveća moguća količina koja se može transportovati </a:t>
                </a:r>
                <a:r>
                  <a:rPr lang="sr-Latn-ME" sz="14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xij=</a:t>
                </a:r>
                <a: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min(</a:t>
                </a:r>
                <a:r>
                  <a:rPr lang="sr-Latn-ME" sz="14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ai,bj</a:t>
                </a:r>
                <a: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lvl="1"/>
                <a: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isključi se red ili kola čiji su kapaciteti istrošeni, pa se ponovo sračunavaju ove razlike i ponavlja se postupak izbora polja na osnovu reda odnosno kolone sa najvećom razlikom dvije preostle najmanje cijene</a:t>
                </a:r>
              </a:p>
              <a:p>
                <a:pPr lvl="1"/>
                <a:endParaRPr lang="sr-Latn-ME" sz="14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sr-Latn-ME" sz="1400" i="1">
                        <a:latin typeface="Cambria Math"/>
                        <a:cs typeface="Arial" panose="020B0604020202020204" pitchFamily="34" charset="0"/>
                      </a:rPr>
                      <m:t>𝑍</m:t>
                    </m:r>
                    <m:r>
                      <a:rPr lang="sr-Latn-ME" sz="1400" i="1">
                        <a:latin typeface="Cambria Math"/>
                        <a:cs typeface="Arial" panose="020B0604020202020204" pitchFamily="34" charset="0"/>
                      </a:rPr>
                      <m:t>=1∗80+5∗80+2∗60</m:t>
                    </m:r>
                    <m:r>
                      <a:rPr lang="sr-Latn-ME" sz="1400">
                        <a:latin typeface="Cambria Math"/>
                        <a:cs typeface="Arial" panose="020B0604020202020204" pitchFamily="34" charset="0"/>
                      </a:rPr>
                      <m:t>=600</m:t>
                    </m:r>
                  </m:oMath>
                </a14:m>
                <a:endParaRPr lang="sr-Latn-ME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sr-Latn-ME" sz="18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 ovdje je dobijeno </a:t>
                </a:r>
                <a:b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sr-Latn-M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degenerisano rješenje</a:t>
                </a:r>
              </a:p>
              <a:p>
                <a:endParaRPr lang="sr-Latn-ME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229600" cy="4857403"/>
              </a:xfrm>
              <a:blipFill rotWithShape="1">
                <a:blip r:embed="rId3"/>
                <a:stretch>
                  <a:fillRect l="-222" t="-376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4201270"/>
              </p:ext>
            </p:extLst>
          </p:nvPr>
        </p:nvGraphicFramePr>
        <p:xfrm>
          <a:off x="3995936" y="3429000"/>
          <a:ext cx="5040560" cy="3299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264803"/>
                <a:gridCol w="501733"/>
                <a:gridCol w="428203"/>
                <a:gridCol w="449830"/>
                <a:gridCol w="376300"/>
                <a:gridCol w="501733"/>
                <a:gridCol w="1077798"/>
              </a:tblGrid>
              <a:tr h="432048"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O/I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b1=60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B2=80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B3=80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9251">
                <a:tc rowSpan="2">
                  <a:txBody>
                    <a:bodyPr/>
                    <a:lstStyle/>
                    <a:p>
                      <a:r>
                        <a:rPr lang="sr-Latn-ME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A1=80</a:t>
                      </a:r>
                      <a:endParaRPr lang="sr-Latn-ME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sr-Latn-ME" sz="16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000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sr-Latn-ME" sz="1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7-1=6</a:t>
                      </a:r>
                      <a:endParaRPr lang="sr-Latn-ME" sz="16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9251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9251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A2=80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sr-Latn-ME" sz="16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050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sr-Latn-ME" sz="105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4-3=1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9251">
                <a:tc v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5-3=2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9251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A3=60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sr-Latn-ME" sz="16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050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sr-Latn-ME" sz="16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6-2=4</a:t>
                      </a:r>
                      <a:endParaRPr lang="sr-Latn-ME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9251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8-2=6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922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dsj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3-2=1</a:t>
                      </a:r>
                    </a:p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3-2=1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7-5=2</a:t>
                      </a:r>
                    </a:p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8-5=3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4-1=3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205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241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sr-Latn-M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Metode provjere optimalnosti </a:t>
            </a:r>
            <a:r>
              <a:rPr lang="sr-Latn-M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rješenja</a:t>
            </a:r>
            <a:br>
              <a:rPr lang="sr-Latn-M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ME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dovoljno je jednom metodom provjeriti da li je rjesenje optimalno, a ovdje su </a:t>
            </a:r>
            <a:r>
              <a:rPr lang="sr-Latn-ME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prikazane </a:t>
            </a:r>
            <a:r>
              <a:rPr lang="sr-Latn-ME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 metode provjere.</a:t>
            </a:r>
            <a:endParaRPr lang="sr-Latn-ME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582" y="1412776"/>
            <a:ext cx="8547890" cy="1944216"/>
          </a:xfrm>
        </p:spPr>
        <p:txBody>
          <a:bodyPr>
            <a:noAutofit/>
          </a:bodyPr>
          <a:lstStyle/>
          <a:p>
            <a:r>
              <a:rPr lang="sr-Latn-M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METODA POTENCIJALA</a:t>
            </a:r>
          </a:p>
          <a:p>
            <a:pPr lvl="1"/>
            <a:r>
              <a:rPr lang="sr-Latn-M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za svako angažovano polje (njih m+n-1) sračunavaju se potencijali reda </a:t>
            </a:r>
            <a:r>
              <a:rPr lang="sr-Latn-ME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ui</a:t>
            </a:r>
            <a:r>
              <a:rPr lang="sr-Latn-M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i potencijali kolone </a:t>
            </a:r>
            <a:r>
              <a:rPr lang="sr-Latn-ME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vj</a:t>
            </a:r>
          </a:p>
          <a:p>
            <a:pPr lvl="1"/>
            <a:r>
              <a:rPr lang="sr-Latn-M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pošto ovih potencijala ima m+n, a angažovanih polja m+n-1, jedan se potencijal pretpostavlja, a ostali se sračunavaju</a:t>
            </a:r>
          </a:p>
          <a:p>
            <a:pPr lvl="1"/>
            <a:r>
              <a:rPr lang="sr-Latn-M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za svako neangažovano polje sračunava se karakteristika polja </a:t>
            </a:r>
            <a:r>
              <a:rPr lang="sr-Latn-ME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kij=cij-(ui+vj)</a:t>
            </a:r>
            <a:endParaRPr lang="sr-Latn-ME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sr-Latn-M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ako su sve </a:t>
            </a:r>
            <a:r>
              <a:rPr lang="sr-Latn-ME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kij ≥0 </a:t>
            </a:r>
            <a:r>
              <a:rPr lang="sr-Latn-M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onda je rješenje optimalno, u suprotnom na određeni način između određenih polja treba izvršiti preraspodjelu transporta</a:t>
            </a:r>
            <a:endParaRPr lang="sr-Latn-ME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858661"/>
              </p:ext>
            </p:extLst>
          </p:nvPr>
        </p:nvGraphicFramePr>
        <p:xfrm>
          <a:off x="3995936" y="3429000"/>
          <a:ext cx="5040560" cy="33167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264803"/>
                <a:gridCol w="501733"/>
                <a:gridCol w="428203"/>
                <a:gridCol w="449830"/>
                <a:gridCol w="376300"/>
                <a:gridCol w="501733"/>
                <a:gridCol w="1077798"/>
              </a:tblGrid>
              <a:tr h="432048"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O/I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b1=60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B2=80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B3=80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9251">
                <a:tc rowSpan="2">
                  <a:txBody>
                    <a:bodyPr/>
                    <a:lstStyle/>
                    <a:p>
                      <a:r>
                        <a:rPr lang="sr-Latn-ME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A1=80</a:t>
                      </a:r>
                      <a:endParaRPr lang="sr-Latn-ME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sr-Latn-ME" sz="16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sr-Latn-ME" sz="105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 prvo pretpostavljeno</a:t>
                      </a:r>
                      <a:endParaRPr lang="sr-Latn-ME" sz="105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9251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9251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A2=80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b="1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sr-Latn-ME" sz="1600" b="1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sr-Latn-ME" sz="16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05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b="1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sr-Latn-ME" sz="1600" b="1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9251">
                <a:tc v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ɛ</a:t>
                      </a:r>
                      <a:endParaRPr lang="sr-Latn-ME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2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ɛ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9251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A3=60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sr-Latn-ME" sz="16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sr-Latn-ME" sz="1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9251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600" b="1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922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vj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72582" y="3380965"/>
            <a:ext cx="3600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u ovom primjeru smo pošli od početnog degenerisanog rješenja, koje smo pretvorili u nedegenirasno tako što smo dopisali još količine ɛ u dva polja sa najmanjom cijenom, pa sad imamo m+n-1=3+3+1=5 rješenja </a:t>
            </a:r>
            <a:r>
              <a:rPr lang="sr-Latn-ME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xij&gt;0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sr-Latn-ME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sracunate karakteristike za neangažovana polja </a:t>
            </a:r>
            <a:r>
              <a:rPr lang="sr-Latn-ME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kij=cij-(ui+vj</a:t>
            </a:r>
            <a:r>
              <a:rPr lang="sr-Latn-ME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Latn-ME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sr-Latn-ME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k11=8-(0+0)=8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sr-Latn-ME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k12=7-(0+2)=5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sr-Latn-ME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k32=8-(2+2)=</a:t>
            </a:r>
            <a:r>
              <a:rPr lang="sr-Latn-ME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sr-Latn-ME" sz="14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sr-Latn-ME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k33=6-(2+1)=3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sr-Latn-ME" sz="1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sr-Latn-ME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sve su pozitivne i ovo je optimalno rješenje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Latn-ME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47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sr-Latn-ME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Metode provjere optimalnosti rješenja</a:t>
            </a:r>
            <a:endParaRPr lang="sr-Latn-ME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280920" cy="2448272"/>
          </a:xfrm>
        </p:spPr>
        <p:txBody>
          <a:bodyPr>
            <a:noAutofit/>
          </a:bodyPr>
          <a:lstStyle/>
          <a:p>
            <a:r>
              <a:rPr lang="sr-Latn-ME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METODA LANACA</a:t>
            </a:r>
          </a:p>
          <a:p>
            <a:pPr lvl="1"/>
            <a:r>
              <a:rPr lang="vi-VN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za </a:t>
            </a:r>
            <a:r>
              <a:rPr lang="vi-VN" sz="1300" dirty="0">
                <a:latin typeface="Arial" panose="020B0604020202020204" pitchFamily="34" charset="0"/>
                <a:cs typeface="Arial" panose="020B0604020202020204" pitchFamily="34" charset="0"/>
              </a:rPr>
              <a:t>svako </a:t>
            </a:r>
            <a:r>
              <a:rPr lang="sr-Latn-ME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nean</a:t>
            </a:r>
            <a:r>
              <a:rPr lang="vi-VN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gažovano </a:t>
            </a:r>
            <a:r>
              <a:rPr lang="vi-VN" sz="1300" dirty="0">
                <a:latin typeface="Arial" panose="020B0604020202020204" pitchFamily="34" charset="0"/>
                <a:cs typeface="Arial" panose="020B0604020202020204" pitchFamily="34" charset="0"/>
              </a:rPr>
              <a:t>polje </a:t>
            </a:r>
            <a:r>
              <a:rPr lang="sr-Latn-ME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konstruišu se tzv. </a:t>
            </a:r>
            <a:r>
              <a:rPr lang="sr-Latn-ME" sz="13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lanci </a:t>
            </a:r>
            <a:r>
              <a:rPr lang="sr-Latn-ME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 zatvoreni poligon sa parnim brojem tjemena,</a:t>
            </a:r>
          </a:p>
          <a:p>
            <a:pPr lvl="1"/>
            <a:r>
              <a:rPr lang="sr-Latn-ME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jedno tjeme se nalazi u neangažovanom polju za koje se lanac konstruiše, a ostala se nalaze u angažovanim poljima</a:t>
            </a:r>
          </a:p>
          <a:p>
            <a:pPr lvl="1"/>
            <a:r>
              <a:rPr lang="sr-Latn-ME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u tjemenima lanca se upisuju cijene transporta za to polje i to tako da se cijen neangažovanog polja uzima sa znakom +, a zatim se u smjeru kazaljke na satu cijene naizmjenično obilježavaju sa -, odnosno +.</a:t>
            </a:r>
          </a:p>
          <a:p>
            <a:pPr lvl="1"/>
            <a:r>
              <a:rPr lang="vi-VN" sz="1300" dirty="0">
                <a:latin typeface="Arial" panose="020B0604020202020204" pitchFamily="34" charset="0"/>
                <a:cs typeface="Arial" panose="020B0604020202020204" pitchFamily="34" charset="0"/>
              </a:rPr>
              <a:t>za svak</a:t>
            </a:r>
            <a:r>
              <a:rPr lang="sr-Latn-ME" sz="1300" dirty="0">
                <a:latin typeface="Arial" panose="020B0604020202020204" pitchFamily="34" charset="0"/>
                <a:cs typeface="Arial" panose="020B0604020202020204" pitchFamily="34" charset="0"/>
              </a:rPr>
              <a:t>i lanac </a:t>
            </a:r>
            <a:r>
              <a:rPr lang="vi-VN" sz="1300" dirty="0">
                <a:latin typeface="Arial" panose="020B0604020202020204" pitchFamily="34" charset="0"/>
                <a:cs typeface="Arial" panose="020B0604020202020204" pitchFamily="34" charset="0"/>
              </a:rPr>
              <a:t>sračunava se karakteristika polja </a:t>
            </a:r>
            <a:r>
              <a:rPr lang="vi-VN" sz="1300" b="1" i="1" dirty="0">
                <a:latin typeface="Arial" panose="020B0604020202020204" pitchFamily="34" charset="0"/>
                <a:cs typeface="Arial" panose="020B0604020202020204" pitchFamily="34" charset="0"/>
              </a:rPr>
              <a:t>kij</a:t>
            </a:r>
            <a:r>
              <a:rPr lang="sr-Latn-ME" sz="13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300" dirty="0">
                <a:latin typeface="Arial" panose="020B0604020202020204" pitchFamily="34" charset="0"/>
                <a:cs typeface="Arial" panose="020B0604020202020204" pitchFamily="34" charset="0"/>
              </a:rPr>
              <a:t> koja </a:t>
            </a:r>
            <a:r>
              <a:rPr lang="sr-Latn-ME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predstavlja zbir cijena </a:t>
            </a:r>
            <a:r>
              <a:rPr lang="sr-Latn-ME" sz="1300" dirty="0">
                <a:latin typeface="Arial" panose="020B0604020202020204" pitchFamily="34" charset="0"/>
                <a:cs typeface="Arial" panose="020B0604020202020204" pitchFamily="34" charset="0"/>
              </a:rPr>
              <a:t>polja koja su uključena u </a:t>
            </a:r>
            <a:r>
              <a:rPr lang="sr-Latn-ME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lanac (sa odgovarajućim predznakom koji im je dodijeljen prema prethodnom pravilu)</a:t>
            </a:r>
            <a:endParaRPr lang="vi-VN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vi-VN" sz="1300" dirty="0">
                <a:latin typeface="Arial" panose="020B0604020202020204" pitchFamily="34" charset="0"/>
                <a:cs typeface="Arial" panose="020B0604020202020204" pitchFamily="34" charset="0"/>
              </a:rPr>
              <a:t>ako su sve </a:t>
            </a:r>
            <a:r>
              <a:rPr lang="vi-VN" sz="1300" b="1" i="1" dirty="0">
                <a:latin typeface="Arial" panose="020B0604020202020204" pitchFamily="34" charset="0"/>
                <a:cs typeface="Arial" panose="020B0604020202020204" pitchFamily="34" charset="0"/>
              </a:rPr>
              <a:t>kij ≥0 </a:t>
            </a:r>
            <a:r>
              <a:rPr lang="vi-VN" sz="1300" dirty="0">
                <a:latin typeface="Arial" panose="020B0604020202020204" pitchFamily="34" charset="0"/>
                <a:cs typeface="Arial" panose="020B0604020202020204" pitchFamily="34" charset="0"/>
              </a:rPr>
              <a:t>onda je rješenje optimalno, u suprotnom na određeni način između određenih polja treba izvršiti preraspodjelu transporta</a:t>
            </a:r>
          </a:p>
          <a:p>
            <a:pPr lvl="2"/>
            <a:endParaRPr lang="sr-Latn-ME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sr-Latn-ME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+mj-lt"/>
              <a:buAutoNum type="arabicPeriod"/>
            </a:pPr>
            <a:endParaRPr lang="sr-Latn-ME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025166"/>
              </p:ext>
            </p:extLst>
          </p:nvPr>
        </p:nvGraphicFramePr>
        <p:xfrm>
          <a:off x="5004048" y="4005064"/>
          <a:ext cx="3962762" cy="2724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264803"/>
                <a:gridCol w="501733"/>
                <a:gridCol w="428203"/>
                <a:gridCol w="449830"/>
                <a:gridCol w="376300"/>
                <a:gridCol w="501733"/>
              </a:tblGrid>
              <a:tr h="432048"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O/I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b1=60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B2=80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B3=80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</a:tr>
              <a:tr h="379251">
                <a:tc rowSpan="2">
                  <a:txBody>
                    <a:bodyPr/>
                    <a:lstStyle/>
                    <a:p>
                      <a:r>
                        <a:rPr lang="sr-Latn-ME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A1=80</a:t>
                      </a:r>
                      <a:endParaRPr lang="sr-Latn-ME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sr-Latn-ME" sz="16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0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9251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9251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A2=80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b="1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sr-Latn-ME" sz="1600" b="1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sr-Latn-ME" sz="16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05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b="1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sr-Latn-ME" sz="1600" b="1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9251">
                <a:tc v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ɛ</a:t>
                      </a:r>
                      <a:endParaRPr lang="sr-Latn-ME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2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ɛ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9251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A3=60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sr-Latn-ME" sz="16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9251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6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Flowchart: Alternate Process 3"/>
          <p:cNvSpPr/>
          <p:nvPr/>
        </p:nvSpPr>
        <p:spPr>
          <a:xfrm>
            <a:off x="624217" y="3407198"/>
            <a:ext cx="418980" cy="576064"/>
          </a:xfrm>
          <a:prstGeom prst="flowChartAlternateProcess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400" dirty="0" smtClean="0">
                <a:solidFill>
                  <a:schemeClr val="tx1"/>
                </a:solidFill>
              </a:rPr>
              <a:t>+8</a:t>
            </a:r>
            <a:endParaRPr lang="sr-Latn-ME" sz="1400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779680" y="3479206"/>
            <a:ext cx="576064" cy="432048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600" dirty="0" smtClean="0">
                <a:solidFill>
                  <a:schemeClr val="tx1"/>
                </a:solidFill>
              </a:rPr>
              <a:t>-1</a:t>
            </a:r>
            <a:endParaRPr lang="sr-Latn-ME" sz="1600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1779680" y="4248937"/>
            <a:ext cx="576064" cy="461737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400" dirty="0" smtClean="0">
                <a:solidFill>
                  <a:schemeClr val="tx1"/>
                </a:solidFill>
              </a:rPr>
              <a:t>+4</a:t>
            </a:r>
            <a:endParaRPr lang="sr-Latn-ME" sz="1400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594746" y="4248937"/>
            <a:ext cx="477921" cy="461737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400" dirty="0" smtClean="0">
                <a:solidFill>
                  <a:schemeClr val="tx1"/>
                </a:solidFill>
              </a:rPr>
              <a:t>-3</a:t>
            </a:r>
            <a:endParaRPr lang="sr-Latn-ME" sz="1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9740" y="4725590"/>
            <a:ext cx="1512168" cy="714590"/>
          </a:xfrm>
          <a:prstGeom prst="rect">
            <a:avLst/>
          </a:pr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cxnSp>
        <p:nvCxnSpPr>
          <p:cNvPr id="13" name="Straight Connector 12"/>
          <p:cNvCxnSpPr>
            <a:stCxn id="4" idx="3"/>
            <a:endCxn id="5" idx="2"/>
          </p:cNvCxnSpPr>
          <p:nvPr/>
        </p:nvCxnSpPr>
        <p:spPr>
          <a:xfrm>
            <a:off x="1043197" y="3695230"/>
            <a:ext cx="736483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5" idx="4"/>
            <a:endCxn id="11" idx="0"/>
          </p:cNvCxnSpPr>
          <p:nvPr/>
        </p:nvCxnSpPr>
        <p:spPr>
          <a:xfrm>
            <a:off x="2067712" y="3911254"/>
            <a:ext cx="0" cy="33768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1" idx="2"/>
            <a:endCxn id="12" idx="6"/>
          </p:cNvCxnSpPr>
          <p:nvPr/>
        </p:nvCxnSpPr>
        <p:spPr>
          <a:xfrm flipH="1">
            <a:off x="1072667" y="4479806"/>
            <a:ext cx="707013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2" idx="0"/>
            <a:endCxn id="4" idx="2"/>
          </p:cNvCxnSpPr>
          <p:nvPr/>
        </p:nvCxnSpPr>
        <p:spPr>
          <a:xfrm flipV="1">
            <a:off x="833707" y="3983262"/>
            <a:ext cx="0" cy="26567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345" name="TextBox 13344"/>
              <p:cNvSpPr txBox="1"/>
              <p:nvPr/>
            </p:nvSpPr>
            <p:spPr>
              <a:xfrm>
                <a:off x="640124" y="3992988"/>
                <a:ext cx="157209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000" b="0" i="1" smtClean="0">
                          <a:latin typeface="Cambria Math"/>
                        </a:rPr>
                        <m:t>𝑘</m:t>
                      </m:r>
                      <m:r>
                        <a:rPr lang="sr-Latn-ME" sz="1000" b="0" i="1" smtClean="0">
                          <a:latin typeface="Cambria Math"/>
                        </a:rPr>
                        <m:t>11=8−1+4−3=8</m:t>
                      </m:r>
                    </m:oMath>
                  </m:oMathPara>
                </a14:m>
                <a:endParaRPr lang="sr-Latn-ME" sz="1000" dirty="0"/>
              </a:p>
            </p:txBody>
          </p:sp>
        </mc:Choice>
        <mc:Fallback xmlns="">
          <p:sp>
            <p:nvSpPr>
              <p:cNvPr id="13345" name="TextBox 133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124" y="3992988"/>
                <a:ext cx="1572097" cy="24622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5" name="Flowchart: Alternate Process 74"/>
          <p:cNvSpPr/>
          <p:nvPr/>
        </p:nvSpPr>
        <p:spPr>
          <a:xfrm>
            <a:off x="633094" y="5086350"/>
            <a:ext cx="418980" cy="576064"/>
          </a:xfrm>
          <a:prstGeom prst="flowChartAlternateProcess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400" dirty="0" smtClean="0">
                <a:solidFill>
                  <a:schemeClr val="tx1"/>
                </a:solidFill>
              </a:rPr>
              <a:t>+7</a:t>
            </a:r>
            <a:endParaRPr lang="sr-Latn-ME" sz="1400" dirty="0">
              <a:solidFill>
                <a:schemeClr val="tx1"/>
              </a:solidFill>
            </a:endParaRPr>
          </a:p>
        </p:txBody>
      </p:sp>
      <p:sp>
        <p:nvSpPr>
          <p:cNvPr id="76" name="Oval 75"/>
          <p:cNvSpPr/>
          <p:nvPr/>
        </p:nvSpPr>
        <p:spPr>
          <a:xfrm>
            <a:off x="1788557" y="5158358"/>
            <a:ext cx="576064" cy="43204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600" dirty="0" smtClean="0">
                <a:solidFill>
                  <a:schemeClr val="tx1"/>
                </a:solidFill>
              </a:rPr>
              <a:t>-1</a:t>
            </a:r>
            <a:endParaRPr lang="sr-Latn-ME" sz="1600" dirty="0">
              <a:solidFill>
                <a:schemeClr val="tx1"/>
              </a:solidFill>
            </a:endParaRPr>
          </a:p>
        </p:txBody>
      </p:sp>
      <p:sp>
        <p:nvSpPr>
          <p:cNvPr id="77" name="Oval 76"/>
          <p:cNvSpPr/>
          <p:nvPr/>
        </p:nvSpPr>
        <p:spPr>
          <a:xfrm>
            <a:off x="1788557" y="5928089"/>
            <a:ext cx="576064" cy="461737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400" dirty="0" smtClean="0">
                <a:solidFill>
                  <a:schemeClr val="tx1"/>
                </a:solidFill>
              </a:rPr>
              <a:t>+4</a:t>
            </a:r>
            <a:endParaRPr lang="sr-Latn-ME" sz="1400" dirty="0">
              <a:solidFill>
                <a:schemeClr val="tx1"/>
              </a:solidFill>
            </a:endParaRPr>
          </a:p>
        </p:txBody>
      </p:sp>
      <p:sp>
        <p:nvSpPr>
          <p:cNvPr id="78" name="Oval 77"/>
          <p:cNvSpPr/>
          <p:nvPr/>
        </p:nvSpPr>
        <p:spPr>
          <a:xfrm>
            <a:off x="603623" y="5928089"/>
            <a:ext cx="477921" cy="461737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400" dirty="0" smtClean="0">
                <a:solidFill>
                  <a:schemeClr val="tx1"/>
                </a:solidFill>
              </a:rPr>
              <a:t>-5</a:t>
            </a:r>
            <a:endParaRPr lang="sr-Latn-ME" sz="1400" dirty="0">
              <a:solidFill>
                <a:schemeClr val="tx1"/>
              </a:solidFill>
            </a:endParaRPr>
          </a:p>
        </p:txBody>
      </p:sp>
      <p:cxnSp>
        <p:nvCxnSpPr>
          <p:cNvPr id="79" name="Straight Connector 78"/>
          <p:cNvCxnSpPr>
            <a:stCxn id="75" idx="3"/>
            <a:endCxn id="76" idx="2"/>
          </p:cNvCxnSpPr>
          <p:nvPr/>
        </p:nvCxnSpPr>
        <p:spPr>
          <a:xfrm>
            <a:off x="1052074" y="5374382"/>
            <a:ext cx="73648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76" idx="4"/>
            <a:endCxn id="77" idx="0"/>
          </p:cNvCxnSpPr>
          <p:nvPr/>
        </p:nvCxnSpPr>
        <p:spPr>
          <a:xfrm>
            <a:off x="2076589" y="5590406"/>
            <a:ext cx="0" cy="33768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77" idx="2"/>
            <a:endCxn id="78" idx="6"/>
          </p:cNvCxnSpPr>
          <p:nvPr/>
        </p:nvCxnSpPr>
        <p:spPr>
          <a:xfrm flipH="1">
            <a:off x="1081544" y="6158958"/>
            <a:ext cx="70701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78" idx="0"/>
            <a:endCxn id="75" idx="2"/>
          </p:cNvCxnSpPr>
          <p:nvPr/>
        </p:nvCxnSpPr>
        <p:spPr>
          <a:xfrm flipV="1">
            <a:off x="842584" y="5662414"/>
            <a:ext cx="0" cy="2656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/>
              <p:cNvSpPr txBox="1"/>
              <p:nvPr/>
            </p:nvSpPr>
            <p:spPr>
              <a:xfrm>
                <a:off x="772034" y="5681602"/>
                <a:ext cx="157209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000" b="0" i="1" smtClean="0">
                          <a:latin typeface="Cambria Math"/>
                        </a:rPr>
                        <m:t>𝑘</m:t>
                      </m:r>
                      <m:r>
                        <a:rPr lang="sr-Latn-ME" sz="1000" b="0" i="1" smtClean="0">
                          <a:latin typeface="Cambria Math"/>
                        </a:rPr>
                        <m:t>12=7−1+4−5=</m:t>
                      </m:r>
                      <m:r>
                        <a:rPr lang="sr-Latn-ME" sz="1000" b="0" i="0" smtClean="0">
                          <a:latin typeface="Cambria Math"/>
                        </a:rPr>
                        <m:t>5</m:t>
                      </m:r>
                    </m:oMath>
                  </m:oMathPara>
                </a14:m>
                <a:endParaRPr lang="sr-Latn-ME" sz="1000" dirty="0"/>
              </a:p>
            </p:txBody>
          </p:sp>
        </mc:Choice>
        <mc:Fallback xmlns="">
          <p:sp>
            <p:nvSpPr>
              <p:cNvPr id="83" name="TextBox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034" y="5681602"/>
                <a:ext cx="1572097" cy="24622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Oval 84"/>
          <p:cNvSpPr/>
          <p:nvPr/>
        </p:nvSpPr>
        <p:spPr>
          <a:xfrm>
            <a:off x="3995936" y="3482253"/>
            <a:ext cx="576064" cy="432048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600" dirty="0" smtClean="0">
                <a:solidFill>
                  <a:schemeClr val="tx1"/>
                </a:solidFill>
              </a:rPr>
              <a:t>-5</a:t>
            </a:r>
            <a:endParaRPr lang="sr-Latn-ME" sz="1600" dirty="0">
              <a:solidFill>
                <a:schemeClr val="tx1"/>
              </a:solidFill>
            </a:endParaRPr>
          </a:p>
        </p:txBody>
      </p:sp>
      <p:sp>
        <p:nvSpPr>
          <p:cNvPr id="87" name="Oval 86"/>
          <p:cNvSpPr/>
          <p:nvPr/>
        </p:nvSpPr>
        <p:spPr>
          <a:xfrm>
            <a:off x="2811002" y="4251984"/>
            <a:ext cx="477921" cy="461737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400" dirty="0" smtClean="0">
                <a:solidFill>
                  <a:schemeClr val="tx1"/>
                </a:solidFill>
              </a:rPr>
              <a:t>-2</a:t>
            </a:r>
            <a:endParaRPr lang="sr-Latn-ME" sz="1400" dirty="0">
              <a:solidFill>
                <a:schemeClr val="tx1"/>
              </a:solidFill>
            </a:endParaRPr>
          </a:p>
        </p:txBody>
      </p:sp>
      <p:cxnSp>
        <p:nvCxnSpPr>
          <p:cNvPr id="88" name="Straight Connector 87"/>
          <p:cNvCxnSpPr>
            <a:endCxn id="85" idx="2"/>
          </p:cNvCxnSpPr>
          <p:nvPr/>
        </p:nvCxnSpPr>
        <p:spPr>
          <a:xfrm>
            <a:off x="3259453" y="3698277"/>
            <a:ext cx="736483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85" idx="4"/>
          </p:cNvCxnSpPr>
          <p:nvPr/>
        </p:nvCxnSpPr>
        <p:spPr>
          <a:xfrm>
            <a:off x="4283968" y="3914301"/>
            <a:ext cx="0" cy="33768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endCxn id="87" idx="6"/>
          </p:cNvCxnSpPr>
          <p:nvPr/>
        </p:nvCxnSpPr>
        <p:spPr>
          <a:xfrm flipH="1">
            <a:off x="3288923" y="4482853"/>
            <a:ext cx="707013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stCxn id="87" idx="0"/>
          </p:cNvCxnSpPr>
          <p:nvPr/>
        </p:nvCxnSpPr>
        <p:spPr>
          <a:xfrm flipV="1">
            <a:off x="3049963" y="3986309"/>
            <a:ext cx="0" cy="26567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Box 91"/>
              <p:cNvSpPr txBox="1"/>
              <p:nvPr/>
            </p:nvSpPr>
            <p:spPr>
              <a:xfrm>
                <a:off x="2927842" y="3960031"/>
                <a:ext cx="150278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sr-Latn-ME" sz="1000" b="0" i="1" smtClean="0">
                        <a:latin typeface="Cambria Math"/>
                      </a:rPr>
                      <m:t>𝑘</m:t>
                    </m:r>
                    <m:r>
                      <a:rPr lang="sr-Latn-ME" sz="1000" b="0" i="1" smtClean="0">
                        <a:latin typeface="Cambria Math"/>
                      </a:rPr>
                      <m:t>32=8−2+3−5=</m:t>
                    </m:r>
                  </m:oMath>
                </a14:m>
                <a:r>
                  <a:rPr lang="sr-Latn-ME" sz="1000" dirty="0" smtClean="0"/>
                  <a:t>4</a:t>
                </a:r>
                <a:endParaRPr lang="sr-Latn-ME" sz="1000" dirty="0"/>
              </a:p>
            </p:txBody>
          </p:sp>
        </mc:Choice>
        <mc:Fallback xmlns="">
          <p:sp>
            <p:nvSpPr>
              <p:cNvPr id="92" name="TextBox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7842" y="3960031"/>
                <a:ext cx="1502784" cy="246221"/>
              </a:xfrm>
              <a:prstGeom prst="rect">
                <a:avLst/>
              </a:prstGeom>
              <a:blipFill rotWithShape="1">
                <a:blip r:embed="rId5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Flowchart: Alternate Process 93"/>
          <p:cNvSpPr/>
          <p:nvPr/>
        </p:nvSpPr>
        <p:spPr>
          <a:xfrm>
            <a:off x="4039788" y="4248937"/>
            <a:ext cx="418980" cy="576064"/>
          </a:xfrm>
          <a:prstGeom prst="flowChartAlternateProcess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400" dirty="0" smtClean="0">
                <a:solidFill>
                  <a:schemeClr val="tx1"/>
                </a:solidFill>
              </a:rPr>
              <a:t>+8</a:t>
            </a:r>
            <a:endParaRPr lang="sr-Latn-ME" sz="1400" dirty="0">
              <a:solidFill>
                <a:schemeClr val="tx1"/>
              </a:solidFill>
            </a:endParaRPr>
          </a:p>
        </p:txBody>
      </p:sp>
      <p:sp>
        <p:nvSpPr>
          <p:cNvPr id="95" name="Oval 94"/>
          <p:cNvSpPr/>
          <p:nvPr/>
        </p:nvSpPr>
        <p:spPr>
          <a:xfrm>
            <a:off x="2699792" y="3479207"/>
            <a:ext cx="589131" cy="504056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400" dirty="0" smtClean="0">
                <a:solidFill>
                  <a:schemeClr val="tx1"/>
                </a:solidFill>
              </a:rPr>
              <a:t>+3</a:t>
            </a:r>
            <a:endParaRPr lang="sr-Latn-ME" sz="1400" dirty="0">
              <a:solidFill>
                <a:schemeClr val="tx1"/>
              </a:solidFill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4032742" y="5158358"/>
            <a:ext cx="576064" cy="432048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600" dirty="0" smtClean="0">
                <a:solidFill>
                  <a:schemeClr val="tx1"/>
                </a:solidFill>
              </a:rPr>
              <a:t>-4</a:t>
            </a:r>
            <a:endParaRPr lang="sr-Latn-ME" sz="1600" dirty="0">
              <a:solidFill>
                <a:schemeClr val="tx1"/>
              </a:solidFill>
            </a:endParaRPr>
          </a:p>
        </p:txBody>
      </p:sp>
      <p:sp>
        <p:nvSpPr>
          <p:cNvPr id="106" name="Oval 105"/>
          <p:cNvSpPr/>
          <p:nvPr/>
        </p:nvSpPr>
        <p:spPr>
          <a:xfrm>
            <a:off x="2847808" y="5928089"/>
            <a:ext cx="477921" cy="461737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400" dirty="0" smtClean="0">
                <a:solidFill>
                  <a:schemeClr val="tx1"/>
                </a:solidFill>
              </a:rPr>
              <a:t>-2</a:t>
            </a:r>
            <a:endParaRPr lang="sr-Latn-ME" sz="1400" dirty="0">
              <a:solidFill>
                <a:schemeClr val="tx1"/>
              </a:solidFill>
            </a:endParaRPr>
          </a:p>
        </p:txBody>
      </p:sp>
      <p:cxnSp>
        <p:nvCxnSpPr>
          <p:cNvPr id="107" name="Straight Connector 106"/>
          <p:cNvCxnSpPr>
            <a:endCxn id="105" idx="2"/>
          </p:cNvCxnSpPr>
          <p:nvPr/>
        </p:nvCxnSpPr>
        <p:spPr>
          <a:xfrm>
            <a:off x="3296259" y="5374382"/>
            <a:ext cx="736483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>
            <a:stCxn id="105" idx="4"/>
          </p:cNvCxnSpPr>
          <p:nvPr/>
        </p:nvCxnSpPr>
        <p:spPr>
          <a:xfrm>
            <a:off x="4320774" y="5590406"/>
            <a:ext cx="0" cy="337683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endCxn id="106" idx="6"/>
          </p:cNvCxnSpPr>
          <p:nvPr/>
        </p:nvCxnSpPr>
        <p:spPr>
          <a:xfrm flipH="1">
            <a:off x="3325729" y="6158958"/>
            <a:ext cx="707013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stCxn id="106" idx="0"/>
          </p:cNvCxnSpPr>
          <p:nvPr/>
        </p:nvCxnSpPr>
        <p:spPr>
          <a:xfrm flipV="1">
            <a:off x="3086769" y="5662414"/>
            <a:ext cx="0" cy="265675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TextBox 110"/>
              <p:cNvSpPr txBox="1"/>
              <p:nvPr/>
            </p:nvSpPr>
            <p:spPr>
              <a:xfrm>
                <a:off x="2951414" y="5681868"/>
                <a:ext cx="1572097" cy="246221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000" b="0" i="1" smtClean="0">
                          <a:latin typeface="Cambria Math"/>
                        </a:rPr>
                        <m:t>𝑘</m:t>
                      </m:r>
                      <m:r>
                        <a:rPr lang="sr-Latn-ME" sz="1000" b="0" i="1" smtClean="0">
                          <a:latin typeface="Cambria Math"/>
                        </a:rPr>
                        <m:t>32=6−2+3−4=3</m:t>
                      </m:r>
                    </m:oMath>
                  </m:oMathPara>
                </a14:m>
                <a:endParaRPr lang="sr-Latn-ME" sz="1000" dirty="0"/>
              </a:p>
            </p:txBody>
          </p:sp>
        </mc:Choice>
        <mc:Fallback xmlns="">
          <p:sp>
            <p:nvSpPr>
              <p:cNvPr id="111" name="TextBox 1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1414" y="5681868"/>
                <a:ext cx="1572097" cy="24622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2" name="Flowchart: Alternate Process 111"/>
          <p:cNvSpPr/>
          <p:nvPr/>
        </p:nvSpPr>
        <p:spPr>
          <a:xfrm>
            <a:off x="4076594" y="5925042"/>
            <a:ext cx="418980" cy="576064"/>
          </a:xfrm>
          <a:prstGeom prst="flowChartAlternateProcess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400" dirty="0" smtClean="0">
                <a:solidFill>
                  <a:schemeClr val="tx1"/>
                </a:solidFill>
              </a:rPr>
              <a:t>+6</a:t>
            </a:r>
            <a:endParaRPr lang="sr-Latn-ME" sz="1400" dirty="0">
              <a:solidFill>
                <a:schemeClr val="tx1"/>
              </a:solidFill>
            </a:endParaRPr>
          </a:p>
        </p:txBody>
      </p:sp>
      <p:sp>
        <p:nvSpPr>
          <p:cNvPr id="113" name="Oval 112"/>
          <p:cNvSpPr/>
          <p:nvPr/>
        </p:nvSpPr>
        <p:spPr>
          <a:xfrm>
            <a:off x="2736598" y="5155312"/>
            <a:ext cx="589131" cy="504056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400" dirty="0" smtClean="0">
                <a:solidFill>
                  <a:schemeClr val="tx1"/>
                </a:solidFill>
              </a:rPr>
              <a:t>+3</a:t>
            </a:r>
            <a:endParaRPr lang="sr-Latn-ME" sz="1400" dirty="0">
              <a:solidFill>
                <a:schemeClr val="tx1"/>
              </a:solidFill>
            </a:endParaRPr>
          </a:p>
        </p:txBody>
      </p:sp>
      <p:sp>
        <p:nvSpPr>
          <p:cNvPr id="13347" name="Rectangle 13346"/>
          <p:cNvSpPr/>
          <p:nvPr/>
        </p:nvSpPr>
        <p:spPr>
          <a:xfrm>
            <a:off x="7615824" y="4825001"/>
            <a:ext cx="628584" cy="549381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13348" name="Rectangle 13347"/>
          <p:cNvSpPr/>
          <p:nvPr/>
        </p:nvSpPr>
        <p:spPr>
          <a:xfrm>
            <a:off x="6859740" y="5681602"/>
            <a:ext cx="756084" cy="708224"/>
          </a:xfrm>
          <a:prstGeom prst="rect">
            <a:avLst/>
          </a:prstGeom>
          <a:noFill/>
          <a:ln>
            <a:solidFill>
              <a:srgbClr val="7030A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13349" name="Rectangle 13348"/>
          <p:cNvSpPr/>
          <p:nvPr/>
        </p:nvSpPr>
        <p:spPr>
          <a:xfrm>
            <a:off x="7930116" y="5804978"/>
            <a:ext cx="674332" cy="584848"/>
          </a:xfrm>
          <a:prstGeom prst="rect">
            <a:avLst/>
          </a:prstGeom>
          <a:noFill/>
          <a:ln>
            <a:solidFill>
              <a:srgbClr val="FFC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3586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sr-Latn-M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Metoda </a:t>
            </a:r>
            <a:r>
              <a:rPr lang="sr-Latn-M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iznalaženja poboljšanog </a:t>
            </a:r>
            <a:r>
              <a:rPr lang="sr-Latn-M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rješenja</a:t>
            </a:r>
            <a:endParaRPr lang="sr-Latn-ME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8280920" cy="1728192"/>
          </a:xfrm>
        </p:spPr>
        <p:txBody>
          <a:bodyPr>
            <a:noAutofit/>
          </a:bodyPr>
          <a:lstStyle/>
          <a:p>
            <a:r>
              <a:rPr lang="sr-Latn-ME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METODA PRERASPODJELE KOLIČINA DUŽ LANACA</a:t>
            </a:r>
          </a:p>
          <a:p>
            <a:pPr lvl="1"/>
            <a:r>
              <a:rPr lang="sr-Latn-ME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na početnom rješenju dobijenom dijagonalnom metodom primjenjena je metoda potencijala za provjeru optimalnosti i sračunate su karakteristike</a:t>
            </a:r>
          </a:p>
          <a:p>
            <a:pPr lvl="2"/>
            <a:r>
              <a:rPr lang="sr-Latn-ME" sz="13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k13=1-(0+6)=-5</a:t>
            </a:r>
          </a:p>
          <a:p>
            <a:pPr lvl="2"/>
            <a:r>
              <a:rPr lang="sr-Latn-ME" sz="13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k21=3-(8-2)=-3</a:t>
            </a:r>
          </a:p>
          <a:p>
            <a:pPr lvl="2"/>
            <a:r>
              <a:rPr lang="sr-Latn-ME" sz="13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k31=2-(0+8)=-6</a:t>
            </a:r>
          </a:p>
          <a:p>
            <a:pPr lvl="2"/>
            <a:r>
              <a:rPr lang="sr-Latn-ME" sz="13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k32=8-(0+7)=1</a:t>
            </a:r>
          </a:p>
          <a:p>
            <a:pPr lvl="1">
              <a:buFont typeface="+mj-lt"/>
              <a:buAutoNum type="arabicPeriod"/>
            </a:pPr>
            <a:endParaRPr lang="sr-Latn-ME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704856"/>
              </p:ext>
            </p:extLst>
          </p:nvPr>
        </p:nvGraphicFramePr>
        <p:xfrm>
          <a:off x="5004048" y="1498257"/>
          <a:ext cx="3711180" cy="2570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8852"/>
                <a:gridCol w="360040"/>
                <a:gridCol w="504056"/>
                <a:gridCol w="432048"/>
                <a:gridCol w="432048"/>
                <a:gridCol w="360040"/>
                <a:gridCol w="432048"/>
                <a:gridCol w="432048"/>
              </a:tblGrid>
              <a:tr h="370840"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O/I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b1=60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B2=80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B3=80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9934">
                <a:tc rowSpan="2"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A1=80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sr-Latn-ME" sz="14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9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sr-Latn-ME" sz="14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9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05174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8032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A2=80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sr-Latn-ME" sz="14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9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sr-Latn-ME" sz="14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9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200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</a:t>
                      </a:r>
                      <a:endParaRPr lang="sr-Latn-ME" sz="120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1264">
                <a:tc v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4496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A3=60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sr-Latn-ME" sz="14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9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sr-Latn-ME" sz="140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772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vj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6" name="Flowchart: Alternate Process 45"/>
          <p:cNvSpPr/>
          <p:nvPr/>
        </p:nvSpPr>
        <p:spPr>
          <a:xfrm>
            <a:off x="668069" y="4169863"/>
            <a:ext cx="418980" cy="576064"/>
          </a:xfrm>
          <a:prstGeom prst="flowChartAlternateProcess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400" dirty="0" smtClean="0">
                <a:solidFill>
                  <a:schemeClr val="tx1"/>
                </a:solidFill>
              </a:rPr>
              <a:t>+2</a:t>
            </a:r>
            <a:endParaRPr lang="sr-Latn-ME" sz="1400" dirty="0">
              <a:solidFill>
                <a:schemeClr val="tx1"/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2987824" y="3457295"/>
            <a:ext cx="576064" cy="432048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600" dirty="0" smtClean="0">
                <a:solidFill>
                  <a:schemeClr val="tx1"/>
                </a:solidFill>
              </a:rPr>
              <a:t>+4</a:t>
            </a:r>
            <a:endParaRPr lang="sr-Latn-ME" sz="1600" dirty="0">
              <a:solidFill>
                <a:schemeClr val="tx1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2987824" y="4227026"/>
            <a:ext cx="576064" cy="461737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400" dirty="0" smtClean="0">
                <a:solidFill>
                  <a:schemeClr val="tx1"/>
                </a:solidFill>
              </a:rPr>
              <a:t>-6</a:t>
            </a:r>
            <a:endParaRPr lang="sr-Latn-ME" sz="1400" dirty="0">
              <a:solidFill>
                <a:schemeClr val="tx1"/>
              </a:solidFill>
            </a:endParaRPr>
          </a:p>
        </p:txBody>
      </p:sp>
      <p:cxnSp>
        <p:nvCxnSpPr>
          <p:cNvPr id="51" name="Straight Connector 50"/>
          <p:cNvCxnSpPr>
            <a:stCxn id="47" idx="4"/>
            <a:endCxn id="48" idx="0"/>
          </p:cNvCxnSpPr>
          <p:nvPr/>
        </p:nvCxnSpPr>
        <p:spPr>
          <a:xfrm>
            <a:off x="3275856" y="3889343"/>
            <a:ext cx="0" cy="337683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48" idx="2"/>
            <a:endCxn id="46" idx="3"/>
          </p:cNvCxnSpPr>
          <p:nvPr/>
        </p:nvCxnSpPr>
        <p:spPr>
          <a:xfrm flipH="1">
            <a:off x="1087049" y="4457895"/>
            <a:ext cx="1900775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1016261" y="3902239"/>
                <a:ext cx="211557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000" b="0" i="1" smtClean="0">
                          <a:latin typeface="Cambria Math"/>
                        </a:rPr>
                        <m:t>𝑘</m:t>
                      </m:r>
                      <m:r>
                        <a:rPr lang="sr-Latn-ME" sz="1000" b="0" i="1" smtClean="0">
                          <a:latin typeface="Cambria Math"/>
                        </a:rPr>
                        <m:t>31=2−6+4−5+7−8=−6</m:t>
                      </m:r>
                    </m:oMath>
                  </m:oMathPara>
                </a14:m>
                <a:endParaRPr lang="sr-Latn-ME" sz="1000" dirty="0"/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261" y="3902239"/>
                <a:ext cx="2115579" cy="24622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5" name="Oval 74"/>
          <p:cNvSpPr/>
          <p:nvPr/>
        </p:nvSpPr>
        <p:spPr>
          <a:xfrm>
            <a:off x="2037436" y="3462101"/>
            <a:ext cx="576064" cy="432048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600" dirty="0" smtClean="0">
                <a:solidFill>
                  <a:schemeClr val="tx1"/>
                </a:solidFill>
              </a:rPr>
              <a:t>-5</a:t>
            </a:r>
            <a:endParaRPr lang="sr-Latn-ME" sz="1600" dirty="0">
              <a:solidFill>
                <a:schemeClr val="tx1"/>
              </a:solidFill>
            </a:endParaRPr>
          </a:p>
        </p:txBody>
      </p:sp>
      <p:cxnSp>
        <p:nvCxnSpPr>
          <p:cNvPr id="10" name="Straight Connector 9"/>
          <p:cNvCxnSpPr>
            <a:endCxn id="47" idx="2"/>
          </p:cNvCxnSpPr>
          <p:nvPr/>
        </p:nvCxnSpPr>
        <p:spPr>
          <a:xfrm flipV="1">
            <a:off x="2613500" y="3673319"/>
            <a:ext cx="374324" cy="480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val 75"/>
          <p:cNvSpPr/>
          <p:nvPr/>
        </p:nvSpPr>
        <p:spPr>
          <a:xfrm>
            <a:off x="2037436" y="2601160"/>
            <a:ext cx="576064" cy="432048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600" dirty="0" smtClean="0">
                <a:solidFill>
                  <a:schemeClr val="tx1"/>
                </a:solidFill>
              </a:rPr>
              <a:t>+7</a:t>
            </a:r>
            <a:endParaRPr lang="sr-Latn-ME" sz="1600" dirty="0">
              <a:solidFill>
                <a:schemeClr val="tx1"/>
              </a:solidFill>
            </a:endParaRPr>
          </a:p>
        </p:txBody>
      </p:sp>
      <p:cxnSp>
        <p:nvCxnSpPr>
          <p:cNvPr id="12" name="Straight Connector 11"/>
          <p:cNvCxnSpPr>
            <a:stCxn id="75" idx="0"/>
            <a:endCxn id="76" idx="4"/>
          </p:cNvCxnSpPr>
          <p:nvPr/>
        </p:nvCxnSpPr>
        <p:spPr>
          <a:xfrm flipV="1">
            <a:off x="2325468" y="3033208"/>
            <a:ext cx="0" cy="428893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/>
          <p:cNvSpPr/>
          <p:nvPr/>
        </p:nvSpPr>
        <p:spPr>
          <a:xfrm>
            <a:off x="589527" y="2601160"/>
            <a:ext cx="576064" cy="432048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600" dirty="0">
                <a:solidFill>
                  <a:schemeClr val="tx1"/>
                </a:solidFill>
              </a:rPr>
              <a:t>-</a:t>
            </a:r>
            <a:r>
              <a:rPr lang="sr-Latn-ME" sz="1600" dirty="0" smtClean="0">
                <a:solidFill>
                  <a:schemeClr val="tx1"/>
                </a:solidFill>
              </a:rPr>
              <a:t>8</a:t>
            </a:r>
            <a:endParaRPr lang="sr-Latn-ME" sz="1600" dirty="0">
              <a:solidFill>
                <a:schemeClr val="tx1"/>
              </a:solidFill>
            </a:endParaRPr>
          </a:p>
        </p:txBody>
      </p:sp>
      <p:cxnSp>
        <p:nvCxnSpPr>
          <p:cNvPr id="14" name="Straight Connector 13"/>
          <p:cNvCxnSpPr>
            <a:stCxn id="77" idx="6"/>
            <a:endCxn id="76" idx="2"/>
          </p:cNvCxnSpPr>
          <p:nvPr/>
        </p:nvCxnSpPr>
        <p:spPr>
          <a:xfrm>
            <a:off x="1165591" y="2817184"/>
            <a:ext cx="871845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46" idx="0"/>
            <a:endCxn id="77" idx="4"/>
          </p:cNvCxnSpPr>
          <p:nvPr/>
        </p:nvCxnSpPr>
        <p:spPr>
          <a:xfrm flipV="1">
            <a:off x="877559" y="3033208"/>
            <a:ext cx="0" cy="1136655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55737" y="2601160"/>
            <a:ext cx="410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1200" dirty="0" smtClean="0"/>
              <a:t> 60</a:t>
            </a:r>
          </a:p>
          <a:p>
            <a:r>
              <a:rPr lang="sr-Latn-ME" sz="1200" u="sng" dirty="0" smtClean="0"/>
              <a:t>-60</a:t>
            </a:r>
          </a:p>
          <a:p>
            <a:r>
              <a:rPr lang="sr-Latn-ME" sz="1200" dirty="0" smtClean="0"/>
              <a:t>   0</a:t>
            </a:r>
            <a:endParaRPr lang="sr-Latn-ME" sz="1200" dirty="0"/>
          </a:p>
        </p:txBody>
      </p:sp>
      <p:sp>
        <p:nvSpPr>
          <p:cNvPr id="78" name="TextBox 77"/>
          <p:cNvSpPr txBox="1"/>
          <p:nvPr/>
        </p:nvSpPr>
        <p:spPr>
          <a:xfrm>
            <a:off x="2621968" y="2601159"/>
            <a:ext cx="509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1200" dirty="0" smtClean="0"/>
              <a:t> 20</a:t>
            </a:r>
          </a:p>
          <a:p>
            <a:r>
              <a:rPr lang="sr-Latn-ME" sz="1200" u="sng" dirty="0" smtClean="0"/>
              <a:t>+60</a:t>
            </a:r>
          </a:p>
          <a:p>
            <a:r>
              <a:rPr lang="sr-Latn-ME" sz="1200" dirty="0" smtClean="0"/>
              <a:t>   80</a:t>
            </a:r>
            <a:endParaRPr lang="sr-Latn-ME" sz="1200" dirty="0"/>
          </a:p>
        </p:txBody>
      </p:sp>
      <p:sp>
        <p:nvSpPr>
          <p:cNvPr id="79" name="TextBox 78"/>
          <p:cNvSpPr txBox="1"/>
          <p:nvPr/>
        </p:nvSpPr>
        <p:spPr>
          <a:xfrm>
            <a:off x="3707904" y="3354959"/>
            <a:ext cx="509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1200" dirty="0" smtClean="0"/>
              <a:t> 20</a:t>
            </a:r>
          </a:p>
          <a:p>
            <a:r>
              <a:rPr lang="sr-Latn-ME" sz="1200" u="sng" dirty="0" smtClean="0"/>
              <a:t>+60</a:t>
            </a:r>
          </a:p>
          <a:p>
            <a:r>
              <a:rPr lang="sr-Latn-ME" sz="1200" dirty="0" smtClean="0"/>
              <a:t>   80</a:t>
            </a:r>
            <a:endParaRPr lang="sr-Latn-ME" sz="1200" dirty="0"/>
          </a:p>
        </p:txBody>
      </p:sp>
      <p:sp>
        <p:nvSpPr>
          <p:cNvPr id="80" name="TextBox 79"/>
          <p:cNvSpPr txBox="1"/>
          <p:nvPr/>
        </p:nvSpPr>
        <p:spPr>
          <a:xfrm>
            <a:off x="147078" y="4134728"/>
            <a:ext cx="509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1200" dirty="0" smtClean="0"/>
              <a:t>    0</a:t>
            </a:r>
          </a:p>
          <a:p>
            <a:r>
              <a:rPr lang="sr-Latn-ME" sz="1200" u="sng" dirty="0" smtClean="0"/>
              <a:t>+60</a:t>
            </a:r>
          </a:p>
          <a:p>
            <a:r>
              <a:rPr lang="sr-Latn-ME" sz="1200" dirty="0" smtClean="0"/>
              <a:t>   60</a:t>
            </a:r>
            <a:endParaRPr lang="sr-Latn-ME" sz="1200" dirty="0"/>
          </a:p>
        </p:txBody>
      </p:sp>
      <p:sp>
        <p:nvSpPr>
          <p:cNvPr id="81" name="TextBox 80"/>
          <p:cNvSpPr txBox="1"/>
          <p:nvPr/>
        </p:nvSpPr>
        <p:spPr>
          <a:xfrm>
            <a:off x="1601513" y="3356564"/>
            <a:ext cx="410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1200" dirty="0" smtClean="0"/>
              <a:t> 60</a:t>
            </a:r>
          </a:p>
          <a:p>
            <a:r>
              <a:rPr lang="sr-Latn-ME" sz="1200" u="sng" dirty="0" smtClean="0"/>
              <a:t>-60</a:t>
            </a:r>
          </a:p>
          <a:p>
            <a:r>
              <a:rPr lang="sr-Latn-ME" sz="1200" dirty="0" smtClean="0"/>
              <a:t>   0</a:t>
            </a:r>
            <a:endParaRPr lang="sr-Latn-ME" sz="1200" dirty="0"/>
          </a:p>
        </p:txBody>
      </p:sp>
      <p:sp>
        <p:nvSpPr>
          <p:cNvPr id="82" name="TextBox 81"/>
          <p:cNvSpPr txBox="1"/>
          <p:nvPr/>
        </p:nvSpPr>
        <p:spPr>
          <a:xfrm>
            <a:off x="3698176" y="4182974"/>
            <a:ext cx="410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1200" dirty="0" smtClean="0"/>
              <a:t> 60</a:t>
            </a:r>
          </a:p>
          <a:p>
            <a:r>
              <a:rPr lang="sr-Latn-ME" sz="1200" u="sng" dirty="0" smtClean="0"/>
              <a:t>-60</a:t>
            </a:r>
          </a:p>
          <a:p>
            <a:r>
              <a:rPr lang="sr-Latn-ME" sz="1200" dirty="0" smtClean="0"/>
              <a:t>   0</a:t>
            </a:r>
            <a:endParaRPr lang="sr-Latn-ME" sz="1200" dirty="0"/>
          </a:p>
        </p:txBody>
      </p:sp>
      <p:graphicFrame>
        <p:nvGraphicFramePr>
          <p:cNvPr id="83" name="Table 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79817"/>
              </p:ext>
            </p:extLst>
          </p:nvPr>
        </p:nvGraphicFramePr>
        <p:xfrm>
          <a:off x="4427984" y="4154752"/>
          <a:ext cx="3711180" cy="2570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8852"/>
                <a:gridCol w="360040"/>
                <a:gridCol w="504056"/>
                <a:gridCol w="432048"/>
                <a:gridCol w="432048"/>
                <a:gridCol w="360040"/>
                <a:gridCol w="432048"/>
                <a:gridCol w="432048"/>
              </a:tblGrid>
              <a:tr h="370840"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O/I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b1=60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B2=80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B3=80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9934">
                <a:tc rowSpan="2"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A1=80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sr-Latn-ME" sz="1400" b="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9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sr-Latn-ME" sz="14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900" i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1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sr-Latn-ME" sz="1400" b="1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05174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ɛ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8032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A2=80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1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sr-Latn-ME" sz="1400" b="1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sr-Latn-ME" sz="1400" b="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9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sr-Latn-ME" sz="14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900" i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200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sr-Latn-ME" sz="120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1264">
                <a:tc v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ɛ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4496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A3=60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sr-Latn-ME" sz="14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sr-Latn-ME" sz="1400" b="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9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sr-Latn-ME" sz="140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772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sr-Latn-ME" sz="14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vj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55737" y="4788440"/>
            <a:ext cx="42002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po izvršenoj preraspodjeli dobijeno je degenerisano rješenje, pa se moraju dodatno angažovati još dva polja i ponovo se primjenjuje neka metoda za provjeru optimalnosti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metodom potencijala su ponovo sračunate karakteristike neagažovanih polja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k12=8-(0+0)=8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2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k22=5-(3+7)=-5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k32=8-(0+7)=1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k33=6-(0+1)=6</a:t>
            </a:r>
            <a:endParaRPr lang="sr-Latn-ME" sz="1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66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sr-Latn-ME" sz="2400" b="1" dirty="0">
                <a:latin typeface="Arial" panose="020B0604020202020204" pitchFamily="34" charset="0"/>
                <a:cs typeface="Arial" panose="020B0604020202020204" pitchFamily="34" charset="0"/>
              </a:rPr>
              <a:t>Metoda iznalaženja poboljšanog rješenja</a:t>
            </a:r>
            <a:endParaRPr lang="sr-Latn-M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8280920" cy="1728192"/>
          </a:xfrm>
        </p:spPr>
        <p:txBody>
          <a:bodyPr>
            <a:noAutofit/>
          </a:bodyPr>
          <a:lstStyle/>
          <a:p>
            <a:r>
              <a:rPr lang="sr-Latn-ME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METODA PRERASPODJELE KOLIČINA DUŽ LANACA</a:t>
            </a:r>
          </a:p>
          <a:p>
            <a:pPr lvl="1">
              <a:buFont typeface="+mj-lt"/>
              <a:buAutoNum type="arabicPeriod"/>
            </a:pPr>
            <a:endParaRPr lang="sr-Latn-ME" sz="1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32815" y="1247928"/>
            <a:ext cx="410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1200" dirty="0" smtClean="0"/>
              <a:t> 80</a:t>
            </a:r>
          </a:p>
          <a:p>
            <a:r>
              <a:rPr lang="sr-Latn-ME" sz="1200" u="sng" dirty="0" smtClean="0"/>
              <a:t>-80</a:t>
            </a:r>
          </a:p>
          <a:p>
            <a:r>
              <a:rPr lang="sr-Latn-ME" sz="1200" dirty="0" smtClean="0"/>
              <a:t>   0</a:t>
            </a:r>
            <a:endParaRPr lang="sr-Latn-ME" sz="1200" dirty="0"/>
          </a:p>
        </p:txBody>
      </p:sp>
      <p:graphicFrame>
        <p:nvGraphicFramePr>
          <p:cNvPr id="83" name="Table 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3442896"/>
              </p:ext>
            </p:extLst>
          </p:nvPr>
        </p:nvGraphicFramePr>
        <p:xfrm>
          <a:off x="4788024" y="1355070"/>
          <a:ext cx="3711180" cy="2570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8852"/>
                <a:gridCol w="360040"/>
                <a:gridCol w="504056"/>
                <a:gridCol w="432048"/>
                <a:gridCol w="432048"/>
                <a:gridCol w="360040"/>
                <a:gridCol w="432048"/>
                <a:gridCol w="432048"/>
              </a:tblGrid>
              <a:tr h="370840"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O/I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b1=60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B2=80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B3=80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9934">
                <a:tc rowSpan="2"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A1=80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sr-Latn-ME" sz="1400" b="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9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sr-Latn-ME" sz="14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900" i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1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sr-Latn-ME" sz="1400" b="1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05174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ɛ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8032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A2=80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1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sr-Latn-ME" sz="1400" b="1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sr-Latn-ME" sz="1400" b="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9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sr-Latn-ME" sz="14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900" i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200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sr-Latn-ME" sz="120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1264">
                <a:tc v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ɛ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4496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A3=60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sr-Latn-ME" sz="14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sr-Latn-ME" sz="1400" b="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9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sr-Latn-ME" sz="140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772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sr-Latn-ME" sz="14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vj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81660" y="2924944"/>
            <a:ext cx="4200239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po izvršenoj preraspodjeli ponovo je dobijeno degenerisano rješenje, pa se mora dodatno angažovati još jedno polje i ponovo se primjenjuje neka metoda za provjeru optimalnosti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metodom potencijala su ponovo sračunate karakteristike neagažovanih polja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k12=8-(0+0)=8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k22=7-(0+2)=5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k32=8-(2+2)=</a:t>
            </a:r>
            <a:r>
              <a:rPr lang="sr-Latn-ME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sr-Latn-ME" sz="12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k33=6-(2+1)=3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Latn-ME" sz="1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sve karakteristike su pozitivne pa je dobijeno optimalno rješenje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x13=80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x22=80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x31=60, ostalo xij=0,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min z =80*1+5*80+2*60=600</a:t>
            </a:r>
            <a:endParaRPr lang="sr-Latn-ME" sz="1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2728371" y="1355070"/>
            <a:ext cx="576064" cy="43204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600" dirty="0">
                <a:solidFill>
                  <a:schemeClr val="tx1"/>
                </a:solidFill>
              </a:rPr>
              <a:t>+</a:t>
            </a:r>
            <a:r>
              <a:rPr lang="sr-Latn-ME" sz="1600" dirty="0" smtClean="0">
                <a:solidFill>
                  <a:schemeClr val="tx1"/>
                </a:solidFill>
              </a:rPr>
              <a:t>1</a:t>
            </a:r>
            <a:endParaRPr lang="sr-Latn-ME" sz="1600" dirty="0">
              <a:solidFill>
                <a:schemeClr val="tx1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2728371" y="2124801"/>
            <a:ext cx="576064" cy="461737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400" dirty="0" smtClean="0">
                <a:solidFill>
                  <a:schemeClr val="tx1"/>
                </a:solidFill>
              </a:rPr>
              <a:t>-4</a:t>
            </a:r>
            <a:endParaRPr lang="sr-Latn-ME" sz="1400" dirty="0">
              <a:solidFill>
                <a:schemeClr val="tx1"/>
              </a:solidFill>
            </a:endParaRPr>
          </a:p>
        </p:txBody>
      </p:sp>
      <p:cxnSp>
        <p:nvCxnSpPr>
          <p:cNvPr id="39" name="Straight Connector 38"/>
          <p:cNvCxnSpPr>
            <a:endCxn id="36" idx="2"/>
          </p:cNvCxnSpPr>
          <p:nvPr/>
        </p:nvCxnSpPr>
        <p:spPr>
          <a:xfrm>
            <a:off x="1991888" y="1571094"/>
            <a:ext cx="73648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36" idx="4"/>
            <a:endCxn id="37" idx="0"/>
          </p:cNvCxnSpPr>
          <p:nvPr/>
        </p:nvCxnSpPr>
        <p:spPr>
          <a:xfrm>
            <a:off x="3016403" y="1787118"/>
            <a:ext cx="0" cy="33768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37" idx="2"/>
          </p:cNvCxnSpPr>
          <p:nvPr/>
        </p:nvCxnSpPr>
        <p:spPr>
          <a:xfrm flipH="1">
            <a:off x="2021358" y="2355670"/>
            <a:ext cx="70701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44" idx="0"/>
            <a:endCxn id="49" idx="4"/>
          </p:cNvCxnSpPr>
          <p:nvPr/>
        </p:nvCxnSpPr>
        <p:spPr>
          <a:xfrm flipH="1" flipV="1">
            <a:off x="1806520" y="1787118"/>
            <a:ext cx="4483" cy="25465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1747642" y="1787118"/>
                <a:ext cx="1668277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ME" sz="1000" b="0" i="1" smtClean="0">
                          <a:latin typeface="Cambria Math"/>
                        </a:rPr>
                        <m:t>𝑘</m:t>
                      </m:r>
                      <m:r>
                        <a:rPr lang="sr-Latn-ME" sz="1000" b="0" i="1" smtClean="0">
                          <a:latin typeface="Cambria Math"/>
                        </a:rPr>
                        <m:t>22=5−4+1−7=−5</m:t>
                      </m:r>
                    </m:oMath>
                  </m:oMathPara>
                </a14:m>
                <a:endParaRPr lang="sr-Latn-ME" sz="1000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7642" y="1787118"/>
                <a:ext cx="1668277" cy="24622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sr-Latn-M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Flowchart: Alternate Process 43"/>
          <p:cNvSpPr/>
          <p:nvPr/>
        </p:nvSpPr>
        <p:spPr>
          <a:xfrm>
            <a:off x="1601513" y="2041774"/>
            <a:ext cx="418980" cy="576064"/>
          </a:xfrm>
          <a:prstGeom prst="flowChartAlternateProcess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400" dirty="0" smtClean="0">
                <a:solidFill>
                  <a:schemeClr val="tx1"/>
                </a:solidFill>
              </a:rPr>
              <a:t>+5</a:t>
            </a:r>
            <a:endParaRPr lang="sr-Latn-ME" sz="1400" dirty="0">
              <a:solidFill>
                <a:schemeClr val="tx1"/>
              </a:solidFill>
            </a:endParaRPr>
          </a:p>
        </p:txBody>
      </p:sp>
      <p:sp>
        <p:nvSpPr>
          <p:cNvPr id="49" name="Oval 48"/>
          <p:cNvSpPr/>
          <p:nvPr/>
        </p:nvSpPr>
        <p:spPr>
          <a:xfrm>
            <a:off x="1518488" y="1355070"/>
            <a:ext cx="576064" cy="43204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ME" sz="1600" dirty="0">
                <a:solidFill>
                  <a:schemeClr val="tx1"/>
                </a:solidFill>
              </a:rPr>
              <a:t>-</a:t>
            </a:r>
            <a:r>
              <a:rPr lang="sr-Latn-ME" sz="1600" dirty="0" smtClean="0">
                <a:solidFill>
                  <a:schemeClr val="tx1"/>
                </a:solidFill>
              </a:rPr>
              <a:t>7</a:t>
            </a:r>
            <a:endParaRPr lang="sr-Latn-ME" sz="1600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358880" y="2055244"/>
            <a:ext cx="410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1200" dirty="0" smtClean="0"/>
              <a:t> 80</a:t>
            </a:r>
          </a:p>
          <a:p>
            <a:r>
              <a:rPr lang="sr-Latn-ME" sz="1200" u="sng" dirty="0" smtClean="0"/>
              <a:t>-80</a:t>
            </a:r>
          </a:p>
          <a:p>
            <a:r>
              <a:rPr lang="sr-Latn-ME" sz="1200" dirty="0" smtClean="0"/>
              <a:t>   0</a:t>
            </a:r>
            <a:endParaRPr lang="sr-Latn-ME" sz="1200" dirty="0"/>
          </a:p>
        </p:txBody>
      </p:sp>
      <p:sp>
        <p:nvSpPr>
          <p:cNvPr id="53" name="TextBox 52"/>
          <p:cNvSpPr txBox="1"/>
          <p:nvPr/>
        </p:nvSpPr>
        <p:spPr>
          <a:xfrm>
            <a:off x="3366632" y="1229850"/>
            <a:ext cx="629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1200" dirty="0" smtClean="0"/>
              <a:t>   ɛ</a:t>
            </a:r>
          </a:p>
          <a:p>
            <a:r>
              <a:rPr lang="sr-Latn-ME" sz="1200" u="sng" dirty="0" smtClean="0"/>
              <a:t>+80</a:t>
            </a:r>
          </a:p>
          <a:p>
            <a:r>
              <a:rPr lang="sr-Latn-ME" sz="1200" dirty="0" smtClean="0"/>
              <a:t>   80+ɛ</a:t>
            </a:r>
            <a:endParaRPr lang="sr-Latn-ME" sz="1200" dirty="0"/>
          </a:p>
        </p:txBody>
      </p:sp>
      <p:sp>
        <p:nvSpPr>
          <p:cNvPr id="55" name="TextBox 54"/>
          <p:cNvSpPr txBox="1"/>
          <p:nvPr/>
        </p:nvSpPr>
        <p:spPr>
          <a:xfrm>
            <a:off x="1032815" y="2055306"/>
            <a:ext cx="509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1200" dirty="0" smtClean="0"/>
              <a:t>    0</a:t>
            </a:r>
          </a:p>
          <a:p>
            <a:r>
              <a:rPr lang="sr-Latn-ME" sz="1200" u="sng" dirty="0" smtClean="0"/>
              <a:t>+80</a:t>
            </a:r>
          </a:p>
          <a:p>
            <a:r>
              <a:rPr lang="sr-Latn-ME" sz="1200" dirty="0" smtClean="0"/>
              <a:t>   80</a:t>
            </a:r>
            <a:endParaRPr lang="sr-Latn-ME" sz="1200" dirty="0"/>
          </a:p>
        </p:txBody>
      </p:sp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0588949"/>
              </p:ext>
            </p:extLst>
          </p:nvPr>
        </p:nvGraphicFramePr>
        <p:xfrm>
          <a:off x="4860032" y="4139322"/>
          <a:ext cx="3711180" cy="26013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8852"/>
                <a:gridCol w="360040"/>
                <a:gridCol w="504056"/>
                <a:gridCol w="432048"/>
                <a:gridCol w="432048"/>
                <a:gridCol w="360040"/>
                <a:gridCol w="432048"/>
                <a:gridCol w="432048"/>
              </a:tblGrid>
              <a:tr h="370840"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O/I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b1=60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ME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B2=80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B3=80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9934">
                <a:tc rowSpan="2"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A1=80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sr-Latn-ME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9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sr-Latn-ME" sz="1400" b="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9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sr-Latn-ME" sz="14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05174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8032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A2=80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1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sr-Latn-ME" sz="1400" b="1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sr-Latn-ME" sz="14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9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sr-Latn-ME" sz="14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900" i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200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sr-Latn-ME" sz="120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1264">
                <a:tc vMerge="1">
                  <a:txBody>
                    <a:bodyPr/>
                    <a:lstStyle/>
                    <a:p>
                      <a:endParaRPr lang="sr-Latn-M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ɛ</a:t>
                      </a:r>
                      <a:endParaRPr lang="sr-Latn-ME" sz="160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600" dirty="0" smtClean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ɛ</a:t>
                      </a:r>
                      <a:endParaRPr lang="sr-Latn-ME" sz="160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4496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A3=60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sr-Latn-ME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sr-Latn-ME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9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sr-Latn-ME" sz="140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772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vj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ME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sr-Latn-ME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ME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433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16848</TotalTime>
  <Words>1377</Words>
  <Application>Microsoft Office PowerPoint</Application>
  <PresentationFormat>On-screen Show (4:3)</PresentationFormat>
  <Paragraphs>434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PRIMJER</vt:lpstr>
      <vt:lpstr>Metode iznalaženja početnog rješenja dovoljno je primijeniti jednu metodu, kako bi se našlo početno rješenje, a ovdje su prikazane sve metode!</vt:lpstr>
      <vt:lpstr>Metode iznalaženja početnog rješenja</vt:lpstr>
      <vt:lpstr>Metode iznalaženja početnog rješenja</vt:lpstr>
      <vt:lpstr>Metode provjere optimalnosti rješenja dovoljno je jednom metodom provjeriti da li je rjesenje optimalno, a ovdje su prikazane obje metode provjere.</vt:lpstr>
      <vt:lpstr>Metode provjere optimalnosti rješenja</vt:lpstr>
      <vt:lpstr>Metoda iznalaženja poboljšanog rješenja</vt:lpstr>
      <vt:lpstr>Metoda iznalaženja poboljšanog rješenja</vt:lpstr>
      <vt:lpstr>Literatura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KVANTITATIVNE METODE U GRAĐEVINSKOM MENADŽMENTU</dc:title>
  <dc:creator>zana</dc:creator>
  <cp:lastModifiedBy>zana</cp:lastModifiedBy>
  <cp:revision>1465</cp:revision>
  <dcterms:created xsi:type="dcterms:W3CDTF">2015-09-16T06:05:45Z</dcterms:created>
  <dcterms:modified xsi:type="dcterms:W3CDTF">2017-12-13T18:54:59Z</dcterms:modified>
</cp:coreProperties>
</file>