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8"/>
  </p:notesMasterIdLst>
  <p:sldIdLst>
    <p:sldId id="279" r:id="rId2"/>
    <p:sldId id="293" r:id="rId3"/>
    <p:sldId id="295" r:id="rId4"/>
    <p:sldId id="297" r:id="rId5"/>
    <p:sldId id="294" r:id="rId6"/>
    <p:sldId id="28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4" autoAdjust="0"/>
    <p:restoredTop sz="90569" autoAdjust="0"/>
  </p:normalViewPr>
  <p:slideViewPr>
    <p:cSldViewPr>
      <p:cViewPr>
        <p:scale>
          <a:sx n="98" d="100"/>
          <a:sy n="98" d="100"/>
        </p:scale>
        <p:origin x="-384" y="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r-Latn-M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000" dirty="0" err="1"/>
              <a:t>eksperimentalne</a:t>
            </a:r>
            <a:r>
              <a:rPr lang="en-US" sz="1000" dirty="0"/>
              <a:t> </a:t>
            </a:r>
            <a:r>
              <a:rPr lang="en-US" sz="1000" dirty="0" err="1"/>
              <a:t>vrijednosti</a:t>
            </a:r>
            <a:r>
              <a:rPr lang="en-US" sz="1000" dirty="0"/>
              <a:t> fb (</a:t>
            </a:r>
            <a:r>
              <a:rPr lang="en-US" sz="1000" dirty="0" err="1"/>
              <a:t>Mpa</a:t>
            </a:r>
            <a:r>
              <a:rPr lang="en-US" sz="1000" dirty="0"/>
              <a:t>)</a:t>
            </a:r>
          </a:p>
        </c:rich>
      </c:tx>
      <c:layout>
        <c:manualLayout>
          <c:xMode val="edge"/>
          <c:yMode val="edge"/>
          <c:x val="0.15026175953349355"/>
          <c:y val="3.99525812146318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928401717547953"/>
          <c:y val="0.17539623880385191"/>
          <c:w val="0.63538359285615442"/>
          <c:h val="0.68859949668897957"/>
        </c:manualLayout>
      </c:layout>
      <c:scatterChart>
        <c:scatterStyle val="lineMarker"/>
        <c:varyColors val="0"/>
        <c:ser>
          <c:idx val="0"/>
          <c:order val="0"/>
          <c:tx>
            <c:strRef>
              <c:f>'cvrstoca i vc'!$C$18</c:f>
              <c:strCache>
                <c:ptCount val="1"/>
                <c:pt idx="0">
                  <c:v>eksperimentalne vrijednosti fb (Mpa)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'cvrstoca i vc'!$B$19:$B$26</c:f>
              <c:numCache>
                <c:formatCode>0.000</c:formatCode>
                <c:ptCount val="8"/>
                <c:pt idx="0">
                  <c:v>0.58299999999999996</c:v>
                </c:pt>
                <c:pt idx="1">
                  <c:v>0.61699999999999999</c:v>
                </c:pt>
                <c:pt idx="2">
                  <c:v>0.433</c:v>
                </c:pt>
                <c:pt idx="3">
                  <c:v>0.48699999999999999</c:v>
                </c:pt>
                <c:pt idx="4">
                  <c:v>0.65</c:v>
                </c:pt>
                <c:pt idx="5">
                  <c:v>0.71699999999999997</c:v>
                </c:pt>
                <c:pt idx="6">
                  <c:v>0.51700000000000002</c:v>
                </c:pt>
                <c:pt idx="7">
                  <c:v>0.55000000000000004</c:v>
                </c:pt>
              </c:numCache>
            </c:numRef>
          </c:xVal>
          <c:yVal>
            <c:numRef>
              <c:f>'cvrstoca i vc'!$C$19:$C$26</c:f>
              <c:numCache>
                <c:formatCode>0.00</c:formatCode>
                <c:ptCount val="8"/>
                <c:pt idx="0">
                  <c:v>31.4</c:v>
                </c:pt>
                <c:pt idx="1">
                  <c:v>23.2</c:v>
                </c:pt>
                <c:pt idx="2">
                  <c:v>38.6</c:v>
                </c:pt>
                <c:pt idx="3">
                  <c:v>32</c:v>
                </c:pt>
                <c:pt idx="4">
                  <c:v>25</c:v>
                </c:pt>
                <c:pt idx="5">
                  <c:v>21.5</c:v>
                </c:pt>
                <c:pt idx="6">
                  <c:v>39</c:v>
                </c:pt>
                <c:pt idx="7">
                  <c:v>37.4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235200"/>
        <c:axId val="125236736"/>
      </c:scatterChart>
      <c:valAx>
        <c:axId val="125235200"/>
        <c:scaling>
          <c:orientation val="minMax"/>
          <c:min val="0.30000000000000004"/>
        </c:scaling>
        <c:delete val="0"/>
        <c:axPos val="b"/>
        <c:numFmt formatCode="0.000" sourceLinked="1"/>
        <c:majorTickMark val="out"/>
        <c:minorTickMark val="none"/>
        <c:tickLblPos val="nextTo"/>
        <c:crossAx val="125236736"/>
        <c:crosses val="autoZero"/>
        <c:crossBetween val="midCat"/>
      </c:valAx>
      <c:valAx>
        <c:axId val="125236736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252352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4967815466897436"/>
          <c:y val="0.15400103192865927"/>
          <c:w val="0.19772047745182308"/>
          <c:h val="0.71482647226168083"/>
        </c:manualLayout>
      </c:layout>
      <c:overlay val="0"/>
      <c:txPr>
        <a:bodyPr/>
        <a:lstStyle/>
        <a:p>
          <a:pPr>
            <a:defRPr sz="800"/>
          </a:pPr>
          <a:endParaRPr lang="sr-Latn-R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r-Latn-M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'cvrstoca i vc'!$C$72</c:f>
              <c:strCache>
                <c:ptCount val="1"/>
                <c:pt idx="0">
                  <c:v>eksperimentalne vrijednosti fb (Mpa)</c:v>
                </c:pt>
              </c:strCache>
            </c:strRef>
          </c:tx>
          <c:spPr>
            <a:ln w="28575">
              <a:noFill/>
            </a:ln>
          </c:spPr>
          <c:xVal>
            <c:numRef>
              <c:f>'cvrstoca i vc'!$B$73:$B$80</c:f>
              <c:numCache>
                <c:formatCode>General</c:formatCode>
                <c:ptCount val="8"/>
                <c:pt idx="0">
                  <c:v>0.58299999999999996</c:v>
                </c:pt>
                <c:pt idx="1">
                  <c:v>0.61699999999999999</c:v>
                </c:pt>
                <c:pt idx="2">
                  <c:v>0.433</c:v>
                </c:pt>
                <c:pt idx="3">
                  <c:v>0.48699999999999999</c:v>
                </c:pt>
                <c:pt idx="4">
                  <c:v>0.65</c:v>
                </c:pt>
                <c:pt idx="5">
                  <c:v>0.71699999999999997</c:v>
                </c:pt>
                <c:pt idx="6">
                  <c:v>0.51700000000000002</c:v>
                </c:pt>
                <c:pt idx="7">
                  <c:v>0.55000000000000004</c:v>
                </c:pt>
              </c:numCache>
            </c:numRef>
          </c:xVal>
          <c:yVal>
            <c:numRef>
              <c:f>'cvrstoca i vc'!$C$73:$C$80</c:f>
              <c:numCache>
                <c:formatCode>General</c:formatCode>
                <c:ptCount val="8"/>
                <c:pt idx="0">
                  <c:v>31.4</c:v>
                </c:pt>
                <c:pt idx="1">
                  <c:v>23.2</c:v>
                </c:pt>
                <c:pt idx="2">
                  <c:v>38.6</c:v>
                </c:pt>
                <c:pt idx="3">
                  <c:v>32</c:v>
                </c:pt>
                <c:pt idx="4">
                  <c:v>25</c:v>
                </c:pt>
                <c:pt idx="5">
                  <c:v>21.5</c:v>
                </c:pt>
                <c:pt idx="6">
                  <c:v>39</c:v>
                </c:pt>
                <c:pt idx="7">
                  <c:v>37.4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'cvrstoca i vc'!$E$72</c:f>
              <c:strCache>
                <c:ptCount val="1"/>
                <c:pt idx="0">
                  <c:v>y=b0+b1x</c:v>
                </c:pt>
              </c:strCache>
            </c:strRef>
          </c:tx>
          <c:spPr>
            <a:ln>
              <a:prstDash val="dashDot"/>
            </a:ln>
          </c:spPr>
          <c:dLbls>
            <c:dLbl>
              <c:idx val="2"/>
              <c:layout>
                <c:manualLayout>
                  <c:x val="0"/>
                  <c:y val="-2.417625824812550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3076923076923075E-2"/>
                  <c:y val="2.417625824812561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name>fb u zavisnosti od v/c</c:name>
            <c:spPr>
              <a:ln>
                <a:noFill/>
              </a:ln>
            </c:spPr>
            <c:trendlineType val="linear"/>
            <c:dispRSqr val="0"/>
            <c:dispEq val="1"/>
            <c:trendlineLbl>
              <c:layout>
                <c:manualLayout>
                  <c:x val="0.32463132423946267"/>
                  <c:y val="-0.31232877097841338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>
                      <a:solidFill>
                        <a:srgbClr val="00B050"/>
                      </a:solidFill>
                    </a:defRPr>
                  </a:pPr>
                  <a:endParaRPr lang="sr-Latn-RS"/>
                </a:p>
              </c:txPr>
            </c:trendlineLbl>
          </c:trendline>
          <c:xVal>
            <c:numRef>
              <c:f>'cvrstoca i vc'!$B$73:$B$80</c:f>
              <c:numCache>
                <c:formatCode>General</c:formatCode>
                <c:ptCount val="8"/>
                <c:pt idx="0">
                  <c:v>0.58299999999999996</c:v>
                </c:pt>
                <c:pt idx="1">
                  <c:v>0.61699999999999999</c:v>
                </c:pt>
                <c:pt idx="2">
                  <c:v>0.433</c:v>
                </c:pt>
                <c:pt idx="3">
                  <c:v>0.48699999999999999</c:v>
                </c:pt>
                <c:pt idx="4">
                  <c:v>0.65</c:v>
                </c:pt>
                <c:pt idx="5">
                  <c:v>0.71699999999999997</c:v>
                </c:pt>
                <c:pt idx="6">
                  <c:v>0.51700000000000002</c:v>
                </c:pt>
                <c:pt idx="7">
                  <c:v>0.55000000000000004</c:v>
                </c:pt>
              </c:numCache>
            </c:numRef>
          </c:xVal>
          <c:yVal>
            <c:numRef>
              <c:f>'cvrstoca i vc'!$E$73:$E$80</c:f>
              <c:numCache>
                <c:formatCode>_-* #,##0.0000\ _€_-;\-* #,##0.0000\ _€_-;_-* "-"????\ _€_-;_-@_-</c:formatCode>
                <c:ptCount val="8"/>
                <c:pt idx="0">
                  <c:v>30.096476595744889</c:v>
                </c:pt>
                <c:pt idx="1">
                  <c:v>27.831497872340648</c:v>
                </c:pt>
                <c:pt idx="2">
                  <c:v>40.089029787234196</c:v>
                </c:pt>
                <c:pt idx="3">
                  <c:v>36.491710638298045</c:v>
                </c:pt>
                <c:pt idx="4">
                  <c:v>25.633136170212993</c:v>
                </c:pt>
                <c:pt idx="5">
                  <c:v>21.16979574468111</c:v>
                </c:pt>
                <c:pt idx="6">
                  <c:v>34.493200000000186</c:v>
                </c:pt>
                <c:pt idx="7">
                  <c:v>32.294838297872531</c:v>
                </c:pt>
              </c:numCache>
            </c:numRef>
          </c:yVal>
          <c:smooth val="0"/>
        </c:ser>
        <c:ser>
          <c:idx val="1"/>
          <c:order val="2"/>
          <c:tx>
            <c:strRef>
              <c:f>'cvrstoca i vc'!$H$72</c:f>
              <c:strCache>
                <c:ptCount val="1"/>
                <c:pt idx="0">
                  <c:v>x=a0+a1x</c:v>
                </c:pt>
              </c:strCache>
            </c:strRef>
          </c:tx>
          <c:spPr>
            <a:ln cmpd="sng">
              <a:solidFill>
                <a:schemeClr val="accent2">
                  <a:shade val="95000"/>
                  <a:satMod val="105000"/>
                </a:schemeClr>
              </a:solidFill>
              <a:prstDash val="sysDot"/>
            </a:ln>
          </c:spPr>
          <c:dLbls>
            <c:dLbl>
              <c:idx val="4"/>
              <c:layout>
                <c:manualLayout>
                  <c:x val="-0.16205128205128205"/>
                  <c:y val="6.0440645620313772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8461538461538463E-2"/>
                  <c:y val="-1.208812912406275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name>v/c u zavisnosti od fb</c:name>
            <c:spPr>
              <a:ln>
                <a:noFill/>
              </a:ln>
            </c:spPr>
            <c:trendlineType val="linear"/>
            <c:dispRSqr val="0"/>
            <c:dispEq val="1"/>
            <c:trendlineLbl>
              <c:layout>
                <c:manualLayout>
                  <c:x val="0.39304295237361098"/>
                  <c:y val="-0.14650004479334788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>
                      <a:solidFill>
                        <a:srgbClr val="FF0000"/>
                      </a:solidFill>
                    </a:defRPr>
                  </a:pPr>
                  <a:endParaRPr lang="sr-Latn-RS"/>
                </a:p>
              </c:txPr>
            </c:trendlineLbl>
          </c:trendline>
          <c:xVal>
            <c:numRef>
              <c:f>'cvrstoca i vc'!$H$73:$H$80</c:f>
              <c:numCache>
                <c:formatCode>_-* #,##0.0000\ _€_-;\-* #,##0.0000\ _€_-;_-* "-"????\ _€_-;_-@_-</c:formatCode>
                <c:ptCount val="8"/>
                <c:pt idx="0">
                  <c:v>0.56491999999999998</c:v>
                </c:pt>
                <c:pt idx="1">
                  <c:v>0.65676000000000001</c:v>
                </c:pt>
                <c:pt idx="2">
                  <c:v>0.48427999999999993</c:v>
                </c:pt>
                <c:pt idx="3">
                  <c:v>0.55820000000000003</c:v>
                </c:pt>
                <c:pt idx="4">
                  <c:v>0.63660000000000005</c:v>
                </c:pt>
                <c:pt idx="5">
                  <c:v>0.67579999999999996</c:v>
                </c:pt>
                <c:pt idx="6">
                  <c:v>0.47979999999999995</c:v>
                </c:pt>
                <c:pt idx="7">
                  <c:v>0.49772</c:v>
                </c:pt>
              </c:numCache>
            </c:numRef>
          </c:xVal>
          <c:yVal>
            <c:numRef>
              <c:f>'cvrstoca i vc'!$I$73:$I$80</c:f>
              <c:numCache>
                <c:formatCode>General</c:formatCode>
                <c:ptCount val="8"/>
                <c:pt idx="0">
                  <c:v>31.4</c:v>
                </c:pt>
                <c:pt idx="1">
                  <c:v>23.2</c:v>
                </c:pt>
                <c:pt idx="2">
                  <c:v>38.6</c:v>
                </c:pt>
                <c:pt idx="3">
                  <c:v>32</c:v>
                </c:pt>
                <c:pt idx="4">
                  <c:v>25</c:v>
                </c:pt>
                <c:pt idx="5">
                  <c:v>21.5</c:v>
                </c:pt>
                <c:pt idx="6">
                  <c:v>39</c:v>
                </c:pt>
                <c:pt idx="7">
                  <c:v>37.4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706240"/>
        <c:axId val="127708160"/>
      </c:scatterChart>
      <c:valAx>
        <c:axId val="127706240"/>
        <c:scaling>
          <c:orientation val="minMax"/>
          <c:min val="0.4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sr-Latn-ME"/>
                  <a:t>v/c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in"/>
        <c:tickLblPos val="nextTo"/>
        <c:crossAx val="127708160"/>
        <c:crosses val="autoZero"/>
        <c:crossBetween val="midCat"/>
        <c:majorUnit val="5.000000000000001E-2"/>
        <c:minorUnit val="1.0000000000000002E-2"/>
      </c:valAx>
      <c:valAx>
        <c:axId val="127708160"/>
        <c:scaling>
          <c:orientation val="minMax"/>
          <c:min val="20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127706240"/>
        <c:crosses val="autoZero"/>
        <c:crossBetween val="midCat"/>
      </c:valAx>
    </c:plotArea>
    <c:legend>
      <c:legendPos val="r"/>
      <c:legendEntry>
        <c:idx val="1"/>
        <c:txPr>
          <a:bodyPr/>
          <a:lstStyle/>
          <a:p>
            <a:pPr>
              <a:defRPr>
                <a:solidFill>
                  <a:srgbClr val="00B050"/>
                </a:solidFill>
              </a:defRPr>
            </a:pPr>
            <a:endParaRPr lang="sr-Latn-RS"/>
          </a:p>
        </c:txPr>
      </c:legendEntry>
      <c:legendEntry>
        <c:idx val="2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sr-Latn-RS"/>
          </a:p>
        </c:txPr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72525286769709341"/>
          <c:y val="2.5269618069497792E-4"/>
          <c:w val="0.25426983085447652"/>
          <c:h val="0.8815467783803171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0" y="0"/>
            <a:ext cx="6858000" cy="495803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8913" y="5004048"/>
            <a:ext cx="6336431" cy="396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noProof="0" smtClean="0"/>
              <a:t>Click to edit Master text styles</a:t>
            </a:r>
          </a:p>
          <a:p>
            <a:pPr lvl="1"/>
            <a:r>
              <a:rPr lang="en-US" altLang="sr-Latn-RS" noProof="0" smtClean="0"/>
              <a:t>Second level</a:t>
            </a:r>
          </a:p>
          <a:p>
            <a:pPr lvl="2"/>
            <a:r>
              <a:rPr lang="en-US" altLang="sr-Latn-RS" noProof="0" smtClean="0"/>
              <a:t>Third level</a:t>
            </a:r>
          </a:p>
          <a:p>
            <a:pPr lvl="3"/>
            <a:r>
              <a:rPr lang="en-US" altLang="sr-Latn-RS" noProof="0" smtClean="0"/>
              <a:t>Fourth level</a:t>
            </a:r>
          </a:p>
          <a:p>
            <a:pPr lvl="4"/>
            <a:r>
              <a:rPr lang="en-US" altLang="sr-Latn-RS" noProof="0" smtClean="0"/>
              <a:t>Fifth level</a:t>
            </a: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45DC90E-EA23-488F-BE41-0A55B586BE6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3525795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A7AC4B0-0F82-490F-8D48-674CCA8DBB77}" type="slidenum">
              <a:rPr lang="en-US" altLang="sr-Latn-RS" smtClean="0"/>
              <a:pPr/>
              <a:t>1</a:t>
            </a:fld>
            <a:endParaRPr lang="en-US" altLang="sr-Latn-RS" smtClean="0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123825" y="0"/>
            <a:ext cx="6610350" cy="4957763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240AB2C-0DFC-44B2-B338-BA538450904C}" type="slidenum">
              <a:rPr lang="en-US" altLang="sr-Latn-RS" smtClean="0"/>
              <a:pPr/>
              <a:t>2</a:t>
            </a:fld>
            <a:endParaRPr lang="en-US" altLang="sr-Latn-RS" smtClean="0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123825" y="0"/>
            <a:ext cx="6610350" cy="4957763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240AB2C-0DFC-44B2-B338-BA538450904C}" type="slidenum">
              <a:rPr lang="en-US" altLang="sr-Latn-RS" smtClean="0"/>
              <a:pPr/>
              <a:t>3</a:t>
            </a:fld>
            <a:endParaRPr lang="en-US" altLang="sr-Latn-RS" smtClean="0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123825" y="0"/>
            <a:ext cx="6610350" cy="4957763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240AB2C-0DFC-44B2-B338-BA538450904C}" type="slidenum">
              <a:rPr lang="en-US" altLang="sr-Latn-RS" smtClean="0"/>
              <a:pPr/>
              <a:t>4</a:t>
            </a:fld>
            <a:endParaRPr lang="en-US" altLang="sr-Latn-RS" smtClean="0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123825" y="0"/>
            <a:ext cx="6610350" cy="4957763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240AB2C-0DFC-44B2-B338-BA538450904C}" type="slidenum">
              <a:rPr lang="en-US" altLang="sr-Latn-RS" smtClean="0"/>
              <a:pPr/>
              <a:t>5</a:t>
            </a:fld>
            <a:endParaRPr lang="en-US" altLang="sr-Latn-RS" smtClean="0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123825" y="0"/>
            <a:ext cx="6610350" cy="4957763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CDF1375-5B68-46AB-99D5-F87DC72C131F}" type="slidenum">
              <a:rPr lang="sr-Latn-ME" altLang="sr-Latn-RS" smtClean="0"/>
              <a:pPr/>
              <a:t>6</a:t>
            </a:fld>
            <a:endParaRPr lang="sr-Latn-ME" altLang="sr-Latn-RS" smtClean="0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123825" y="0"/>
            <a:ext cx="6610350" cy="4957763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A3ED5-1707-43CE-BCD4-5B563A5F0392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591247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2EE88-8144-4C29-A0A4-9C31DF85D21F}" type="datetimeFigureOut">
              <a:rPr lang="sr-Latn-ME"/>
              <a:pPr>
                <a:defRPr/>
              </a:pPr>
              <a:t>06.12.2017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B5119-6455-4752-BC94-DC32437DCB71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289711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8E7FF-9288-4E11-9165-1C729C7039A1}" type="datetimeFigureOut">
              <a:rPr lang="sr-Latn-ME"/>
              <a:pPr>
                <a:defRPr/>
              </a:pPr>
              <a:t>06.12.2017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A745B-DC1B-41B8-A658-1241C7D65FEA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983154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778E4-DA19-4F61-9248-123552AED106}" type="datetimeFigureOut">
              <a:rPr lang="sr-Latn-ME"/>
              <a:pPr>
                <a:defRPr/>
              </a:pPr>
              <a:t>06.12.2017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2FD8B-1403-4B2F-B35D-76461D8ED9BB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495031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1BF06-E006-40C6-9FD1-F6ABBBA7B0D3}" type="datetimeFigureOut">
              <a:rPr lang="sr-Latn-ME"/>
              <a:pPr>
                <a:defRPr/>
              </a:pPr>
              <a:t>06.12.2017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3FA85-9C5F-4382-93FF-2B30612C72DF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4108237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1D034-DD95-4CA2-BB2E-6BD528F97AA4}" type="datetimeFigureOut">
              <a:rPr lang="sr-Latn-ME"/>
              <a:pPr>
                <a:defRPr/>
              </a:pPr>
              <a:t>06.12.2017</a:t>
            </a:fld>
            <a:endParaRPr lang="sr-Latn-M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493DC-9F53-4A6A-BFEE-9C32F315016C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476607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74982-8AF9-410D-98FE-22C30B9C9B29}" type="datetimeFigureOut">
              <a:rPr lang="sr-Latn-ME"/>
              <a:pPr>
                <a:defRPr/>
              </a:pPr>
              <a:t>06.12.2017</a:t>
            </a:fld>
            <a:endParaRPr lang="sr-Latn-M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4CEBD-570D-4770-B46F-E909570DCF9D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68730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D0680-91FB-4FB6-B1F6-5330B6BD418F}" type="datetimeFigureOut">
              <a:rPr lang="sr-Latn-ME"/>
              <a:pPr>
                <a:defRPr/>
              </a:pPr>
              <a:t>06.12.2017</a:t>
            </a:fld>
            <a:endParaRPr lang="sr-Latn-M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17BFE-CD1B-4216-AEBB-DF71A60EF9BF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985971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6EE19-3582-4835-9AC2-4EF5734CB5BC}" type="datetimeFigureOut">
              <a:rPr lang="sr-Latn-ME"/>
              <a:pPr>
                <a:defRPr/>
              </a:pPr>
              <a:t>06.12.2017</a:t>
            </a:fld>
            <a:endParaRPr lang="sr-Latn-M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76220-473C-45A3-8ABF-50B96C965D75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905490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5A973-4043-427A-B160-E7D9AE24C4EE}" type="datetimeFigureOut">
              <a:rPr lang="sr-Latn-ME"/>
              <a:pPr>
                <a:defRPr/>
              </a:pPr>
              <a:t>06.12.2017</a:t>
            </a:fld>
            <a:endParaRPr lang="sr-Latn-M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E8210-B13C-4C83-B0B7-F10C288F68B5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626485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M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03874-9750-43AD-A8FD-ADBB6E1DC497}" type="datetimeFigureOut">
              <a:rPr lang="sr-Latn-ME"/>
              <a:pPr>
                <a:defRPr/>
              </a:pPr>
              <a:t>06.12.2017</a:t>
            </a:fld>
            <a:endParaRPr lang="sr-Latn-M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6BE65-3CAF-4B13-8548-7FB0E231A283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84183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  <a:endParaRPr lang="sr-Latn-ME" altLang="sr-Latn-R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  <a:endParaRPr lang="sr-Latn-ME" altLang="sr-Latn-R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089B083-F9E7-4DB4-9B8B-FF8BA8B43C7F}" type="datetimeFigureOut">
              <a:rPr lang="sr-Latn-ME"/>
              <a:pPr>
                <a:defRPr/>
              </a:pPr>
              <a:t>06.12.2017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8BD6F4-514C-4240-AB0B-C34C7614FAA0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0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kfak.kg.ac.rs/OASOE_predmet_osnovi_statistike_materijali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0413" y="333375"/>
            <a:ext cx="7772400" cy="1470025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sr-Latn-M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KVANTITATIVNE METODE U GRAĐEVINSKOM MENADŽMENTU</a:t>
            </a:r>
          </a:p>
          <a:p>
            <a:pPr>
              <a:defRPr/>
            </a:pPr>
            <a:r>
              <a:rPr lang="sr-Latn-M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predavanja </a:t>
            </a:r>
            <a:r>
              <a:rPr lang="sr-Latn-M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2017/18</a:t>
            </a:r>
            <a:endParaRPr lang="sr-Latn-ME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7308850" y="5876925"/>
            <a:ext cx="1584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Latn-ME" altLang="sr-Latn-RS" sz="4000" b="1" dirty="0">
                <a:latin typeface="Times New Roman" pitchFamily="18" charset="0"/>
              </a:rPr>
              <a:t>V</a:t>
            </a:r>
            <a:r>
              <a:rPr lang="sr-Latn-ME" altLang="sr-Latn-RS" sz="4000" b="1" dirty="0" smtClean="0">
                <a:latin typeface="Times New Roman" pitchFamily="18" charset="0"/>
              </a:rPr>
              <a:t>9</a:t>
            </a:r>
            <a:endParaRPr lang="sr-Latn-ME" altLang="sr-Latn-RS" sz="4000" b="1" dirty="0">
              <a:latin typeface="Times New Roman" pitchFamily="18" charset="0"/>
            </a:endParaRPr>
          </a:p>
        </p:txBody>
      </p:sp>
      <p:sp>
        <p:nvSpPr>
          <p:cNvPr id="3076" name="Content Placeholder 2"/>
          <p:cNvSpPr txBox="1">
            <a:spLocks/>
          </p:cNvSpPr>
          <p:nvPr/>
        </p:nvSpPr>
        <p:spPr bwMode="auto">
          <a:xfrm>
            <a:off x="611188" y="2565400"/>
            <a:ext cx="7921625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800100" indent="-3429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sr-Latn-ME" altLang="sr-Latn-RS" sz="2400" b="1" dirty="0">
                <a:latin typeface="Arial" charset="0"/>
                <a:cs typeface="Arial" charset="0"/>
              </a:rPr>
              <a:t>KORELACIJA I LINEARNA REGRESIJA </a:t>
            </a:r>
          </a:p>
          <a:p>
            <a:pPr lvl="1" eaLnBrk="1" hangingPunct="1">
              <a:buFont typeface="Calibri" pitchFamily="34" charset="0"/>
              <a:buAutoNum type="arabicPeriod"/>
            </a:pPr>
            <a:r>
              <a:rPr lang="sr-Latn-ME" altLang="sr-Latn-RS" sz="2400" b="1" dirty="0">
                <a:latin typeface="Arial" charset="0"/>
                <a:cs typeface="Arial" charset="0"/>
              </a:rPr>
              <a:t>Teorija korelacije; kovarijansa, koeficijent korelacije</a:t>
            </a:r>
          </a:p>
          <a:p>
            <a:pPr lvl="1" eaLnBrk="1" hangingPunct="1">
              <a:buFont typeface="Calibri" pitchFamily="34" charset="0"/>
              <a:buAutoNum type="arabicPeriod"/>
            </a:pPr>
            <a:r>
              <a:rPr lang="sr-Latn-ME" altLang="sr-Latn-RS" sz="2400" b="1" dirty="0">
                <a:latin typeface="Arial" charset="0"/>
                <a:cs typeface="Arial" charset="0"/>
              </a:rPr>
              <a:t>Regresija; linearna regresija</a:t>
            </a:r>
          </a:p>
          <a:p>
            <a:pPr lvl="1" eaLnBrk="1" hangingPunct="1">
              <a:buFont typeface="Calibri" pitchFamily="34" charset="0"/>
              <a:buAutoNum type="arabicPeriod"/>
            </a:pPr>
            <a:endParaRPr lang="sr-Latn-ME" altLang="sr-Latn-RS" sz="2400" b="1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sr-Latn-ME" sz="1000" dirty="0" smtClean="0">
                <a:solidFill>
                  <a:srgbClr val="7030A0"/>
                </a:solidFill>
                <a:ea typeface="+mn-ea"/>
              </a:rPr>
              <a:t>Primjer 1</a:t>
            </a:r>
            <a:r>
              <a:rPr lang="sr-Latn-ME" sz="1000" b="0" dirty="0" smtClean="0">
                <a:solidFill>
                  <a:srgbClr val="7030A0"/>
                </a:solidFill>
                <a:ea typeface="+mn-ea"/>
              </a:rPr>
              <a:t>.  Sproveden je eksperiment u kojem su ispitivane čvrstoće betona koji su spravljeni od  portland kompozitnih cementa klase cvstoce 32,5 (količina cementa  je 300 kg/m3) . Za sve betone korišćen je isti granulometrijski sastav mješavina rečnog agregata za beton, a variran je vodocementni faktor v/c. Za rezultate eksperimenta koji su dati u tabeli:</a:t>
            </a:r>
            <a:br>
              <a:rPr lang="sr-Latn-ME" sz="1000" b="0" dirty="0" smtClean="0">
                <a:solidFill>
                  <a:srgbClr val="7030A0"/>
                </a:solidFill>
                <a:ea typeface="+mn-ea"/>
              </a:rPr>
            </a:br>
            <a:r>
              <a:rPr lang="sr-Latn-ME" sz="1000" b="0" dirty="0" smtClean="0">
                <a:solidFill>
                  <a:srgbClr val="7030A0"/>
                </a:solidFill>
                <a:ea typeface="+mn-ea"/>
              </a:rPr>
              <a:t>1</a:t>
            </a:r>
            <a:r>
              <a:rPr lang="sr-Latn-ME" sz="1000" dirty="0" smtClean="0">
                <a:solidFill>
                  <a:srgbClr val="7030A0"/>
                </a:solidFill>
                <a:ea typeface="+mn-ea"/>
              </a:rPr>
              <a:t>) nacrtati dijagram rasturanja (rasipanja)</a:t>
            </a:r>
            <a:br>
              <a:rPr lang="sr-Latn-ME" sz="1000" dirty="0" smtClean="0">
                <a:solidFill>
                  <a:srgbClr val="7030A0"/>
                </a:solidFill>
                <a:ea typeface="+mn-ea"/>
              </a:rPr>
            </a:br>
            <a:r>
              <a:rPr lang="sr-Latn-ME" sz="1000" dirty="0" smtClean="0">
                <a:solidFill>
                  <a:srgbClr val="7030A0"/>
                </a:solidFill>
                <a:ea typeface="+mn-ea"/>
              </a:rPr>
              <a:t>2) sračunati koeficijent korelacije </a:t>
            </a:r>
            <a:r>
              <a:rPr lang="sr-Latn-ME" sz="1000" i="1" dirty="0" smtClean="0">
                <a:solidFill>
                  <a:srgbClr val="7030A0"/>
                </a:solidFill>
                <a:ea typeface="+mn-ea"/>
              </a:rPr>
              <a:t>r</a:t>
            </a:r>
            <a:r>
              <a:rPr lang="sr-Latn-ME" sz="1000" i="1" baseline="-25000" dirty="0" smtClean="0">
                <a:solidFill>
                  <a:srgbClr val="7030A0"/>
                </a:solidFill>
                <a:ea typeface="+mn-ea"/>
              </a:rPr>
              <a:t>xy</a:t>
            </a:r>
            <a:r>
              <a:rPr lang="sr-Latn-ME" sz="1000" i="1" dirty="0" smtClean="0">
                <a:solidFill>
                  <a:srgbClr val="7030A0"/>
                </a:solidFill>
                <a:ea typeface="+mn-ea"/>
              </a:rPr>
              <a:t> </a:t>
            </a:r>
            <a:r>
              <a:rPr lang="sr-Latn-ME" sz="1000" dirty="0" smtClean="0">
                <a:solidFill>
                  <a:srgbClr val="7030A0"/>
                </a:solidFill>
                <a:ea typeface="+mn-ea"/>
              </a:rPr>
              <a:t>i zaključiti kakva je korelacija između ovih promjenljivih</a:t>
            </a:r>
            <a:br>
              <a:rPr lang="sr-Latn-ME" sz="1000" dirty="0" smtClean="0">
                <a:solidFill>
                  <a:srgbClr val="7030A0"/>
                </a:solidFill>
                <a:ea typeface="+mn-ea"/>
              </a:rPr>
            </a:br>
            <a:r>
              <a:rPr lang="sr-Latn-ME" sz="1000" b="0" dirty="0" smtClean="0">
                <a:solidFill>
                  <a:srgbClr val="7030A0"/>
                </a:solidFill>
                <a:ea typeface="+mn-ea"/>
              </a:rPr>
              <a:t>3</a:t>
            </a:r>
            <a:r>
              <a:rPr lang="sr-Latn-ME" sz="1000" b="0" dirty="0" smtClean="0">
                <a:solidFill>
                  <a:srgbClr val="7030A0"/>
                </a:solidFill>
              </a:rPr>
              <a:t>) definisati regresionu pravu koja će pokazati u kakvoj su vezi promjenljive</a:t>
            </a:r>
            <a:br>
              <a:rPr lang="sr-Latn-ME" sz="1000" b="0" dirty="0" smtClean="0">
                <a:solidFill>
                  <a:srgbClr val="7030A0"/>
                </a:solidFill>
              </a:rPr>
            </a:br>
            <a:r>
              <a:rPr lang="sr-Latn-ME" sz="1000" b="0" dirty="0" smtClean="0">
                <a:solidFill>
                  <a:srgbClr val="7030A0"/>
                </a:solidFill>
              </a:rPr>
              <a:t>4) sračunati standardnu grešku regresije</a:t>
            </a:r>
            <a:br>
              <a:rPr lang="sr-Latn-ME" sz="1000" b="0" dirty="0" smtClean="0">
                <a:solidFill>
                  <a:srgbClr val="7030A0"/>
                </a:solidFill>
              </a:rPr>
            </a:br>
            <a:r>
              <a:rPr lang="sr-Latn-ME" sz="1000" b="0" dirty="0" smtClean="0">
                <a:solidFill>
                  <a:srgbClr val="7030A0"/>
                </a:solidFill>
              </a:rPr>
              <a:t>5) sracunati koeficijent determinacije</a:t>
            </a:r>
            <a:br>
              <a:rPr lang="sr-Latn-ME" sz="1000" b="0" dirty="0" smtClean="0">
                <a:solidFill>
                  <a:srgbClr val="7030A0"/>
                </a:solidFill>
              </a:rPr>
            </a:br>
            <a:r>
              <a:rPr lang="sr-Latn-ME" sz="1000" b="0" dirty="0" smtClean="0">
                <a:solidFill>
                  <a:srgbClr val="7030A0"/>
                </a:solidFill>
              </a:rPr>
              <a:t>6) predvidjeti na osnovu linije regresije kolika se može očekivati cvrstoća betona za v/c=0,65?</a:t>
            </a:r>
            <a:r>
              <a:rPr lang="sr-Latn-ME" sz="1000" b="0" dirty="0" smtClean="0">
                <a:solidFill>
                  <a:srgbClr val="7030A0"/>
                </a:solidFill>
                <a:ea typeface="+mn-ea"/>
              </a:rPr>
              <a:t/>
            </a:r>
            <a:br>
              <a:rPr lang="sr-Latn-ME" sz="1000" b="0" dirty="0" smtClean="0">
                <a:solidFill>
                  <a:srgbClr val="7030A0"/>
                </a:solidFill>
                <a:ea typeface="+mn-ea"/>
              </a:rPr>
            </a:br>
            <a:endParaRPr lang="sr-Latn-ME" sz="1000" b="0" dirty="0">
              <a:solidFill>
                <a:srgbClr val="7030A0"/>
              </a:solidFill>
              <a:ea typeface="+mn-ea"/>
            </a:endParaRPr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4078942"/>
              </p:ext>
            </p:extLst>
          </p:nvPr>
        </p:nvGraphicFramePr>
        <p:xfrm>
          <a:off x="6444208" y="692696"/>
          <a:ext cx="2438400" cy="18383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812800"/>
                <a:gridCol w="1016000"/>
              </a:tblGrid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800" u="none" strike="noStrike">
                          <a:effectLst/>
                        </a:rPr>
                        <a:t>Redni br.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vodocementni faktor V/C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eksperimentalne vrijednosti fb (Mpa)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1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0,583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31,40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2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0,617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23,20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3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0,433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38,60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4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0,487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32,00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5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0,650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25,00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6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0,717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21,50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7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0,517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39,00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8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0,550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37,40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Arial YU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0" name="TextBox 19"/>
          <p:cNvSpPr txBox="1">
            <a:spLocks noChangeAspect="1"/>
          </p:cNvSpPr>
          <p:nvPr/>
        </p:nvSpPr>
        <p:spPr>
          <a:xfrm>
            <a:off x="435961" y="1690927"/>
            <a:ext cx="59046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Rješenje</a:t>
            </a:r>
          </a:p>
          <a:p>
            <a:pPr marL="228600" indent="-228600">
              <a:buFont typeface="+mj-lt"/>
              <a:buAutoNum type="arabicParenR"/>
            </a:pP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Dijagram rasturanja – na osnovu tačaka iz tabele nacrta se dijagram (apscica=v/c, a ordinata =fb)- ovdje apscisa nije prikazana od 0, nego od priblizno najmanjeg v/c, da bi bilo jasnije na dijagramu</a:t>
            </a:r>
            <a:r>
              <a:rPr lang="sr-Latn-ME" sz="1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(linija koja je nacrtana redstavlja regresionu pravu koja je nadjena pod tačkom 3 zadatka)</a:t>
            </a:r>
            <a:endParaRPr lang="sr-Latn-ME" sz="10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+mj-lt"/>
              <a:buAutoNum type="arabicParenR"/>
            </a:pPr>
            <a:endParaRPr lang="sr-Latn-ME" sz="1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+mj-lt"/>
              <a:buAutoNum type="arabicParenR"/>
            </a:pP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koeficijent korelacije se racuna prema formuli (nije bitno koja</a:t>
            </a:r>
            <a:b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 promjenljiva biti X, a koja Y.), pa treba napraviti tabelu ispod</a:t>
            </a:r>
          </a:p>
          <a:p>
            <a:pPr marL="228600" indent="-228600">
              <a:buAutoNum type="alphaLcParenR"/>
            </a:pPr>
            <a:endParaRPr lang="sr-Latn-ME" sz="10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3564204"/>
              </p:ext>
            </p:extLst>
          </p:nvPr>
        </p:nvGraphicFramePr>
        <p:xfrm>
          <a:off x="4716016" y="2829408"/>
          <a:ext cx="4104456" cy="2466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467544" y="2829408"/>
                <a:ext cx="4572000" cy="58445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000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0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𝒓</m:t>
                          </m:r>
                        </m:e>
                        <m:sub>
                          <m:r>
                            <a:rPr lang="sr-Latn-ME" sz="10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𝒙𝒚</m:t>
                          </m:r>
                        </m:sub>
                      </m:sSub>
                      <m:r>
                        <a:rPr lang="sr-Latn-ME" sz="1000" b="1" i="1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sr-Latn-ME" sz="10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r-Latn-ME" sz="10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𝒏</m:t>
                          </m:r>
                          <m:nary>
                            <m:naryPr>
                              <m:chr m:val="∑"/>
                              <m:ctrlPr>
                                <a:rPr lang="sr-Latn-ME" sz="1000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sr-Latn-ME" sz="1000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𝒊</m:t>
                              </m:r>
                              <m:r>
                                <a:rPr lang="sr-Latn-ME" sz="1000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sr-Latn-ME" sz="1000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sr-Latn-ME" sz="1000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nary>
                          <m:r>
                            <a:rPr lang="sr-Latn-ME" sz="10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sr-Latn-ME" sz="1000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r-Latn-ME" sz="1000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sr-Latn-ME" sz="1000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𝒊</m:t>
                              </m:r>
                            </m:sub>
                          </m:sSub>
                          <m:r>
                            <a:rPr lang="sr-Latn-ME" sz="10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sr-Latn-ME" sz="1000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𝒊</m:t>
                                  </m:r>
                                  <m: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=</m:t>
                                  </m:r>
                                  <m: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𝒏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𝒊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d>
                          <m:r>
                            <a:rPr lang="sr-Latn-ME" sz="10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∙</m:t>
                          </m:r>
                          <m:d>
                            <m:dPr>
                              <m:ctrlPr>
                                <a:rPr lang="sr-Latn-ME" sz="1000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𝒊</m:t>
                                  </m:r>
                                  <m: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=</m:t>
                                  </m:r>
                                  <m: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𝒏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𝒚</m:t>
                                      </m:r>
                                    </m:e>
                                    <m:sub>
                                      <m: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𝒊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sr-Latn-ME" sz="1000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ctrlP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𝒏</m:t>
                                  </m:r>
                                  <m:nary>
                                    <m:naryPr>
                                      <m:chr m:val="∑"/>
                                      <m:ctrlP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𝒊</m:t>
                                      </m:r>
                                      <m: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=</m:t>
                                      </m:r>
                                      <m: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𝟏</m:t>
                                      </m:r>
                                    </m:sub>
                                    <m:sup>
                                      <m: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𝒏</m:t>
                                      </m:r>
                                    </m:sup>
                                    <m:e>
                                      <m:sSubSup>
                                        <m:sSubSupPr>
                                          <m:ctrlPr>
                                            <a:rPr lang="sr-Latn-ME" sz="1000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sr-Latn-ME" sz="1000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</a:rPr>
                                            <m:t>𝒙</m:t>
                                          </m:r>
                                        </m:e>
                                        <m:sub>
                                          <m:r>
                                            <a:rPr lang="sr-Latn-ME" sz="1000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</a:rPr>
                                            <m:t>𝒊</m:t>
                                          </m:r>
                                        </m:sub>
                                        <m:sup>
                                          <m:r>
                                            <a:rPr lang="sr-Latn-ME" sz="1000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</m:e>
                                  </m:nary>
                                  <m: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sr-Latn-ME" sz="1000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sr-Latn-ME" sz="1000" b="1" i="1">
                                                  <a:solidFill>
                                                    <a:srgbClr val="7030A0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nary>
                                                <m:naryPr>
                                                  <m:chr m:val="∑"/>
                                                  <m:ctrlPr>
                                                    <a:rPr lang="sr-Latn-ME" sz="1000" b="1" i="1">
                                                      <a:solidFill>
                                                        <a:srgbClr val="7030A0"/>
                                                      </a:solidFill>
                                                      <a:latin typeface="Cambria Math"/>
                                                    </a:rPr>
                                                  </m:ctrlPr>
                                                </m:naryPr>
                                                <m:sub>
                                                  <m:r>
                                                    <m:rPr>
                                                      <m:brk m:alnAt="23"/>
                                                    </m:rPr>
                                                    <a:rPr lang="sr-Latn-ME" sz="1000" b="1" i="1">
                                                      <a:solidFill>
                                                        <a:srgbClr val="7030A0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𝒊</m:t>
                                                  </m:r>
                                                  <m:r>
                                                    <a:rPr lang="sr-Latn-ME" sz="1000" b="1" i="1">
                                                      <a:solidFill>
                                                        <a:srgbClr val="7030A0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=</m:t>
                                                  </m:r>
                                                  <m:r>
                                                    <a:rPr lang="sr-Latn-ME" sz="1000" b="1" i="1">
                                                      <a:solidFill>
                                                        <a:srgbClr val="7030A0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𝟏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sr-Latn-ME" sz="1000" b="1" i="1">
                                                      <a:solidFill>
                                                        <a:srgbClr val="7030A0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𝒏</m:t>
                                                  </m:r>
                                                </m:sup>
                                                <m:e>
                                                  <m:r>
                                                    <a:rPr lang="sr-Latn-ME" sz="1000" b="1" i="1">
                                                      <a:solidFill>
                                                        <a:srgbClr val="7030A0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𝒙</m:t>
                                                  </m:r>
                                                </m:e>
                                              </m:nary>
                                            </m:e>
                                            <m:sub>
                                              <m:r>
                                                <a:rPr lang="sr-Latn-ME" sz="1000" b="1" i="1">
                                                  <a:solidFill>
                                                    <a:srgbClr val="7030A0"/>
                                                  </a:solidFill>
                                                  <a:latin typeface="Cambria Math"/>
                                                </a:rPr>
                                                <m:t>𝒊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sr-Latn-ME" sz="1000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∙</m:t>
                              </m:r>
                              <m:d>
                                <m:dPr>
                                  <m:ctrlP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𝒏</m:t>
                                  </m:r>
                                  <m:nary>
                                    <m:naryPr>
                                      <m:chr m:val="∑"/>
                                      <m:ctrlP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𝒊</m:t>
                                      </m:r>
                                      <m: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=</m:t>
                                      </m:r>
                                      <m: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𝟏</m:t>
                                      </m:r>
                                    </m:sub>
                                    <m:sup>
                                      <m: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𝒏</m:t>
                                      </m:r>
                                    </m:sup>
                                    <m:e>
                                      <m:sSubSup>
                                        <m:sSubSupPr>
                                          <m:ctrlPr>
                                            <a:rPr lang="sr-Latn-ME" sz="1000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sr-Latn-ME" sz="1000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</a:rPr>
                                            <m:t>𝒚</m:t>
                                          </m:r>
                                        </m:e>
                                        <m:sub>
                                          <m:r>
                                            <a:rPr lang="sr-Latn-ME" sz="1000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</a:rPr>
                                            <m:t>𝒊</m:t>
                                          </m:r>
                                        </m:sub>
                                        <m:sup>
                                          <m:r>
                                            <a:rPr lang="sr-Latn-ME" sz="1000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</m:e>
                                  </m:nary>
                                  <m:r>
                                    <a:rPr lang="sr-Latn-ME" sz="1000" b="1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sr-Latn-ME" sz="1000" b="1" i="1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sr-Latn-ME" sz="1000" b="1" i="1">
                                                  <a:solidFill>
                                                    <a:srgbClr val="7030A0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nary>
                                                <m:naryPr>
                                                  <m:chr m:val="∑"/>
                                                  <m:ctrlPr>
                                                    <a:rPr lang="sr-Latn-ME" sz="1000" b="1" i="1">
                                                      <a:solidFill>
                                                        <a:srgbClr val="7030A0"/>
                                                      </a:solidFill>
                                                      <a:latin typeface="Cambria Math"/>
                                                    </a:rPr>
                                                  </m:ctrlPr>
                                                </m:naryPr>
                                                <m:sub>
                                                  <m:r>
                                                    <m:rPr>
                                                      <m:brk m:alnAt="23"/>
                                                    </m:rPr>
                                                    <a:rPr lang="sr-Latn-ME" sz="1000" b="1" i="1">
                                                      <a:solidFill>
                                                        <a:srgbClr val="7030A0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𝒊</m:t>
                                                  </m:r>
                                                  <m:r>
                                                    <a:rPr lang="sr-Latn-ME" sz="1000" b="1" i="1">
                                                      <a:solidFill>
                                                        <a:srgbClr val="7030A0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=</m:t>
                                                  </m:r>
                                                  <m:r>
                                                    <a:rPr lang="sr-Latn-ME" sz="1000" b="1" i="1">
                                                      <a:solidFill>
                                                        <a:srgbClr val="7030A0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𝟏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sr-Latn-ME" sz="1000" b="1" i="1">
                                                      <a:solidFill>
                                                        <a:srgbClr val="7030A0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𝒏</m:t>
                                                  </m:r>
                                                </m:sup>
                                                <m:e>
                                                  <m:r>
                                                    <a:rPr lang="sr-Latn-ME" sz="1000" b="1" i="1">
                                                      <a:solidFill>
                                                        <a:srgbClr val="7030A0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𝒚</m:t>
                                                  </m:r>
                                                </m:e>
                                              </m:nary>
                                            </m:e>
                                            <m:sub>
                                              <m:r>
                                                <a:rPr lang="sr-Latn-ME" sz="1000" b="1" i="1">
                                                  <a:solidFill>
                                                    <a:srgbClr val="7030A0"/>
                                                  </a:solidFill>
                                                  <a:latin typeface="Cambria Math"/>
                                                </a:rPr>
                                                <m:t>𝒊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sr-Latn-ME" sz="1000" b="1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rad>
                        </m:den>
                      </m:f>
                      <m:r>
                        <a:rPr lang="sr-Latn-ME" sz="1000" b="0" i="0" smtClean="0">
                          <a:solidFill>
                            <a:srgbClr val="7030A0"/>
                          </a:solidFill>
                          <a:latin typeface="Cambria Math"/>
                        </a:rPr>
                        <m:t>=−0,8564</m:t>
                      </m:r>
                    </m:oMath>
                  </m:oMathPara>
                </a14:m>
                <a:endParaRPr lang="sr-Latn-ME" sz="1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829408"/>
                <a:ext cx="4572000" cy="584455"/>
              </a:xfrm>
              <a:prstGeom prst="rect">
                <a:avLst/>
              </a:prstGeom>
              <a:blipFill rotWithShape="1">
                <a:blip r:embed="rId4"/>
                <a:stretch>
                  <a:fillRect t="-37500" b="-50000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184878"/>
              </p:ext>
            </p:extLst>
          </p:nvPr>
        </p:nvGraphicFramePr>
        <p:xfrm>
          <a:off x="543074" y="3573016"/>
          <a:ext cx="2876798" cy="237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526"/>
                <a:gridCol w="432048"/>
                <a:gridCol w="432048"/>
                <a:gridCol w="576064"/>
                <a:gridCol w="504056"/>
                <a:gridCol w="504056"/>
              </a:tblGrid>
              <a:tr h="180000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Redni br.</a:t>
                      </a:r>
                      <a:endParaRPr lang="sr-Latn-ME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 smtClean="0">
                          <a:effectLst/>
                        </a:rPr>
                        <a:t>X</a:t>
                      </a:r>
                      <a:endParaRPr lang="sr-Latn-ME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 smtClean="0">
                          <a:effectLst/>
                        </a:rPr>
                        <a:t>Y</a:t>
                      </a:r>
                      <a:endParaRPr lang="sr-Latn-ME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XY</a:t>
                      </a:r>
                      <a:endParaRPr lang="sr-Latn-ME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baseline="0" dirty="0">
                          <a:effectLst/>
                        </a:rPr>
                        <a:t>X</a:t>
                      </a:r>
                      <a:r>
                        <a:rPr lang="sr-Latn-ME" sz="1200" u="none" strike="noStrike" baseline="30000" dirty="0">
                          <a:effectLst/>
                        </a:rPr>
                        <a:t>2</a:t>
                      </a:r>
                      <a:endParaRPr lang="sr-Latn-ME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baseline="0" dirty="0" smtClean="0">
                          <a:effectLst/>
                        </a:rPr>
                        <a:t>Y</a:t>
                      </a:r>
                      <a:r>
                        <a:rPr lang="sr-Latn-ME" sz="1200" u="none" strike="noStrike" baseline="30000" dirty="0" smtClean="0">
                          <a:effectLst/>
                        </a:rPr>
                        <a:t>2</a:t>
                      </a:r>
                      <a:endParaRPr lang="sr-Latn-ME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 dirty="0">
                          <a:effectLst/>
                        </a:rPr>
                        <a:t>1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 0,58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         31,40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18,31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0,34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985,96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2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 0,62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                                  23,20   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14,31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0,38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538,24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3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 0,43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                                  38,60   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16,71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0,19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1489,96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4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 0,49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         32,00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                         15,58   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0,24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1024,00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5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 0,65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         25,00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16,25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0,42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625,00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6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 0,72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                                  21,50   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15,42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0,51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462,25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7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 0,52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                                  39,00   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20,16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0,27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1521,00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800" u="none" strike="noStrike">
                          <a:effectLst/>
                        </a:rPr>
                        <a:t>8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 0,55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                                  37,40   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                         20,57   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0,30  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1398,76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800" u="none" strike="noStrike">
                          <a:effectLst/>
                        </a:rPr>
                        <a:t>SUMA</a:t>
                      </a:r>
                      <a:endParaRPr lang="sr-Latn-ME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 4,55   </a:t>
                      </a:r>
                      <a:endParaRPr lang="sr-Latn-ME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      248,10   </a:t>
                      </a:r>
                      <a:endParaRPr lang="sr-Latn-ME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137,32   </a:t>
                      </a:r>
                      <a:endParaRPr lang="sr-Latn-ME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         2,65   </a:t>
                      </a:r>
                      <a:endParaRPr lang="sr-Latn-ME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                8.045,17   </a:t>
                      </a:r>
                      <a:endParaRPr lang="sr-Latn-ME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25" name="Rectangle 24"/>
          <p:cNvSpPr/>
          <p:nvPr/>
        </p:nvSpPr>
        <p:spPr>
          <a:xfrm>
            <a:off x="395536" y="6093296"/>
            <a:ext cx="79208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Kako je r=-0,8564, zaključujemo da postoji jaka (jer je između -0,8 i -0,9) inverzna (jer je r&lt;0) veza između ove dvije promjenljive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 anchor="t"/>
          <a:lstStyle/>
          <a:p>
            <a:pPr algn="l" eaLnBrk="1" hangingPunct="1">
              <a:defRPr/>
            </a:pP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Primjer 1</a:t>
            </a: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 Sproveden je eksperiment u kojem su ispitivane čvrstoće betona koji su 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spravljeni od  portland kompozitnih cementa klase cvstoce 32,5 (količina cementa  je 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300 kg/m3) . Za sve betone korišćen je isti granulometrijski sastav mješavina rečnog 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agregata za beton, a variran je vodocementni faktor v/c. Za rezultate eksperimenta koji 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 dati u tabeli: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1) nacrtati dijagram rasturanja (rasipanja)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2) sračunati koeficijent korelacije </a:t>
            </a:r>
            <a:r>
              <a:rPr lang="sr-Latn-ME" sz="1000" i="1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</a:t>
            </a:r>
            <a:r>
              <a:rPr lang="sr-Latn-ME" sz="1000" i="1" baseline="-2500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xy</a:t>
            </a:r>
            <a:r>
              <a:rPr lang="sr-Latn-ME" sz="1000" i="1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 zaključiti kakva je korelacija između ovih promjenljivih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sr-Latn-ME" sz="1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definisati regresionu pravu koja će pokazati u kakvoj su vezi promjenljive- (i nacrtati)</a:t>
            </a:r>
            <a:br>
              <a:rPr lang="sr-Latn-ME" sz="1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sračunati standardnu grešku regresije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sracunati koeficijent determinacije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 predvidjeti na osnovu linije regresije kolika se može očekivati cvrstoća betona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za v/c=0,65?</a:t>
            </a: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sr-Latn-ME" sz="1000" b="0" dirty="0">
              <a:solidFill>
                <a:srgbClr val="7030A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3501007"/>
            <a:ext cx="4038600" cy="2625155"/>
          </a:xfrm>
        </p:spPr>
        <p:txBody>
          <a:bodyPr/>
          <a:lstStyle/>
          <a:p>
            <a:pPr marL="228600" lvl="1" indent="-228600">
              <a:buFont typeface="+mj-lt"/>
              <a:buAutoNum type="alphaLcParenR"/>
            </a:pP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v/c</a:t>
            </a:r>
            <a:r>
              <a:rPr lang="sr-Latn-ME" sz="1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(nezavisna), a  </a:t>
            </a: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fb (zavisna </a:t>
            </a:r>
            <a:r>
              <a:rPr lang="sr-Latn-ME" sz="1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promjenljiva) i opsti oblik </a:t>
            </a: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prave</a:t>
            </a:r>
          </a:p>
          <a:p>
            <a:pPr marL="228600" lvl="1" indent="-228600">
              <a:buFont typeface="+mj-lt"/>
              <a:buAutoNum type="alphaLcParenR"/>
            </a:pPr>
            <a:endParaRPr lang="sr-Latn-ME" sz="1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 indent="-228600"/>
            <a:endParaRPr lang="sr-Latn-ME" sz="10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 indent="-228600"/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proracun koeficijenata</a:t>
            </a:r>
          </a:p>
          <a:p>
            <a:pPr marL="228600" lvl="1" indent="-228600"/>
            <a:endParaRPr lang="sr-Latn-ME" sz="1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 indent="-228600"/>
            <a:endParaRPr lang="sr-Latn-ME" sz="10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 indent="-228600"/>
            <a:endParaRPr lang="sr-Latn-ME" sz="1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 indent="-228600"/>
            <a:endParaRPr lang="sr-Latn-ME" sz="10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 indent="-228600"/>
            <a:endParaRPr lang="sr-Latn-ME" sz="1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 indent="-228600"/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jednačina regresije y od x (koristi se za estimaciju  y za  date vrijednosti x )</a:t>
            </a:r>
            <a:endParaRPr lang="sr-Latn-ME" sz="1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8200" y="3501007"/>
                <a:ext cx="4038600" cy="3024337"/>
              </a:xfrm>
            </p:spPr>
            <p:txBody>
              <a:bodyPr/>
              <a:lstStyle/>
              <a:p>
                <a:pPr marL="342900" lvl="1" indent="-342900">
                  <a:buFont typeface="+mj-lt"/>
                  <a:buAutoNum type="alphaLcParenR" startAt="2"/>
                </a:pPr>
                <a:r>
                  <a:rPr lang="sr-Latn-ME" sz="1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fb</a:t>
                </a:r>
                <a:r>
                  <a:rPr lang="sr-Latn-ME" sz="1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(nezavisna), a </a:t>
                </a:r>
                <a:r>
                  <a:rPr lang="sr-Latn-ME" sz="1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v/c </a:t>
                </a:r>
                <a:r>
                  <a:rPr lang="sr-Latn-ME" sz="1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(zavisna promjenljiva) i opsti oblik prave</a:t>
                </a:r>
                <a:r>
                  <a:rPr lang="sr-Latn-ME" sz="1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342900" lvl="1" indent="-342900">
                  <a:buFont typeface="+mj-lt"/>
                  <a:buAutoNum type="alphaLcParenR" startAt="2"/>
                </a:pPr>
                <a:endParaRPr lang="sr-Latn-ME" sz="10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-342900">
                  <a:buFont typeface="+mj-lt"/>
                  <a:buAutoNum type="alphaLcParenR" startAt="2"/>
                </a:pPr>
                <a:endParaRPr lang="sr-Latn-ME" sz="10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-342900"/>
                <a:r>
                  <a:rPr lang="sr-Latn-ME" sz="1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proracun koeficijenata</a:t>
                </a:r>
              </a:p>
              <a:p>
                <a:pPr marL="342900" lvl="1" indent="-342900"/>
                <a:endParaRPr lang="sr-Latn-ME" sz="10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-342900"/>
                <a:endParaRPr lang="sr-Latn-ME" sz="10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-342900"/>
                <a:endParaRPr lang="sr-Latn-ME" sz="10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-342900"/>
                <a:endParaRPr lang="sr-Latn-ME" sz="10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-342900"/>
                <a:endParaRPr lang="sr-Latn-ME" sz="10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-342900"/>
                <a:r>
                  <a:rPr lang="sr-Latn-ME" sz="1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jednačina regresije </a:t>
                </a:r>
                <a:r>
                  <a:rPr lang="sr-Latn-ME" sz="1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 </a:t>
                </a:r>
                <a:r>
                  <a:rPr lang="sr-Latn-ME" sz="1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od </a:t>
                </a:r>
                <a:r>
                  <a:rPr lang="sr-Latn-ME" sz="1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 </a:t>
                </a:r>
                <a:r>
                  <a:rPr lang="sr-Latn-ME" sz="1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(koristi se za estimaciju  </a:t>
                </a:r>
                <a:r>
                  <a:rPr lang="sr-Latn-ME" sz="1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 </a:t>
                </a:r>
                <a:r>
                  <a:rPr lang="sr-Latn-ME" sz="1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za  date vrijednosti </a:t>
                </a:r>
                <a:r>
                  <a:rPr lang="sr-Latn-ME" sz="1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 )</a:t>
                </a:r>
              </a:p>
              <a:p>
                <a:pPr marL="342900" lvl="1" indent="-342900"/>
                <a:endParaRPr lang="sr-Latn-ME" sz="10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-342900"/>
                <a:endParaRPr lang="sr-Latn-ME" sz="10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-342900"/>
                <a:r>
                  <a:rPr lang="sr-Latn-ME" sz="1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poslednju jednačinu možemo izaziti po y, pa se dobija</a:t>
                </a: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81,839−89,286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sr-Latn-ME" sz="1000" dirty="0"/>
              </a:p>
              <a:p>
                <a:pPr marL="0" lvl="1" indent="0">
                  <a:buNone/>
                </a:pPr>
                <a:endParaRPr lang="sr-Latn-ME" sz="10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8200" y="3501007"/>
                <a:ext cx="4038600" cy="3024337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564900"/>
              </p:ext>
            </p:extLst>
          </p:nvPr>
        </p:nvGraphicFramePr>
        <p:xfrm>
          <a:off x="5666553" y="145515"/>
          <a:ext cx="3477447" cy="2987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7998"/>
                <a:gridCol w="522256"/>
                <a:gridCol w="522256"/>
                <a:gridCol w="696341"/>
                <a:gridCol w="609298"/>
                <a:gridCol w="609298"/>
              </a:tblGrid>
              <a:tr h="194850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 rješenje pod a)</a:t>
                      </a:r>
                      <a:endParaRPr lang="sr-Latn-ME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sr-Latn-M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sr-Latn-M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XY</a:t>
                      </a:r>
                      <a:endParaRPr lang="sr-Latn-ME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sr-Latn-ME" sz="1000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r>
                        <a:rPr lang="sr-Latn-ME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263956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000" u="none" strike="noStrike" dirty="0">
                          <a:effectLst/>
                        </a:rPr>
                        <a:t>1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0,58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        31,40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18,31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0,34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>
                          <a:effectLst/>
                        </a:rPr>
                        <a:t>985,96</a:t>
                      </a:r>
                      <a:endParaRPr lang="sr-Latn-M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3956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000" u="none" strike="noStrike">
                          <a:effectLst/>
                        </a:rPr>
                        <a:t>2</a:t>
                      </a:r>
                      <a:endParaRPr lang="sr-Latn-M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0,62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        23,20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14,31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0,38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538,24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3956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000" u="none" strike="noStrike">
                          <a:effectLst/>
                        </a:rPr>
                        <a:t>3</a:t>
                      </a:r>
                      <a:endParaRPr lang="sr-Latn-M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0,43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        38,60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16,71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0,19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1489,96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3956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000" u="none" strike="noStrike">
                          <a:effectLst/>
                        </a:rPr>
                        <a:t>4</a:t>
                      </a:r>
                      <a:endParaRPr lang="sr-Latn-M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0,49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        32,00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15,58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0,24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1024,00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3956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000" u="none" strike="noStrike">
                          <a:effectLst/>
                        </a:rPr>
                        <a:t>5</a:t>
                      </a:r>
                      <a:endParaRPr lang="sr-Latn-M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0,65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        25,00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16,25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0,42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625,00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3956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000" u="none" strike="noStrike">
                          <a:effectLst/>
                        </a:rPr>
                        <a:t>6</a:t>
                      </a:r>
                      <a:endParaRPr lang="sr-Latn-M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0,72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>
                          <a:effectLst/>
                        </a:rPr>
                        <a:t>                                  21,50   </a:t>
                      </a:r>
                      <a:endParaRPr lang="sr-Latn-M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15,42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0,51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462,25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3956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000" u="none" strike="noStrike">
                          <a:effectLst/>
                        </a:rPr>
                        <a:t>7</a:t>
                      </a:r>
                      <a:endParaRPr lang="sr-Latn-M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0,52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>
                          <a:effectLst/>
                        </a:rPr>
                        <a:t>                                  39,00   </a:t>
                      </a:r>
                      <a:endParaRPr lang="sr-Latn-M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20,16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0,27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1521,00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3956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000" u="none" strike="noStrike">
                          <a:effectLst/>
                        </a:rPr>
                        <a:t>8</a:t>
                      </a:r>
                      <a:endParaRPr lang="sr-Latn-M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0,55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>
                          <a:effectLst/>
                        </a:rPr>
                        <a:t>                                  37,40   </a:t>
                      </a:r>
                      <a:endParaRPr lang="sr-Latn-M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>
                          <a:effectLst/>
                        </a:rPr>
                        <a:t>                         20,57   </a:t>
                      </a:r>
                      <a:endParaRPr lang="sr-Latn-ME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0,30   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1398,76</a:t>
                      </a:r>
                      <a:endParaRPr lang="sr-Latn-M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3956"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000" u="none" strike="noStrike">
                          <a:effectLst/>
                        </a:rPr>
                        <a:t>SUMA</a:t>
                      </a:r>
                      <a:endParaRPr lang="sr-Latn-ME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4,55   </a:t>
                      </a:r>
                      <a:endParaRPr lang="sr-Latn-M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      248,10   </a:t>
                      </a:r>
                      <a:endParaRPr lang="sr-Latn-M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137,32   </a:t>
                      </a:r>
                      <a:endParaRPr lang="sr-Latn-M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         2,65   </a:t>
                      </a:r>
                      <a:endParaRPr lang="sr-Latn-M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00" u="none" strike="noStrike" dirty="0">
                          <a:effectLst/>
                        </a:rPr>
                        <a:t>                8.045,17   </a:t>
                      </a:r>
                      <a:endParaRPr lang="sr-Latn-ME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95536" y="2073072"/>
            <a:ext cx="540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Latn-ME" sz="10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0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1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Rješenje</a:t>
            </a:r>
          </a:p>
          <a:p>
            <a:pPr marL="228600" indent="-228600">
              <a:buFont typeface="+mj-lt"/>
              <a:buAutoNum type="arabicParenR" startAt="3"/>
            </a:pP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proracun koeficijenata regresione prave: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sr-Latn-ME" sz="1000" u="sng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najprije treba izabrati koja će promjenljiva biti objašnjavajuća (nezavisna) X, a koja zavisna Y</a:t>
            </a: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jer od ovoga zavisi oblik prave. Ilustracije radi urađene su obje varijante;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1684612" y="3837285"/>
                <a:ext cx="1180003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sr-Latn-ME" sz="11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4612" y="3837285"/>
                <a:ext cx="1180003" cy="2616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976581" y="4367666"/>
                <a:ext cx="2857642" cy="4750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r-Latn-ME" sz="140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𝑛</m:t>
                        </m:r>
                        <m:nary>
                          <m:naryPr>
                            <m:chr m:val="∑"/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𝑥𝑦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−</m:t>
                            </m:r>
                          </m:e>
                        </m:nary>
                        <m:nary>
                          <m:naryPr>
                            <m:chr m:val="∑"/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∙</m:t>
                            </m:r>
                            <m:nary>
                              <m:naryPr>
                                <m:chr m:val="∑"/>
                                <m:ctrl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sup>
                              <m:e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</m:nary>
                          </m:e>
                        </m:nary>
                      </m:num>
                      <m:den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𝑛</m:t>
                        </m:r>
                        <m:nary>
                          <m:naryPr>
                            <m:chr m:val="∑"/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sSup>
                              <m:sSupPr>
                                <m:ctrl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−</m:t>
                            </m:r>
                          </m:e>
                        </m:nary>
                        <m:sSup>
                          <m:sSupPr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(</m:t>
                            </m:r>
                            <m:nary>
                              <m:naryPr>
                                <m:chr m:val="∑"/>
                                <m:ctrl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sup>
                              <m:e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</m:nary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</a:rPr>
                  <a:t>=-66,6170</a:t>
                </a:r>
                <a:endParaRPr lang="sr-Latn-ME" sz="14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581" y="4367666"/>
                <a:ext cx="2857642" cy="475066"/>
              </a:xfrm>
              <a:prstGeom prst="rect">
                <a:avLst/>
              </a:prstGeom>
              <a:blipFill rotWithShape="1">
                <a:blip r:embed="rId5"/>
                <a:stretch>
                  <a:fillRect t="-41026" b="-71795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1410065" y="4845260"/>
                <a:ext cx="199067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r-Latn-ME" sz="140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𝑦</m:t>
                        </m:r>
                      </m:e>
                    </m:acc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</a:rPr>
                      <m:t>∙</m:t>
                    </m:r>
                    <m:acc>
                      <m:accPr>
                        <m:chr m:val="̅"/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</a:rPr>
                  <a:t>=68,9342</a:t>
                </a:r>
                <a:endParaRPr lang="sr-Latn-ME" sz="14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065" y="4845260"/>
                <a:ext cx="1990673" cy="307777"/>
              </a:xfrm>
              <a:prstGeom prst="rect">
                <a:avLst/>
              </a:prstGeom>
              <a:blipFill rotWithShape="1">
                <a:blip r:embed="rId6"/>
                <a:stretch>
                  <a:fillRect t="-2000" b="-20000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/>
              <p:cNvSpPr/>
              <p:nvPr/>
            </p:nvSpPr>
            <p:spPr>
              <a:xfrm>
                <a:off x="677942" y="5597817"/>
                <a:ext cx="344491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sr-Latn-ME" sz="1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sr-Latn-ME" sz="1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sr-Latn-ME" sz="1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sr-Latn-ME" sz="1400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sr-Latn-ME" sz="14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  <m:r>
                        <a:rPr lang="sr-Latn-ME" sz="1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68,9342</m:t>
                      </m:r>
                      <m:r>
                        <a:rPr lang="sr-Latn-ME" sz="1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−66,6170</m:t>
                      </m:r>
                      <m:r>
                        <a:rPr lang="sr-Latn-ME" sz="1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r-Latn-ME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r-Latn-ME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b>
                          <m:r>
                            <a:rPr lang="sr-Latn-ME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sr-Latn-ME" sz="1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942" y="5597817"/>
                <a:ext cx="3444917" cy="307777"/>
              </a:xfrm>
              <a:prstGeom prst="rect">
                <a:avLst/>
              </a:prstGeom>
              <a:blipFill rotWithShape="1">
                <a:blip r:embed="rId7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208329" y="4322797"/>
                <a:ext cx="3016018" cy="4750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r-Latn-ME" sz="140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𝑛</m:t>
                        </m:r>
                        <m:nary>
                          <m:naryPr>
                            <m:chr m:val="∑"/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𝑥𝑦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−</m:t>
                            </m:r>
                          </m:e>
                        </m:nary>
                        <m:nary>
                          <m:naryPr>
                            <m:chr m:val="∑"/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∙</m:t>
                            </m:r>
                            <m:nary>
                              <m:naryPr>
                                <m:chr m:val="∑"/>
                                <m:ctrl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sup>
                              <m:e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</m:nary>
                          </m:e>
                        </m:nary>
                      </m:num>
                      <m:den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𝑛</m:t>
                        </m:r>
                        <m:nary>
                          <m:naryPr>
                            <m:chr m:val="∑"/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sSup>
                              <m:sSupPr>
                                <m:ctrl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−</m:t>
                            </m:r>
                          </m:e>
                        </m:nary>
                        <m:sSup>
                          <m:sSupPr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(</m:t>
                            </m:r>
                            <m:nary>
                              <m:naryPr>
                                <m:chr m:val="∑"/>
                                <m:ctrl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sup>
                              <m:e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</m:nary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</a:rPr>
                      <m:t>=−0,011</m:t>
                    </m:r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</a:rPr>
                  <a:t>2</a:t>
                </a:r>
                <a:endParaRPr lang="sr-Latn-ME" sz="14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8329" y="4322797"/>
                <a:ext cx="3016018" cy="475066"/>
              </a:xfrm>
              <a:prstGeom prst="rect">
                <a:avLst/>
              </a:prstGeom>
              <a:blipFill rotWithShape="1">
                <a:blip r:embed="rId8"/>
                <a:stretch>
                  <a:fillRect t="-41026" b="-71795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652233" y="4817052"/>
                <a:ext cx="213712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</a:rPr>
                        <m:t>∙</m:t>
                      </m:r>
                      <m:acc>
                        <m:accPr>
                          <m:chr m:val="̅"/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acc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=0,9166</m:t>
                      </m:r>
                    </m:oMath>
                  </m:oMathPara>
                </a14:m>
                <a:endParaRPr lang="sr-Latn-ME" sz="14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233" y="4817052"/>
                <a:ext cx="2137124" cy="307777"/>
              </a:xfrm>
              <a:prstGeom prst="rect">
                <a:avLst/>
              </a:prstGeom>
              <a:blipFill rotWithShape="1">
                <a:blip r:embed="rId9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Rectangle 29"/>
              <p:cNvSpPr/>
              <p:nvPr/>
            </p:nvSpPr>
            <p:spPr>
              <a:xfrm>
                <a:off x="5042915" y="5576229"/>
                <a:ext cx="326506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sr-Latn-ME" sz="1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sr-Latn-ME" sz="1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sr-Latn-ME" sz="1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sr-Latn-ME" sz="1400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sr-Latn-ME" sz="14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r-Latn-ME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  <m:r>
                        <a:rPr lang="sr-Latn-ME" sz="1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0,9166</m:t>
                      </m:r>
                      <m:r>
                        <a:rPr lang="sr-Latn-ME" sz="1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−0,0112∙</m:t>
                      </m:r>
                      <m:sSub>
                        <m:sSubPr>
                          <m:ctrlPr>
                            <a:rPr lang="sr-Latn-ME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r-Latn-ME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</m:e>
                        <m:sub>
                          <m:r>
                            <a:rPr lang="sr-Latn-ME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sr-Latn-ME" sz="1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2915" y="5576229"/>
                <a:ext cx="3265061" cy="307777"/>
              </a:xfrm>
              <a:prstGeom prst="rect">
                <a:avLst/>
              </a:prstGeom>
              <a:blipFill rotWithShape="1">
                <a:blip r:embed="rId10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5520947" y="3837285"/>
                <a:ext cx="1195392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10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sr-Latn-ME" sz="11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sr-Latn-ME" sz="1100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0947" y="3837285"/>
                <a:ext cx="1195392" cy="26161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4356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 eaLnBrk="1" hangingPunct="1">
              <a:defRPr/>
            </a:pP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Primjer 1</a:t>
            </a: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 Sproveden je eksperiment u kojem su ispitivane čvrstoće betona koji su  spravljeni od  portland kompozitnih cementa klase cvstoce 32,5 (količina cementa  je  300 kg/m3) . Za sve betone korišćen je isti granulometrijski sastav mješavina rečnog  agregata za beton, a variran je vodocementni faktor v/c. Za rezultate eksperimenta koji  su dati u tabeli: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1) nacrtati dijagram rasturanja (rasipanja)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2) sračunati koeficijent korelacije </a:t>
            </a:r>
            <a:r>
              <a:rPr lang="sr-Latn-ME" sz="1000" i="1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</a:t>
            </a:r>
            <a:r>
              <a:rPr lang="sr-Latn-ME" sz="1000" i="1" baseline="-2500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xy</a:t>
            </a:r>
            <a:r>
              <a:rPr lang="sr-Latn-ME" sz="1000" i="1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 zaključiti kakva je korelacija između ovih promjenljivih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sr-Latn-ME" sz="1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definisati regresionu pravu koja će pokazati u kakvoj su vezi promjenljive- (i nacrtati)</a:t>
            </a:r>
            <a:br>
              <a:rPr lang="sr-Latn-ME" sz="1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sračunati standardnu grešku regresije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sracunati koeficijent determinacije</a:t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 predvidjeti na osnovu linije regresije kolika se može očekivati cvrstoća betona  za v/c=0,65?</a:t>
            </a:r>
            <a: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Latn-ME" sz="1000" b="0" dirty="0" smtClean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sr-Latn-ME" sz="1000" b="0" dirty="0">
              <a:solidFill>
                <a:srgbClr val="7030A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5536" y="144526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Latn-ME" sz="10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0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1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Rješenje</a:t>
            </a:r>
          </a:p>
          <a:p>
            <a:pPr marL="228600" indent="-228600">
              <a:buFont typeface="+mj-lt"/>
              <a:buAutoNum type="arabicParenR" startAt="3"/>
            </a:pP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proracun koeficijenata regresione prave: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sr-Latn-ME" sz="1000" u="sng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najprije treba izabrati koja će promjenljiva biti objašnjavajuća (nezavisna) X, a koja zavisna Y</a:t>
            </a: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jer od ovoga zavisi oblik prave. Ilustracije radi urađene su obje varijante;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/>
              <p:cNvSpPr/>
              <p:nvPr/>
            </p:nvSpPr>
            <p:spPr>
              <a:xfrm>
                <a:off x="531179" y="2823695"/>
                <a:ext cx="237622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sr-Latn-ME" sz="1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sr-Latn-ME" sz="1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sr-Latn-ME" sz="1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68,9342−66,6170∙</m:t>
                      </m:r>
                      <m:sSub>
                        <m:sSubPr>
                          <m:ctrlP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sr-Latn-ME" sz="1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79" y="2823695"/>
                <a:ext cx="2376227" cy="307777"/>
              </a:xfrm>
              <a:prstGeom prst="rect">
                <a:avLst/>
              </a:prstGeom>
              <a:blipFill rotWithShape="1">
                <a:blip r:embed="rId3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5479349" y="2808500"/>
                <a:ext cx="27034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=81,839−89,286∙</m:t>
                      </m:r>
                      <m:sSub>
                        <m:sSub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sr-Latn-ME" sz="1100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9349" y="2808500"/>
                <a:ext cx="2703400" cy="307777"/>
              </a:xfrm>
              <a:prstGeom prst="rect">
                <a:avLst/>
              </a:prstGeom>
              <a:blipFill rotWithShape="1">
                <a:blip r:embed="rId4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134292" y="2546890"/>
                <a:ext cx="1180003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sr-Latn-ME" sz="1100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292" y="2546890"/>
                <a:ext cx="1180003" cy="2616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6233353" y="2579845"/>
                <a:ext cx="1195392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10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sr-Latn-ME" sz="11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sr-Latn-ME" sz="11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353" y="2579845"/>
                <a:ext cx="1195392" cy="2616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5" name="Content Placeholder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2728990"/>
              </p:ext>
            </p:extLst>
          </p:nvPr>
        </p:nvGraphicFramePr>
        <p:xfrm>
          <a:off x="531179" y="3531583"/>
          <a:ext cx="8234536" cy="3312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31179" y="3131472"/>
            <a:ext cx="7785237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pretpostavi se xi i sracuna se yi, po ovim formulama regresije (najmanje za po dvije tacke) i nacrta se prava</a:t>
            </a:r>
            <a:r>
              <a:rPr lang="sr-Latn-ME" sz="1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(ovdje smo nacrtali oba oblika regresije i y od x i x od y</a:t>
            </a:r>
          </a:p>
        </p:txBody>
      </p:sp>
    </p:spTree>
    <p:extLst>
      <p:ext uri="{BB962C8B-B14F-4D97-AF65-F5344CB8AC3E}">
        <p14:creationId xmlns:p14="http://schemas.microsoft.com/office/powerpoint/2010/main" val="176679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l" eaLnBrk="1" hangingPunct="1">
              <a:defRPr/>
            </a:pPr>
            <a:r>
              <a:rPr lang="sr-Latn-ME" sz="1000" dirty="0" smtClean="0">
                <a:solidFill>
                  <a:srgbClr val="7030A0"/>
                </a:solidFill>
                <a:ea typeface="+mn-ea"/>
              </a:rPr>
              <a:t>Primjer 1</a:t>
            </a:r>
            <a:r>
              <a:rPr lang="sr-Latn-ME" sz="1000" b="0" dirty="0" smtClean="0">
                <a:solidFill>
                  <a:srgbClr val="7030A0"/>
                </a:solidFill>
                <a:ea typeface="+mn-ea"/>
              </a:rPr>
              <a:t>.  Sproveden je eksperiment u kojem su ispitivane čvrstoće betona koji su spravljeni od  portland kompozitnih cementa klase cvstoce 32,5 (količina cementa  je 300 kg/m3) . Za sve betone korišćen je isti granulometrijski sastav mješavina rečnog agregata za beton, a variran je vodocementni faktor v/c. Za rezultate eksperimenta koji su dati u tabeli:</a:t>
            </a:r>
            <a:br>
              <a:rPr lang="sr-Latn-ME" sz="1000" b="0" dirty="0" smtClean="0">
                <a:solidFill>
                  <a:srgbClr val="7030A0"/>
                </a:solidFill>
                <a:ea typeface="+mn-ea"/>
              </a:rPr>
            </a:br>
            <a:r>
              <a:rPr lang="sr-Latn-ME" sz="1000" b="0" dirty="0" smtClean="0">
                <a:solidFill>
                  <a:srgbClr val="7030A0"/>
                </a:solidFill>
                <a:ea typeface="+mn-ea"/>
              </a:rPr>
              <a:t>1) nacrtati dijagram rasturanja (rasipanja)</a:t>
            </a:r>
            <a:br>
              <a:rPr lang="sr-Latn-ME" sz="1000" b="0" dirty="0" smtClean="0">
                <a:solidFill>
                  <a:srgbClr val="7030A0"/>
                </a:solidFill>
                <a:ea typeface="+mn-ea"/>
              </a:rPr>
            </a:br>
            <a:r>
              <a:rPr lang="sr-Latn-ME" sz="1000" b="0" dirty="0" smtClean="0">
                <a:solidFill>
                  <a:srgbClr val="7030A0"/>
                </a:solidFill>
                <a:ea typeface="+mn-ea"/>
              </a:rPr>
              <a:t>2) sračunati koeficijent korelacije </a:t>
            </a:r>
            <a:r>
              <a:rPr lang="sr-Latn-ME" sz="1000" i="1" dirty="0" smtClean="0">
                <a:solidFill>
                  <a:srgbClr val="7030A0"/>
                </a:solidFill>
                <a:ea typeface="+mn-ea"/>
              </a:rPr>
              <a:t>r</a:t>
            </a:r>
            <a:r>
              <a:rPr lang="sr-Latn-ME" sz="1000" i="1" baseline="-25000" dirty="0" smtClean="0">
                <a:solidFill>
                  <a:srgbClr val="7030A0"/>
                </a:solidFill>
                <a:ea typeface="+mn-ea"/>
              </a:rPr>
              <a:t>xy</a:t>
            </a:r>
            <a:r>
              <a:rPr lang="sr-Latn-ME" sz="1000" i="1" dirty="0" smtClean="0">
                <a:solidFill>
                  <a:srgbClr val="7030A0"/>
                </a:solidFill>
                <a:ea typeface="+mn-ea"/>
              </a:rPr>
              <a:t> </a:t>
            </a:r>
            <a:r>
              <a:rPr lang="sr-Latn-ME" sz="1000" b="0" dirty="0" smtClean="0">
                <a:solidFill>
                  <a:srgbClr val="7030A0"/>
                </a:solidFill>
                <a:ea typeface="+mn-ea"/>
              </a:rPr>
              <a:t>i zaključiti kakva je korelacija između ovih promjenljivih</a:t>
            </a:r>
            <a:br>
              <a:rPr lang="sr-Latn-ME" sz="1000" b="0" dirty="0" smtClean="0">
                <a:solidFill>
                  <a:srgbClr val="7030A0"/>
                </a:solidFill>
                <a:ea typeface="+mn-ea"/>
              </a:rPr>
            </a:br>
            <a:r>
              <a:rPr lang="sr-Latn-ME" sz="1000" b="0" dirty="0" smtClean="0">
                <a:solidFill>
                  <a:srgbClr val="7030A0"/>
                </a:solidFill>
                <a:ea typeface="+mn-ea"/>
              </a:rPr>
              <a:t>3</a:t>
            </a:r>
            <a:r>
              <a:rPr lang="sr-Latn-ME" sz="1000" b="0" dirty="0" smtClean="0">
                <a:solidFill>
                  <a:srgbClr val="7030A0"/>
                </a:solidFill>
              </a:rPr>
              <a:t>) definisati regresionu pravu koja će pokazati u kakvoj su vezi promjenljive</a:t>
            </a:r>
            <a:br>
              <a:rPr lang="sr-Latn-ME" sz="1000" b="0" dirty="0" smtClean="0">
                <a:solidFill>
                  <a:srgbClr val="7030A0"/>
                </a:solidFill>
              </a:rPr>
            </a:br>
            <a:r>
              <a:rPr lang="sr-Latn-ME" sz="1000" dirty="0" smtClean="0">
                <a:solidFill>
                  <a:srgbClr val="7030A0"/>
                </a:solidFill>
              </a:rPr>
              <a:t>4) sračunati standardnu grešku regresije</a:t>
            </a:r>
            <a:br>
              <a:rPr lang="sr-Latn-ME" sz="1000" dirty="0" smtClean="0">
                <a:solidFill>
                  <a:srgbClr val="7030A0"/>
                </a:solidFill>
              </a:rPr>
            </a:br>
            <a:r>
              <a:rPr lang="sr-Latn-ME" sz="1000" dirty="0" smtClean="0">
                <a:solidFill>
                  <a:srgbClr val="7030A0"/>
                </a:solidFill>
              </a:rPr>
              <a:t>5) sracunati koeficijent determinacije</a:t>
            </a:r>
            <a:br>
              <a:rPr lang="sr-Latn-ME" sz="1000" dirty="0" smtClean="0">
                <a:solidFill>
                  <a:srgbClr val="7030A0"/>
                </a:solidFill>
              </a:rPr>
            </a:br>
            <a:r>
              <a:rPr lang="sr-Latn-ME" sz="1000" dirty="0" smtClean="0">
                <a:solidFill>
                  <a:srgbClr val="7030A0"/>
                </a:solidFill>
              </a:rPr>
              <a:t>6) predvidjeti na osnovu linije regresije kolika se može očekivati cvrstoća betona za v/c=0,65?</a:t>
            </a:r>
            <a:r>
              <a:rPr lang="sr-Latn-ME" sz="1000" b="0" dirty="0" smtClean="0">
                <a:solidFill>
                  <a:srgbClr val="7030A0"/>
                </a:solidFill>
                <a:ea typeface="+mn-ea"/>
              </a:rPr>
              <a:t/>
            </a:r>
            <a:br>
              <a:rPr lang="sr-Latn-ME" sz="1000" b="0" dirty="0" smtClean="0">
                <a:solidFill>
                  <a:srgbClr val="7030A0"/>
                </a:solidFill>
                <a:ea typeface="+mn-ea"/>
              </a:rPr>
            </a:br>
            <a:endParaRPr lang="sr-Latn-ME" sz="1000" b="0" dirty="0">
              <a:solidFill>
                <a:srgbClr val="7030A0"/>
              </a:solidFill>
              <a:ea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4779704"/>
                <a:ext cx="8435280" cy="1889656"/>
              </a:xfrm>
            </p:spPr>
            <p:txBody>
              <a:bodyPr/>
              <a:lstStyle/>
              <a:p>
                <a:pPr>
                  <a:buFont typeface="+mj-lt"/>
                  <a:buAutoNum type="arabicParenR" startAt="5"/>
                </a:pPr>
                <a:r>
                  <a:rPr lang="sr-Latn-ME" sz="1000" dirty="0" smtClean="0">
                    <a:solidFill>
                      <a:srgbClr val="7030A0"/>
                    </a:solidFill>
                  </a:rPr>
                  <a:t>koeficijent determinacije prikazuje odnos</a:t>
                </a:r>
              </a:p>
              <a:p>
                <a:pPr marL="0" indent="0">
                  <a:buNone/>
                </a:pPr>
                <a:r>
                  <a:rPr lang="sr-Latn-ME" sz="2000" dirty="0" smtClean="0">
                    <a:solidFill>
                      <a:srgbClr val="7030A0"/>
                    </a:solidFill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sr-Latn-ME" sz="14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sr-Latn-ME" sz="1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sr-Latn-ME" sz="1400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sr-Latn-ME" sz="1400" i="1">
                                                <a:latin typeface="Cambria Math"/>
                                              </a:rPr>
                                              <m:t>𝑦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sr-Latn-ME" sz="14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sr-Latn-ME" sz="1400" i="1">
                                        <a:latin typeface="Cambria Math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sr-Latn-ME" sz="1400" i="1" smtClean="0">
                                            <a:solidFill>
                                              <a:srgbClr val="7030A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sr-Latn-ME" sz="1400" b="0" i="1" smtClean="0">
                                            <a:solidFill>
                                              <a:srgbClr val="7030A0"/>
                                            </a:solidFill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sr-Latn-ME" sz="14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sr-Latn-ME" sz="1400" i="1" smtClean="0">
                                            <a:solidFill>
                                              <a:srgbClr val="7030A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sr-Latn-ME" sz="1400" b="0" i="1" smtClean="0">
                                            <a:solidFill>
                                              <a:srgbClr val="7030A0"/>
                                            </a:solidFill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sr-Latn-ME" sz="1400" b="0" i="1" smtClean="0">
                                            <a:solidFill>
                                              <a:srgbClr val="7030A0"/>
                                            </a:solidFill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sr-Latn-ME" sz="1400" i="1">
                                        <a:latin typeface="Cambria Math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sr-Latn-ME" sz="1400" i="1" smtClean="0">
                                            <a:solidFill>
                                              <a:srgbClr val="7030A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sr-Latn-ME" sz="1400" b="0" i="1" smtClean="0">
                                            <a:solidFill>
                                              <a:srgbClr val="7030A0"/>
                                            </a:solidFill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den>
                    </m:f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eqArr>
                          <m:eqArrPr>
                            <m:ctrlP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𝑠𝑢𝑚𝑎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 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𝑘𝑣𝑎𝑑𝑟𝑎𝑡𝑎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𝑜𝑑𝑠𝑡𝑢𝑝𝑎𝑛𝑗𝑎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b="1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𝒑𝒓𝒐𝒄𝒊𝒋𝒆𝒏𝒋𝒆𝒏𝒊𝒉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𝑣𝑟𝑖𝑗𝑒𝑑𝑛𝑜𝑠𝑡𝑖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𝑜𝑑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𝑎𝑟𝑖𝑡𝑚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. 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𝑠𝑟𝑒𝑑𝑖𝑛𝑒</m:t>
                            </m:r>
                          </m:e>
                          <m:e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𝑜𝑏𝑗𝑎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š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𝑛𝑗𝑒𝑛𝑖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𝑣𝑎𝑟𝑖𝑗𝑎𝑏𝑖𝑙𝑖𝑡𝑒𝑡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;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𝑜𝑏𝑗𝑎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š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𝑛𝑗𝑒𝑛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 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𝑑𝑒𝑓𝑖𝑛𝑖𝑠𝑎𝑛𝑜𝑚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𝑟𝑒𝑔𝑟𝑒𝑠𝑖𝑜𝑛𝑜𝑚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𝑣𝑒𝑧𝑜𝑚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eqArr>
                      </m:num>
                      <m:den>
                        <m:eqArr>
                          <m:eqArrPr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𝑠𝑢𝑚𝑎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 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𝑘𝑣𝑎𝑑𝑟𝑎𝑡𝑎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𝑜𝑑𝑠𝑡𝑢𝑝𝑎𝑛𝑗𝑎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b="1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𝒕𝒂𝒄𝒏𝒊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h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𝑣𝑟𝑖𝑗𝑒𝑑𝑛𝑜𝑠𝑡𝑖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𝑜𝑑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𝑎𝑟𝑖𝑡𝑚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. 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𝑠𝑟𝑒𝑑𝑖𝑛𝑒</m:t>
                            </m:r>
                          </m:e>
                          <m:e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𝑢𝑘𝑢𝑝𝑛𝑖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𝑣𝑎𝑟𝑖𝑗𝑎𝑏𝑖𝑙𝑖𝑡𝑒𝑡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eqArr>
                      </m:den>
                    </m:f>
                  </m:oMath>
                </a14:m>
                <a:endParaRPr lang="sr-Latn-ME" sz="2000" dirty="0" smtClean="0">
                  <a:solidFill>
                    <a:srgbClr val="7030A0"/>
                  </a:solidFill>
                </a:endParaRPr>
              </a:p>
              <a:p>
                <a:pPr marL="1714500" lvl="4" indent="0">
                  <a:buNone/>
                </a:pPr>
                <a:endParaRPr lang="sr-Latn-ME" sz="1000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sr-Latn-ME" sz="1000" dirty="0" smtClean="0">
                    <a:solidFill>
                      <a:srgbClr val="7030A0"/>
                    </a:solidFill>
                  </a:rPr>
                  <a:t> r</a:t>
                </a:r>
                <a:r>
                  <a:rPr lang="sr-Latn-ME" sz="1000" baseline="30000" dirty="0" smtClean="0">
                    <a:solidFill>
                      <a:srgbClr val="7030A0"/>
                    </a:solidFill>
                  </a:rPr>
                  <a:t>2 </a:t>
                </a:r>
                <a:r>
                  <a:rPr lang="sr-Latn-ME" sz="1000" dirty="0" smtClean="0">
                    <a:solidFill>
                      <a:srgbClr val="7030A0"/>
                    </a:solidFill>
                  </a:rPr>
                  <a:t>(sračunat na osnovu koeficijenta korelacije)=</a:t>
                </a:r>
                <a:r>
                  <a:rPr lang="sr-Latn-ME" sz="1000" dirty="0">
                    <a:solidFill>
                      <a:srgbClr val="7030A0"/>
                    </a:solidFill>
                  </a:rPr>
                  <a:t>−</a:t>
                </a:r>
                <a:r>
                  <a:rPr lang="sr-Latn-ME" sz="1000" dirty="0" smtClean="0">
                    <a:solidFill>
                      <a:srgbClr val="7030A0"/>
                    </a:solidFill>
                  </a:rPr>
                  <a:t>0,8564</a:t>
                </a:r>
                <a:r>
                  <a:rPr lang="sr-Latn-ME" sz="1000" baseline="30000" dirty="0" smtClean="0">
                    <a:solidFill>
                      <a:srgbClr val="7030A0"/>
                    </a:solidFill>
                  </a:rPr>
                  <a:t>2</a:t>
                </a:r>
                <a:r>
                  <a:rPr lang="sr-Latn-ME" sz="1000" dirty="0" smtClean="0">
                    <a:solidFill>
                      <a:srgbClr val="7030A0"/>
                    </a:solidFill>
                  </a:rPr>
                  <a:t>=0,7334=73,34%    ovoliko varijabiliteta je objašnjeno regresionom vezom vodocementnog faktora i cvrstoce betona</a:t>
                </a:r>
              </a:p>
              <a:p>
                <a:pPr marL="228600" indent="-228600">
                  <a:buFont typeface="+mj-lt"/>
                  <a:buAutoNum type="arabicParenR" startAt="6"/>
                </a:pPr>
                <a:r>
                  <a:rPr lang="sr-Latn-ME" sz="1000" dirty="0" smtClean="0">
                    <a:solidFill>
                      <a:srgbClr val="7030A0"/>
                    </a:solidFill>
                  </a:rPr>
                  <a:t>u jednačinu regresije se stavi x=0,65, pa je onda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ME" sz="10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sr-Latn-ME" sz="1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sr-Latn-ME" sz="1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sr-Latn-ME" sz="1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sr-Latn-ME" sz="1000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sr-Latn-ME" sz="10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68,9342</m:t>
                    </m:r>
                    <m:r>
                      <a:rPr lang="sr-Latn-ME" sz="10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−66,6170</m:t>
                    </m:r>
                    <m:r>
                      <a:rPr lang="sr-Latn-ME" sz="100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sr-Latn-ME" sz="10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0,65=25,63</m:t>
                    </m:r>
                    <m:r>
                      <a:rPr lang="sr-Latn-ME" sz="10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sr-Latn-ME" sz="10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𝑀𝑃𝑎</m:t>
                    </m:r>
                  </m:oMath>
                </a14:m>
                <a:endParaRPr lang="sr-Latn-ME" sz="1000" dirty="0">
                  <a:solidFill>
                    <a:srgbClr val="7030A0"/>
                  </a:solidFill>
                </a:endParaRPr>
              </a:p>
              <a:p>
                <a:pPr>
                  <a:buFont typeface="+mj-lt"/>
                  <a:buAutoNum type="arabicParenR" startAt="5"/>
                </a:pPr>
                <a:endParaRPr lang="sr-Latn-ME" sz="1000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4779704"/>
                <a:ext cx="8435280" cy="1889656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>
            <a:spLocks noChangeAspect="1"/>
          </p:cNvSpPr>
          <p:nvPr/>
        </p:nvSpPr>
        <p:spPr>
          <a:xfrm>
            <a:off x="362462" y="2026207"/>
            <a:ext cx="46793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Rješenje</a:t>
            </a:r>
          </a:p>
          <a:p>
            <a:pPr marL="228600" indent="-228600">
              <a:buFont typeface="+mj-lt"/>
              <a:buAutoNum type="arabicParenR" startAt="4"/>
            </a:pP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Standardna greška regresije računa se po formuli (a koriste se podaci iz proširene tabele) prikazana je za regresionu pravu y=b0+b1x</a:t>
            </a:r>
          </a:p>
          <a:p>
            <a:pPr marL="228600" indent="-228600">
              <a:buFont typeface="+mj-lt"/>
              <a:buAutoNum type="arabicParenR" startAt="4"/>
            </a:pPr>
            <a:endParaRPr lang="sr-Latn-ME" sz="1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+mj-lt"/>
              <a:buAutoNum type="arabicParenR" startAt="4"/>
            </a:pPr>
            <a:endParaRPr lang="sr-Latn-ME" sz="10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+mj-lt"/>
              <a:buAutoNum type="arabicParenR" startAt="4"/>
            </a:pPr>
            <a:endParaRPr lang="sr-Latn-ME" sz="1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+mj-lt"/>
              <a:buAutoNum type="arabicParenR" startAt="4"/>
            </a:pPr>
            <a:endParaRPr lang="sr-Latn-ME" sz="10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sr-Latn-ME" sz="1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bolja je regresija kod koje je s manje</a:t>
            </a:r>
          </a:p>
          <a:p>
            <a:pPr lvl="1"/>
            <a:endParaRPr lang="sr-Latn-ME" sz="10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ovdje bi se moglo posmatrati i koliko se rezultata nalazi unutar prostora ogranicenih sa dvije paralelene prave koje su dobijene na osnovu  y-s i y+s . Za te potrebe se dodaju jos dvije kolone u tabeli.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 – vrijednost y koja je dobijena na osnovu formule regresije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ei=yi-yr – rezidual=razlika između stvarne (eksperimentalne) i procijenjene vrijednosti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r-Latn-ME" sz="1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r-Latn-ME" sz="10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sr-Latn-ME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 poslednje kolone se vidi da se 4 rezultata nalaze u granicama y-s do y+s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8"/>
              <p:cNvSpPr txBox="1"/>
              <p:nvPr/>
            </p:nvSpPr>
            <p:spPr>
              <a:xfrm>
                <a:off x="755576" y="2675800"/>
                <a:ext cx="4286249" cy="441724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sr-Latn-ME" sz="1100" b="0" i="1" smtClean="0">
                        <a:solidFill>
                          <a:srgbClr val="7030A0"/>
                        </a:solidFill>
                        <a:effectLst/>
                        <a:latin typeface="Cambria Math"/>
                        <a:ea typeface="+mn-ea"/>
                        <a:cs typeface="+mn-cs"/>
                      </a:rPr>
                      <m:t>𝑠</m:t>
                    </m:r>
                    <m:r>
                      <a:rPr lang="sr-Latn-ME" sz="1100" b="0" i="1" smtClean="0">
                        <a:solidFill>
                          <a:srgbClr val="7030A0"/>
                        </a:solidFill>
                        <a:effectLst/>
                        <a:latin typeface="Cambria Math"/>
                        <a:ea typeface="+mn-ea"/>
                        <a:cs typeface="+mn-cs"/>
                      </a:rPr>
                      <m:t>=</m:t>
                    </m:r>
                    <m:rad>
                      <m:radPr>
                        <m:degHide m:val="on"/>
                        <m:ctrlPr>
                          <a:rPr lang="sr-Latn-ME" sz="1100" b="0" i="1">
                            <a:solidFill>
                              <a:srgbClr val="7030A0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sr-Latn-ME" sz="1100" b="0" i="1">
                                <a:solidFill>
                                  <a:srgbClr val="7030A0"/>
                                </a:solidFill>
                                <a:effectLst/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ctrlPr>
                                  <a:rPr lang="sr-Latn-ME" sz="1100" b="0" i="1"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sr-Latn-ME" sz="1100" b="0" i="1"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𝑖</m:t>
                                </m:r>
                                <m:r>
                                  <a:rPr lang="sr-Latn-ME" sz="1100" b="0" i="1"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sr-Latn-ME" sz="1100" b="0" i="1"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𝑛</m:t>
                                </m:r>
                              </m:sup>
                              <m:e>
                                <m:sSup>
                                  <m:sSupPr>
                                    <m:ctrlPr>
                                      <a:rPr lang="sr-Latn-ME" sz="1100" b="0" i="1"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sr-Latn-ME" sz="1100" b="0" i="1"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sr-Latn-ME" sz="1100" b="0" i="1"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sr-Latn-ME" sz="1100" b="0" i="1"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sr-Latn-ME" sz="1100" b="0" i="1"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sr-Latn-ME" sz="1100" b="0" i="1"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sr-Latn-ME" sz="1100" b="0" i="1"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sr-Latn-ME" sz="1100" b="0" i="1">
                                                <a:solidFill>
                                                  <a:srgbClr val="7030A0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sr-Latn-ME" sz="1100" b="0" i="1">
                                                <a:solidFill>
                                                  <a:srgbClr val="7030A0"/>
                                                </a:solidFill>
                                                <a:effectLst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  <m:t>𝑦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sr-Latn-ME" sz="1100" b="0" i="1">
                                            <a:solidFill>
                                              <a:srgbClr val="7030A0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sr-Latn-ME" sz="1100" b="0" i="1"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sr-Latn-ME" sz="1100" b="0" i="1"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r>
                              <a:rPr lang="sr-Latn-ME" sz="1100" b="0" i="1">
                                <a:solidFill>
                                  <a:srgbClr val="7030A0"/>
                                </a:solidFill>
                                <a:effectLst/>
                                <a:latin typeface="Cambria Math"/>
                                <a:ea typeface="+mn-ea"/>
                                <a:cs typeface="+mn-cs"/>
                              </a:rPr>
                              <m:t>𝑛</m:t>
                            </m:r>
                            <m:r>
                              <a:rPr lang="sr-Latn-ME" sz="1100" b="0" i="1">
                                <a:solidFill>
                                  <a:srgbClr val="7030A0"/>
                                </a:solidFill>
                                <a:effectLst/>
                                <a:latin typeface="Cambria Math"/>
                                <a:ea typeface="+mn-ea"/>
                                <a:cs typeface="+mn-cs"/>
                              </a:rPr>
                              <m:t>−2</m:t>
                            </m:r>
                          </m:den>
                        </m:f>
                      </m:e>
                    </m:rad>
                    <m:r>
                      <a:rPr lang="sr-Latn-ME" sz="1100" b="0" i="1">
                        <a:solidFill>
                          <a:srgbClr val="7030A0"/>
                        </a:solidFill>
                        <a:effectLst/>
                        <a:latin typeface="Cambria Math"/>
                        <a:ea typeface="+mn-ea"/>
                        <a:cs typeface="+mn-cs"/>
                      </a:rPr>
                      <m:t>=</m:t>
                    </m:r>
                    <m:rad>
                      <m:radPr>
                        <m:degHide m:val="on"/>
                        <m:ctrlPr>
                          <a:rPr lang="sr-Latn-ME" sz="1100" b="0" i="1" smtClean="0">
                            <a:solidFill>
                              <a:srgbClr val="7030A0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sr-Latn-ME" sz="1100" b="0" i="1">
                                <a:solidFill>
                                  <a:srgbClr val="7030A0"/>
                                </a:solidFill>
                                <a:effectLst/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subHide m:val="on"/>
                                <m:supHide m:val="on"/>
                                <m:ctrlPr>
                                  <a:rPr lang="sr-Latn-ME" sz="1100" b="0" i="1"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p>
                                  <m:sSupPr>
                                    <m:ctrlPr>
                                      <a:rPr lang="sr-Latn-ME" sz="1100" b="0" i="1"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sr-Latn-ME" sz="1100" b="0" i="1"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sr-Latn-ME" sz="1100" b="0" i="1"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sr-Latn-ME" sz="1100" b="0" i="1"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sr-Latn-ME" sz="1100" b="0" i="1"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sr-Latn-ME" sz="1100" b="0" i="1"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sr-Latn-ME" sz="1100" b="0" i="1"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0</m:t>
                                    </m:r>
                                  </m:sub>
                                </m:sSub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sr-Latn-ME" sz="1100" b="0" i="1"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sr-Latn-ME" sz="1100" b="0" i="1">
                                        <a:solidFill>
                                          <a:srgbClr val="7030A0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e>
                                </m:nary>
                                <m:r>
                                  <a:rPr lang="sr-Latn-ME" sz="1100" b="0" i="1"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</m:e>
                            </m:nary>
                            <m:sSub>
                              <m:sSubPr>
                                <m:ctrlPr>
                                  <a:rPr lang="sr-Latn-ME" sz="1100" i="1"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lang="sr-Latn-ME" sz="1100" i="1"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sr-Latn-ME" sz="1100" b="0" i="1"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1</m:t>
                                </m:r>
                              </m:sub>
                            </m:sSub>
                            <m:nary>
                              <m:naryPr>
                                <m:chr m:val="∑"/>
                                <m:subHide m:val="on"/>
                                <m:supHide m:val="on"/>
                                <m:ctrlPr>
                                  <a:rPr lang="sr-Latn-ME" sz="1100" i="1"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sr-Latn-ME" sz="1100" b="0" i="1"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𝑥</m:t>
                                </m:r>
                                <m:r>
                                  <a:rPr lang="sr-Latn-ME" sz="1100" i="1">
                                    <a:solidFill>
                                      <a:srgbClr val="7030A0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𝑦</m:t>
                                </m:r>
                              </m:e>
                            </m:nary>
                          </m:num>
                          <m:den>
                            <m:r>
                              <a:rPr lang="sr-Latn-ME" sz="1100" b="0" i="1">
                                <a:solidFill>
                                  <a:srgbClr val="7030A0"/>
                                </a:solidFill>
                                <a:effectLst/>
                                <a:latin typeface="Cambria Math"/>
                                <a:ea typeface="+mn-ea"/>
                                <a:cs typeface="+mn-cs"/>
                              </a:rPr>
                              <m:t>𝑛</m:t>
                            </m:r>
                            <m:r>
                              <a:rPr lang="sr-Latn-ME" sz="1100" b="0" i="1">
                                <a:solidFill>
                                  <a:srgbClr val="7030A0"/>
                                </a:solidFill>
                                <a:effectLst/>
                                <a:latin typeface="Cambria Math"/>
                                <a:ea typeface="+mn-ea"/>
                                <a:cs typeface="+mn-cs"/>
                              </a:rPr>
                              <m:t>−2</m:t>
                            </m:r>
                          </m:den>
                        </m:f>
                      </m:e>
                    </m:rad>
                    <m:r>
                      <a:rPr lang="sr-Latn-ME" sz="1100" b="0" i="1" smtClean="0">
                        <a:solidFill>
                          <a:srgbClr val="7030A0"/>
                        </a:solidFill>
                        <a:effectLst/>
                        <a:latin typeface="Cambria Math"/>
                        <a:ea typeface="+mn-ea"/>
                        <a:cs typeface="+mn-cs"/>
                      </a:rPr>
                      <m:t>=3,878(</m:t>
                    </m:r>
                    <m:r>
                      <a:rPr lang="sr-Latn-ME" sz="1100" b="0" i="1" smtClean="0">
                        <a:solidFill>
                          <a:srgbClr val="7030A0"/>
                        </a:solidFill>
                        <a:effectLst/>
                        <a:latin typeface="Cambria Math"/>
                        <a:ea typeface="+mn-ea"/>
                        <a:cs typeface="+mn-cs"/>
                      </a:rPr>
                      <m:t>𝑀𝑃𝑎</m:t>
                    </m:r>
                    <m:r>
                      <a:rPr lang="sr-Latn-ME" sz="1100" b="0" i="1" smtClean="0">
                        <a:solidFill>
                          <a:srgbClr val="7030A0"/>
                        </a:solidFill>
                        <a:effectLst/>
                        <a:latin typeface="Cambria Math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lang="sr-Latn-ME" sz="1100" dirty="0" smtClean="0">
                    <a:solidFill>
                      <a:srgbClr val="7030A0"/>
                    </a:solidFill>
                  </a:rPr>
                  <a:t> </a:t>
                </a:r>
                <a:endParaRPr lang="sr-Latn-ME" sz="11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4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675800"/>
                <a:ext cx="4286249" cy="441724"/>
              </a:xfrm>
              <a:prstGeom prst="rect">
                <a:avLst/>
              </a:prstGeom>
              <a:blipFill rotWithShape="1">
                <a:blip r:embed="rId4"/>
                <a:stretch>
                  <a:fillRect t="-27778" b="-30556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8"/>
              <p:cNvSpPr txBox="1"/>
              <p:nvPr/>
            </p:nvSpPr>
            <p:spPr>
              <a:xfrm>
                <a:off x="1187624" y="4353605"/>
                <a:ext cx="1502019" cy="261610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10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sr-Latn-ME" sz="110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sr-Latn-ME" sz="1100" b="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sr-Latn-ME" sz="1100" b="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𝑟</m:t>
                              </m:r>
                            </m:sub>
                          </m:sSub>
                          <m:r>
                            <a:rPr lang="sr-Latn-ME" sz="11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  <m:t>=</m:t>
                          </m:r>
                          <m:acc>
                            <m:accPr>
                              <m:chr m:val="̂"/>
                              <m:ctrlPr>
                                <a:rPr lang="sr-Latn-ME" sz="11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lang="sr-Latn-ME" sz="11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sr-Latn-ME" sz="110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  <m:t>𝑖</m:t>
                          </m:r>
                        </m:sub>
                      </m:sSub>
                      <m:r>
                        <a:rPr lang="sr-Latn-ME" sz="1100" i="1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lang="sr-Latn-ME" sz="110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  <m:t>𝑏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  <m:t>0</m:t>
                          </m:r>
                        </m:sub>
                      </m:sSub>
                      <m:r>
                        <a:rPr lang="sr-Latn-ME" sz="1100" i="1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+mn-ea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lang="sr-Latn-ME" sz="110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  <m:t>𝑏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a:rPr lang="sr-Latn-ME" sz="1100" i="1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+mn-ea"/>
                          <a:cs typeface="+mn-cs"/>
                        </a:rPr>
                        <m:t>∙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lang="sr-Latn-ME" sz="110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sr-Latn-ME" sz="1100" dirty="0"/>
              </a:p>
            </p:txBody>
          </p:sp>
        </mc:Choice>
        <mc:Fallback xmlns="">
          <p:sp>
            <p:nvSpPr>
              <p:cNvPr id="8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4353605"/>
                <a:ext cx="1502019" cy="2616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15"/>
              <p:cNvSpPr txBox="1"/>
              <p:nvPr/>
            </p:nvSpPr>
            <p:spPr>
              <a:xfrm>
                <a:off x="3314790" y="4353605"/>
                <a:ext cx="1270000" cy="261610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10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lang="sr-Latn-ME" sz="110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mbria Math"/>
                            </a:rPr>
                            <m:t>∆</m:t>
                          </m:r>
                        </m:e>
                        <m:sub>
                          <m:r>
                            <a:rPr lang="sr-Latn-ME" sz="11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  <m:t>𝑖</m:t>
                          </m:r>
                        </m:sub>
                      </m:sSub>
                      <m:r>
                        <a:rPr lang="sr-Latn-ME" sz="11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lang="sr-Latn-ME" sz="1100" b="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  <m:t>𝑦</m:t>
                          </m:r>
                        </m:e>
                        <m:sub>
                          <m:r>
                            <a:rPr lang="sr-Latn-ME" sz="1100" b="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  <m:t>𝑖</m:t>
                          </m:r>
                        </m:sub>
                      </m:sSub>
                      <m:r>
                        <a:rPr lang="sr-Latn-ME" sz="1100" b="0" i="1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+mn-ea"/>
                          <a:cs typeface="+mn-cs"/>
                        </a:rPr>
                        <m:t>−</m:t>
                      </m:r>
                      <m:sSub>
                        <m:sSubPr>
                          <m:ctrlPr>
                            <a:rPr lang="sr-Latn-ME" sz="110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sr-Latn-ME" sz="11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lang="sr-Latn-ME" sz="11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sr-Latn-ME" sz="1100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+mn-ea"/>
                              <a:cs typeface="+mn-cs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sr-Latn-ME" sz="1100" dirty="0"/>
              </a:p>
            </p:txBody>
          </p:sp>
        </mc:Choice>
        <mc:Fallback xmlns="">
          <p:sp>
            <p:nvSpPr>
              <p:cNvPr id="9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4790" y="4353605"/>
                <a:ext cx="1270000" cy="2616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515818"/>
              </p:ext>
            </p:extLst>
          </p:nvPr>
        </p:nvGraphicFramePr>
        <p:xfrm>
          <a:off x="5292080" y="1962259"/>
          <a:ext cx="3668216" cy="1868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5848"/>
                <a:gridCol w="792088"/>
                <a:gridCol w="792088"/>
                <a:gridCol w="864096"/>
                <a:gridCol w="864096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Redni br.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v/c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yi=fb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yr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u="none" strike="noStrike" dirty="0">
                          <a:effectLst/>
                        </a:rPr>
                        <a:t>Δ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1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0,58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31,40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30,10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1" u="none" strike="noStrike" dirty="0">
                          <a:effectLst/>
                        </a:rPr>
                        <a:t>1,30</a:t>
                      </a:r>
                      <a:endParaRPr lang="sr-Latn-M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0,62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23,20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27,83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-4,63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0,43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38,60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40,09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1" u="none" strike="noStrike" dirty="0">
                          <a:effectLst/>
                        </a:rPr>
                        <a:t>-1,49</a:t>
                      </a:r>
                      <a:endParaRPr lang="sr-Latn-M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0,49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32,00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36,49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-4,49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0,65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25,00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25,63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1" u="none" strike="noStrike" dirty="0">
                          <a:effectLst/>
                        </a:rPr>
                        <a:t>-0,63</a:t>
                      </a:r>
                      <a:endParaRPr lang="sr-Latn-M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6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0,72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21,50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21,17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1" u="none" strike="noStrike" dirty="0">
                          <a:effectLst/>
                        </a:rPr>
                        <a:t>0,33</a:t>
                      </a:r>
                      <a:endParaRPr lang="sr-Latn-M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7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0,52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39,00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34,49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4,51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8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0,55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>
                          <a:effectLst/>
                        </a:rPr>
                        <a:t>37,40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32,29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u="none" strike="noStrike" dirty="0">
                          <a:effectLst/>
                        </a:rPr>
                        <a:t>5,11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467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altLang="sr-Latn-RS" smtClean="0">
                <a:latin typeface="Arial" charset="0"/>
                <a:cs typeface="Arial" charset="0"/>
              </a:rPr>
              <a:t>Literatura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endParaRPr lang="sr-Latn-ME" altLang="sr-Latn-RS" dirty="0" smtClean="0">
              <a:latin typeface="Arial" charset="0"/>
              <a:cs typeface="Arial" charset="0"/>
            </a:endParaRPr>
          </a:p>
          <a:p>
            <a:r>
              <a:rPr lang="sr-Latn-ME" altLang="sr-Latn-RS" dirty="0" smtClean="0">
                <a:latin typeface="Arial" charset="0"/>
                <a:cs typeface="Arial" charset="0"/>
              </a:rPr>
              <a:t>PROSTA KORELACIONA I REGRESIONA ANALIZA  http://www.ekfak.kg.ac.rs/sites/default/files/nastava/Novi%20Studijski%20Programi/I%20godina/Osnovi%20statistike/Materijali/udzbenik/11_OS_Regresija_2009.pdf</a:t>
            </a:r>
          </a:p>
          <a:p>
            <a:endParaRPr lang="sr-Latn-ME" altLang="sr-Latn-RS" dirty="0" smtClean="0">
              <a:latin typeface="Arial" charset="0"/>
              <a:cs typeface="Arial" charset="0"/>
            </a:endParaRPr>
          </a:p>
          <a:p>
            <a:r>
              <a:rPr lang="sr-Latn-ME" altLang="sr-Latn-RS" dirty="0" smtClean="0">
                <a:latin typeface="Arial" charset="0"/>
                <a:cs typeface="Arial" charset="0"/>
              </a:rPr>
              <a:t>Osnovi statistike </a:t>
            </a:r>
            <a:r>
              <a:rPr lang="sr-Latn-ME" altLang="sr-Latn-RS" dirty="0" smtClean="0">
                <a:latin typeface="Arial" charset="0"/>
                <a:cs typeface="Arial" charset="0"/>
                <a:hlinkClick r:id="rId3"/>
              </a:rPr>
              <a:t>http://www.ekfak.kg.ac.rs/OASOE_predmet_osnovi_statistike_materijali</a:t>
            </a:r>
            <a:endParaRPr lang="sr-Latn-ME" altLang="sr-Latn-RS" dirty="0" smtClean="0">
              <a:latin typeface="Arial" charset="0"/>
              <a:cs typeface="Arial" charset="0"/>
            </a:endParaRPr>
          </a:p>
          <a:p>
            <a:endParaRPr lang="sr-Latn-ME" altLang="sr-Latn-RS" dirty="0">
              <a:latin typeface="Arial" charset="0"/>
              <a:cs typeface="Arial" charset="0"/>
            </a:endParaRPr>
          </a:p>
          <a:p>
            <a:r>
              <a:rPr lang="sr-Latn-ME" dirty="0" smtClean="0"/>
              <a:t>Malešev M., Radonjanin V., Muravljov M.  Analiza zavisnosti između cvrstoće betona pri pritisku i vodocementnog faktora , Materijali i konstrukcije 47 (2004) 1-2</a:t>
            </a:r>
          </a:p>
          <a:p>
            <a:r>
              <a:rPr lang="sr-Latn-ME" dirty="0" smtClean="0"/>
              <a:t>scindeks-clanci.ceon.rs/data/pdf/0543-0798/2004/0543-07980402063M.pdf</a:t>
            </a:r>
            <a:endParaRPr lang="sr-Latn-ME" altLang="sr-Latn-R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blipFill rotWithShape="1">
          <a:blip xmlns:r="http://schemas.openxmlformats.org/officeDocument/2006/relationships" r:embed="rId1"/>
          <a:stretch>
            <a:fillRect t="-29927" b="-14599"/>
          </a:stretch>
        </a:blipFill>
      </a:spPr>
      <a:bodyPr wrap="square" rtlCol="0">
        <a:spAutoFit/>
      </a:bodyPr>
      <a:lstStyle>
        <a:defPPr>
          <a:defRPr dirty="0" smtClean="0">
            <a:noFill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4204</TotalTime>
  <Words>1600</Words>
  <Application>Microsoft Office PowerPoint</Application>
  <PresentationFormat>On-screen Show (4:3)</PresentationFormat>
  <Paragraphs>297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Primjer 1.  Sproveden je eksperiment u kojem su ispitivane čvrstoće betona koji su spravljeni od  portland kompozitnih cementa klase cvstoce 32,5 (količina cementa  je 300 kg/m3) . Za sve betone korišćen je isti granulometrijski sastav mješavina rečnog agregata za beton, a variran je vodocementni faktor v/c. Za rezultate eksperimenta koji su dati u tabeli: 1) nacrtati dijagram rasturanja (rasipanja) 2) sračunati koeficijent korelacije rxy i zaključiti kakva je korelacija između ovih promjenljivih 3) definisati regresionu pravu koja će pokazati u kakvoj su vezi promjenljive 4) sračunati standardnu grešku regresije 5) sracunati koeficijent determinacije 6) predvidjeti na osnovu linije regresije kolika se može očekivati cvrstoća betona za v/c=0,65? </vt:lpstr>
      <vt:lpstr>Primjer 1.  Sproveden je eksperiment u kojem su ispitivane čvrstoće betona koji su  spravljeni od  portland kompozitnih cementa klase cvstoce 32,5 (količina cementa  je  300 kg/m3) . Za sve betone korišćen je isti granulometrijski sastav mješavina rečnog  agregata za beton, a variran je vodocementni faktor v/c. Za rezultate eksperimenta koji  su dati u tabeli: 1) nacrtati dijagram rasturanja (rasipanja) 2) sračunati koeficijent korelacije rxy i zaključiti kakva je korelacija između ovih promjenljivih 3) definisati regresionu pravu koja će pokazati u kakvoj su vezi promjenljive- (i nacrtati) 4) sračunati standardnu grešku regresije 5) sracunati koeficijent determinacije 6) predvidjeti na osnovu linije regresije kolika se može očekivati cvrstoća betona  za v/c=0,65? </vt:lpstr>
      <vt:lpstr>Primjer 1.  Sproveden je eksperiment u kojem su ispitivane čvrstoće betona koji su  spravljeni od  portland kompozitnih cementa klase cvstoce 32,5 (količina cementa  je  300 kg/m3) . Za sve betone korišćen je isti granulometrijski sastav mješavina rečnog  agregata za beton, a variran je vodocementni faktor v/c. Za rezultate eksperimenta koji  su dati u tabeli: 1) nacrtati dijagram rasturanja (rasipanja) 2) sračunati koeficijent korelacije rxy i zaključiti kakva je korelacija između ovih promjenljivih 3) definisati regresionu pravu koja će pokazati u kakvoj su vezi promjenljive- (i nacrtati) 4) sračunati standardnu grešku regresije 5) sracunati koeficijent determinacije 6) predvidjeti na osnovu linije regresije kolika se može očekivati cvrstoća betona  za v/c=0,65? </vt:lpstr>
      <vt:lpstr>Primjer 1.  Sproveden je eksperiment u kojem su ispitivane čvrstoće betona koji su spravljeni od  portland kompozitnih cementa klase cvstoce 32,5 (količina cementa  je 300 kg/m3) . Za sve betone korišćen je isti granulometrijski sastav mješavina rečnog agregata za beton, a variran je vodocementni faktor v/c. Za rezultate eksperimenta koji su dati u tabeli: 1) nacrtati dijagram rasturanja (rasipanja) 2) sračunati koeficijent korelacije rxy i zaključiti kakva je korelacija između ovih promjenljivih 3) definisati regresionu pravu koja će pokazati u kakvoj su vezi promjenljive 4) sračunati standardnu grešku regresije 5) sracunati koeficijent determinacije 6) predvidjeti na osnovu linije regresije kolika se može očekivati cvrstoća betona za v/c=0,65? </vt:lpstr>
      <vt:lpstr>Literatura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PLANOVI KONTROLE PRIJEMA</dc:title>
  <dc:creator>Gradjevinski fakultet Podgorica</dc:creator>
  <cp:lastModifiedBy>zana</cp:lastModifiedBy>
  <cp:revision>399</cp:revision>
  <dcterms:created xsi:type="dcterms:W3CDTF">2007-04-24T07:41:35Z</dcterms:created>
  <dcterms:modified xsi:type="dcterms:W3CDTF">2017-12-06T20:58:09Z</dcterms:modified>
</cp:coreProperties>
</file>