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9"/>
  </p:notesMasterIdLst>
  <p:sldIdLst>
    <p:sldId id="279" r:id="rId2"/>
    <p:sldId id="296" r:id="rId3"/>
    <p:sldId id="297" r:id="rId4"/>
    <p:sldId id="298" r:id="rId5"/>
    <p:sldId id="299" r:id="rId6"/>
    <p:sldId id="300" r:id="rId7"/>
    <p:sldId id="281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65" autoAdjust="0"/>
    <p:restoredTop sz="95552" autoAdjust="0"/>
  </p:normalViewPr>
  <p:slideViewPr>
    <p:cSldViewPr>
      <p:cViewPr>
        <p:scale>
          <a:sx n="73" d="100"/>
          <a:sy n="73" d="100"/>
        </p:scale>
        <p:origin x="-9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280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765175" y="107950"/>
            <a:ext cx="5400675" cy="4114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88913" y="4343400"/>
            <a:ext cx="6264275" cy="4621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 noProof="0" smtClean="0"/>
              <a:t>Click to edit Master text styles</a:t>
            </a:r>
          </a:p>
          <a:p>
            <a:pPr lvl="1"/>
            <a:r>
              <a:rPr lang="en-US" altLang="sr-Latn-RS" noProof="0" smtClean="0"/>
              <a:t>Second level</a:t>
            </a:r>
          </a:p>
          <a:p>
            <a:pPr lvl="2"/>
            <a:r>
              <a:rPr lang="en-US" altLang="sr-Latn-RS" noProof="0" smtClean="0"/>
              <a:t>Third level</a:t>
            </a:r>
          </a:p>
          <a:p>
            <a:pPr lvl="3"/>
            <a:r>
              <a:rPr lang="en-US" altLang="sr-Latn-RS" noProof="0" smtClean="0"/>
              <a:t>Fourth level</a:t>
            </a:r>
          </a:p>
          <a:p>
            <a:pPr lvl="4"/>
            <a:r>
              <a:rPr lang="en-US" altLang="sr-Latn-RS" noProof="0" smtClean="0"/>
              <a:t>Fifth level</a:t>
            </a: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5BDE488-FEC6-460C-8D74-A3E5D5520554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29725667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22313" y="107950"/>
            <a:ext cx="5486400" cy="4114800"/>
          </a:xfrm>
          <a:ln/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sr-Latn-ME" altLang="sr-Latn-RS" smtClean="0">
              <a:latin typeface="Arial" charset="0"/>
              <a:cs typeface="Arial" charset="0"/>
            </a:endParaRP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6A2CBAC-5447-4999-8884-328D0A32BECA}" type="slidenum">
              <a:rPr lang="en-US" altLang="sr-Latn-RS" sz="1200" smtClean="0">
                <a:latin typeface="Times New Roman" pitchFamily="18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sr-Latn-RS" sz="120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</a:pPr>
            <a:fld id="{803A2CED-31AF-465E-AEE0-A7B3AC937A37}" type="slidenum">
              <a:rPr lang="en-US" altLang="sr-Latn-RS" sz="2400" smtClean="0">
                <a:latin typeface="Times New Roman" pitchFamily="18" charset="0"/>
              </a:rPr>
              <a:pPr>
                <a:spcBef>
                  <a:spcPct val="0"/>
                </a:spcBef>
              </a:pPr>
              <a:t>2</a:t>
            </a:fld>
            <a:endParaRPr lang="en-US" altLang="sr-Latn-RS" sz="2400" smtClean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sr-Latn-CS" altLang="sr-Latn-RS" smtClean="0">
                <a:latin typeface="Arial" charset="0"/>
                <a:cs typeface="Arial" charset="0"/>
              </a:rPr>
              <a:t>http://www.tf.uns.ac.rs/~omorr/radovan_omorjan_003_is/Osnovi%20inzenjerske%20statistike.pdf</a:t>
            </a:r>
          </a:p>
        </p:txBody>
      </p:sp>
      <p:sp>
        <p:nvSpPr>
          <p:cNvPr id="12292" name="Slide Image Placeholder 3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22313" y="107950"/>
            <a:ext cx="5486400" cy="4114800"/>
          </a:xfrm>
          <a:ln/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</a:pPr>
            <a:fld id="{CC3CADA0-C540-4245-B0D6-4E5863D58644}" type="slidenum">
              <a:rPr lang="en-US" altLang="sr-Latn-RS" sz="2400" smtClean="0">
                <a:latin typeface="Times New Roman" pitchFamily="18" charset="0"/>
              </a:rPr>
              <a:pPr>
                <a:spcBef>
                  <a:spcPct val="0"/>
                </a:spcBef>
              </a:pPr>
              <a:t>3</a:t>
            </a:fld>
            <a:endParaRPr lang="en-US" altLang="sr-Latn-RS" sz="2400" smtClean="0">
              <a:latin typeface="Times New Roman" pitchFamily="18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sr-Latn-CS" altLang="sr-Latn-RS" smtClean="0">
                <a:latin typeface="Arial" charset="0"/>
                <a:cs typeface="Arial" charset="0"/>
              </a:rPr>
              <a:t>http://www.tf.uns.ac.rs/~omorr/radovan_omorjan_003_is/Osnovi%20inzenjerske%20statistike.pdf</a:t>
            </a:r>
          </a:p>
        </p:txBody>
      </p:sp>
      <p:sp>
        <p:nvSpPr>
          <p:cNvPr id="13316" name="Slide Image Placeholder 3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22313" y="107950"/>
            <a:ext cx="5486400" cy="4114800"/>
          </a:xfrm>
          <a:ln/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039DCF65-FE33-469E-9333-EE20AD087DCB}" type="slidenum">
              <a:rPr lang="en-US" altLang="sr-Latn-RS" smtClean="0"/>
              <a:pPr/>
              <a:t>4</a:t>
            </a:fld>
            <a:endParaRPr lang="en-US" altLang="sr-Latn-R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sr-Latn-CS" altLang="sr-Latn-RS" smtClean="0">
                <a:latin typeface="Arial" charset="0"/>
                <a:cs typeface="Arial" charset="0"/>
              </a:rPr>
              <a:t>http://www.tf.uns.ac.rs/~o</a:t>
            </a:r>
          </a:p>
          <a:p>
            <a:endParaRPr lang="sr-Latn-CS" altLang="sr-Latn-RS" smtClean="0">
              <a:latin typeface="Arial" charset="0"/>
              <a:cs typeface="Arial" charset="0"/>
            </a:endParaRPr>
          </a:p>
          <a:p>
            <a:endParaRPr lang="sr-Latn-CS" altLang="sr-Latn-RS" smtClean="0">
              <a:latin typeface="Arial" charset="0"/>
              <a:cs typeface="Arial" charset="0"/>
            </a:endParaRPr>
          </a:p>
          <a:p>
            <a:r>
              <a:rPr lang="sr-Latn-CS" altLang="sr-Latn-RS" smtClean="0">
                <a:latin typeface="Arial" charset="0"/>
                <a:cs typeface="Arial" charset="0"/>
              </a:rPr>
              <a:t>Flašar:</a:t>
            </a:r>
          </a:p>
          <a:p>
            <a:r>
              <a:rPr lang="sr-Latn-CS" altLang="sr-Latn-RS" smtClean="0">
                <a:latin typeface="Arial" charset="0"/>
                <a:cs typeface="Arial" charset="0"/>
              </a:rPr>
              <a:t>Operaciona kriva je stvar dogovora proizvođača i kupca, a konstruiše se na osnovu jedne od raspojela:</a:t>
            </a:r>
          </a:p>
          <a:p>
            <a:pPr lvl="1"/>
            <a:r>
              <a:rPr lang="sr-Latn-CS" altLang="sr-Latn-RS" smtClean="0">
                <a:latin typeface="Arial" charset="0"/>
                <a:cs typeface="Arial" charset="0"/>
              </a:rPr>
              <a:t>binomne, (primjenljivo ako je n≤0,1N)</a:t>
            </a:r>
          </a:p>
          <a:p>
            <a:pPr lvl="1"/>
            <a:r>
              <a:rPr lang="sr-Latn-CS" altLang="sr-Latn-RS" smtClean="0">
                <a:latin typeface="Arial" charset="0"/>
                <a:cs typeface="Arial" charset="0"/>
              </a:rPr>
              <a:t>Puasonove, (primjenljivo ako je n/c≥30</a:t>
            </a:r>
          </a:p>
          <a:p>
            <a:pPr lvl="1"/>
            <a:r>
              <a:rPr lang="sr-Latn-CS" altLang="sr-Latn-RS" smtClean="0">
                <a:latin typeface="Arial" charset="0"/>
                <a:cs typeface="Arial" charset="0"/>
              </a:rPr>
              <a:t>hipergeometrijske raspodjele (primjenljivo za n&gt;0,1N</a:t>
            </a:r>
            <a:endParaRPr lang="en-US" altLang="sr-Latn-RS" smtClean="0">
              <a:latin typeface="Arial" charset="0"/>
              <a:cs typeface="Arial" charset="0"/>
            </a:endParaRPr>
          </a:p>
          <a:p>
            <a:r>
              <a:rPr lang="sr-Latn-CS" altLang="sr-Latn-RS" smtClean="0">
                <a:latin typeface="Arial" charset="0"/>
                <a:cs typeface="Arial" charset="0"/>
              </a:rPr>
              <a:t>morr/radovan_omorjan_003_is/Osnovi%20inzenjerske%20statistike.pdf</a:t>
            </a:r>
          </a:p>
        </p:txBody>
      </p:sp>
      <p:sp>
        <p:nvSpPr>
          <p:cNvPr id="14340" name="Slide Image Placeholder 3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22313" y="107950"/>
            <a:ext cx="5486400" cy="4114800"/>
          </a:xfrm>
          <a:ln/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</a:pPr>
            <a:fld id="{2EF05262-E8EE-4E23-8DEC-E422AFFBF9A1}" type="slidenum">
              <a:rPr lang="en-US" altLang="sr-Latn-RS" sz="2400" smtClean="0">
                <a:latin typeface="Times New Roman" pitchFamily="18" charset="0"/>
              </a:rPr>
              <a:pPr>
                <a:spcBef>
                  <a:spcPct val="0"/>
                </a:spcBef>
              </a:pPr>
              <a:t>5</a:t>
            </a:fld>
            <a:endParaRPr lang="en-US" altLang="sr-Latn-RS" sz="2400" smtClean="0">
              <a:latin typeface="Times New Roman" pitchFamily="18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sr-Latn-CS" altLang="sr-Latn-RS" smtClean="0">
                <a:latin typeface="Arial" charset="0"/>
                <a:cs typeface="Arial" charset="0"/>
              </a:rPr>
              <a:t>http://www.tf.uns.ac.rs/~omorr/radovan_omorjan_003_is/Osnovi%20inzenjerske%20statistike.pdf</a:t>
            </a:r>
          </a:p>
        </p:txBody>
      </p:sp>
      <p:sp>
        <p:nvSpPr>
          <p:cNvPr id="15364" name="Slide Image Placeholder 3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22313" y="107950"/>
            <a:ext cx="5486400" cy="4114800"/>
          </a:xfrm>
          <a:ln/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</a:pPr>
            <a:fld id="{08ECEDDD-6E47-4523-A49A-C566FEAA32CB}" type="slidenum">
              <a:rPr lang="en-US" altLang="sr-Latn-RS" sz="2400" smtClean="0">
                <a:latin typeface="Times New Roman" pitchFamily="18" charset="0"/>
              </a:rPr>
              <a:pPr>
                <a:spcBef>
                  <a:spcPct val="0"/>
                </a:spcBef>
              </a:pPr>
              <a:t>6</a:t>
            </a:fld>
            <a:endParaRPr lang="en-US" altLang="sr-Latn-RS" sz="2400" smtClean="0">
              <a:latin typeface="Times New Roman" pitchFamily="18" charset="0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sr-Latn-CS" altLang="sr-Latn-RS" smtClean="0">
                <a:latin typeface="Arial" charset="0"/>
                <a:cs typeface="Arial" charset="0"/>
              </a:rPr>
              <a:t>http://www.tf.uns.ac.rs/~omorr/radovan_omorjan_003_is/Osnovi%20inzenjerske%20statistike.pdf</a:t>
            </a:r>
          </a:p>
        </p:txBody>
      </p:sp>
      <p:sp>
        <p:nvSpPr>
          <p:cNvPr id="16388" name="Slide Image Placeholder 3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22313" y="107950"/>
            <a:ext cx="5486400" cy="4114800"/>
          </a:xfrm>
          <a:ln/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22313" y="107950"/>
            <a:ext cx="5486400" cy="4114800"/>
          </a:xfrm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sr-Latn-ME" altLang="sr-Latn-RS" smtClean="0">
              <a:latin typeface="Arial" charset="0"/>
              <a:cs typeface="Arial" charset="0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4E38691-1D84-49FA-B7AA-B7ED699D4CB0}" type="slidenum">
              <a:rPr lang="sr-Latn-ME" altLang="sr-Latn-RS" sz="1200" smtClean="0">
                <a:latin typeface="Times New Roman" pitchFamily="18" charset="0"/>
              </a:rPr>
              <a:pPr eaLnBrk="1" hangingPunct="1">
                <a:spcBef>
                  <a:spcPct val="0"/>
                </a:spcBef>
              </a:pPr>
              <a:t>7</a:t>
            </a:fld>
            <a:endParaRPr lang="sr-Latn-ME" altLang="sr-Latn-RS" sz="120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Latn-M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01F60-7B89-4874-A8D0-45402A118D03}" type="slidenum">
              <a:rPr lang="en-GB" altLang="sr-Latn-RS"/>
              <a:pPr>
                <a:defRPr/>
              </a:pPr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1595629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72BE72-AB74-4ACA-B56F-B6201CE6145A}" type="datetimeFigureOut">
              <a:rPr lang="sr-Latn-ME"/>
              <a:pPr>
                <a:defRPr/>
              </a:pPr>
              <a:t>04.12.2017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EF023-9C34-4EBF-AEB8-DBBE144184F7}" type="slidenum">
              <a:rPr lang="en-GB" altLang="sr-Latn-RS"/>
              <a:pPr>
                <a:defRPr/>
              </a:pPr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74147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F13F2-AB2D-46D7-82A0-D366CBB06DE1}" type="datetimeFigureOut">
              <a:rPr lang="sr-Latn-ME"/>
              <a:pPr>
                <a:defRPr/>
              </a:pPr>
              <a:t>04.12.2017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D93487-A881-4E9F-B970-5E001AD3AA4E}" type="slidenum">
              <a:rPr lang="en-GB" altLang="sr-Latn-RS"/>
              <a:pPr>
                <a:defRPr/>
              </a:pPr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1707793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/>
          <a:lstStyle>
            <a:lvl1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08EF6-9B52-4F83-85F3-E6758F883A8A}" type="datetimeFigureOut">
              <a:rPr lang="sr-Latn-ME"/>
              <a:pPr>
                <a:defRPr/>
              </a:pPr>
              <a:t>04.12.2017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4C6093-BDEE-4D5B-A2B6-D7C72E5F061D}" type="slidenum">
              <a:rPr lang="en-GB" altLang="sr-Latn-RS"/>
              <a:pPr>
                <a:defRPr/>
              </a:pPr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1797108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0FA03D-F60B-4E03-9BC5-3A70FAA3C8C3}" type="datetimeFigureOut">
              <a:rPr lang="sr-Latn-ME"/>
              <a:pPr>
                <a:defRPr/>
              </a:pPr>
              <a:t>04.12.2017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76F59-8360-4F06-A17B-562D46AE71F3}" type="slidenum">
              <a:rPr lang="en-GB" altLang="sr-Latn-RS"/>
              <a:pPr>
                <a:defRPr/>
              </a:pPr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3164720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10F811-05A4-433A-807D-6AC7ADE3BE95}" type="datetimeFigureOut">
              <a:rPr lang="sr-Latn-ME"/>
              <a:pPr>
                <a:defRPr/>
              </a:pPr>
              <a:t>04.12.2017</a:t>
            </a:fld>
            <a:endParaRPr lang="sr-Latn-M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97776-9016-4D9A-ADB5-F44982B5198E}" type="slidenum">
              <a:rPr lang="en-GB" altLang="sr-Latn-RS"/>
              <a:pPr>
                <a:defRPr/>
              </a:pPr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3932812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CAE468-69F2-43C7-A8EA-BE662756374C}" type="datetimeFigureOut">
              <a:rPr lang="sr-Latn-ME"/>
              <a:pPr>
                <a:defRPr/>
              </a:pPr>
              <a:t>04.12.2017</a:t>
            </a:fld>
            <a:endParaRPr lang="sr-Latn-M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FD3EC-C634-422F-A674-6B86161E45C6}" type="slidenum">
              <a:rPr lang="en-GB" altLang="sr-Latn-RS"/>
              <a:pPr>
                <a:defRPr/>
              </a:pPr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2322530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CBA863-9E4D-4C91-A940-BC74D9D33DF0}" type="datetimeFigureOut">
              <a:rPr lang="sr-Latn-ME"/>
              <a:pPr>
                <a:defRPr/>
              </a:pPr>
              <a:t>04.12.2017</a:t>
            </a:fld>
            <a:endParaRPr lang="sr-Latn-M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8D7924-E5C4-4E0E-B2BD-30EC10CA8856}" type="slidenum">
              <a:rPr lang="en-GB" altLang="sr-Latn-RS"/>
              <a:pPr>
                <a:defRPr/>
              </a:pPr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3237182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0C360E-5D87-4F8D-BF61-86B101F3F586}" type="datetimeFigureOut">
              <a:rPr lang="sr-Latn-ME"/>
              <a:pPr>
                <a:defRPr/>
              </a:pPr>
              <a:t>04.12.2017</a:t>
            </a:fld>
            <a:endParaRPr lang="sr-Latn-M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CB68A8-2928-4697-B6A3-7923109E1F27}" type="slidenum">
              <a:rPr lang="en-GB" altLang="sr-Latn-RS"/>
              <a:pPr>
                <a:defRPr/>
              </a:pPr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161509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04643-FE4E-4042-98C0-93A82DB1ADD7}" type="datetimeFigureOut">
              <a:rPr lang="sr-Latn-ME"/>
              <a:pPr>
                <a:defRPr/>
              </a:pPr>
              <a:t>04.12.2017</a:t>
            </a:fld>
            <a:endParaRPr lang="sr-Latn-M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8635C0-EBC1-47FA-89FF-056723CED4F5}" type="slidenum">
              <a:rPr lang="en-GB" altLang="sr-Latn-RS"/>
              <a:pPr>
                <a:defRPr/>
              </a:pPr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796394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r-Latn-M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1C967-6CFD-4431-A6FC-C0ED96A75AED}" type="datetimeFigureOut">
              <a:rPr lang="sr-Latn-ME"/>
              <a:pPr>
                <a:defRPr/>
              </a:pPr>
              <a:t>04.12.2017</a:t>
            </a:fld>
            <a:endParaRPr lang="sr-Latn-M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9DBFA-BF34-47ED-8B5F-19356FD6C57A}" type="slidenum">
              <a:rPr lang="en-GB" altLang="sr-Latn-RS"/>
              <a:pPr>
                <a:defRPr/>
              </a:pPr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3120326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 smtClean="0"/>
              <a:t>Click to edit Master title style</a:t>
            </a:r>
            <a:endParaRPr lang="sr-Latn-ME" altLang="sr-Latn-R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 smtClean="0"/>
              <a:t>Click to edit Master text styles</a:t>
            </a:r>
          </a:p>
          <a:p>
            <a:pPr lvl="1"/>
            <a:r>
              <a:rPr lang="en-US" altLang="sr-Latn-RS" smtClean="0"/>
              <a:t>Second level</a:t>
            </a:r>
          </a:p>
          <a:p>
            <a:pPr lvl="2"/>
            <a:r>
              <a:rPr lang="en-US" altLang="sr-Latn-RS" smtClean="0"/>
              <a:t>Third level</a:t>
            </a:r>
          </a:p>
          <a:p>
            <a:pPr lvl="3"/>
            <a:r>
              <a:rPr lang="en-US" altLang="sr-Latn-RS" smtClean="0"/>
              <a:t>Fourth level</a:t>
            </a:r>
          </a:p>
          <a:p>
            <a:pPr lvl="4"/>
            <a:r>
              <a:rPr lang="en-US" altLang="sr-Latn-RS" smtClean="0"/>
              <a:t>Fifth level</a:t>
            </a:r>
            <a:endParaRPr lang="sr-Latn-ME" altLang="sr-Latn-R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1DDA46E-6F64-4C95-AD08-E2E45FAE9003}" type="datetimeFigureOut">
              <a:rPr lang="sr-Latn-ME"/>
              <a:pPr>
                <a:defRPr/>
              </a:pPr>
              <a:t>04.12.2017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36F502D-CAD9-45FB-A064-790A494A8137}" type="slidenum">
              <a:rPr lang="en-GB" altLang="sr-Latn-RS"/>
              <a:pPr>
                <a:defRPr/>
              </a:pPr>
              <a:t>‹#›</a:t>
            </a:fld>
            <a:endParaRPr lang="en-GB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sb.unizg.hr/atlantis/upload/newsboard/01_01_2012__9063_Kontrola_kvalitete.pdf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bayanbox.ir/view/9209880109389627687/ISO-2859.pdf" TargetMode="External"/><Relationship Id="rId5" Type="http://schemas.openxmlformats.org/officeDocument/2006/relationships/hyperlink" Target="http://www.tf.uns.ac.rs/~omorr/radovan_omorjan_003_is/Osnovi%20inzenjerske%20statistike.pdf" TargetMode="External"/><Relationship Id="rId4" Type="http://schemas.openxmlformats.org/officeDocument/2006/relationships/hyperlink" Target="http://www.dpm.ftn.uns.ac.rs/dokumenti/katedra0155/Merenje%20i%20kvalitet/PLANOVI%20PRIJEMA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760413" y="333375"/>
            <a:ext cx="7772400" cy="1470025"/>
          </a:xfrm>
          <a:prstGeom prst="rect">
            <a:avLst/>
          </a:prstGeom>
        </p:spPr>
        <p:txBody>
          <a:bodyPr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sr-Latn-ME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KVANTITATIVNE METODE U GRAĐEVINSKOM MENADŽMENTU</a:t>
            </a:r>
          </a:p>
          <a:p>
            <a:pPr>
              <a:defRPr/>
            </a:pPr>
            <a:r>
              <a:rPr lang="sr-Latn-ME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predavanja </a:t>
            </a:r>
            <a:r>
              <a:rPr lang="sr-Latn-ME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2017/18</a:t>
            </a:r>
            <a:endParaRPr lang="sr-Latn-ME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5" name="TextBox 3"/>
          <p:cNvSpPr txBox="1">
            <a:spLocks noChangeArrowheads="1"/>
          </p:cNvSpPr>
          <p:nvPr/>
        </p:nvSpPr>
        <p:spPr bwMode="auto">
          <a:xfrm>
            <a:off x="7308850" y="5876925"/>
            <a:ext cx="15843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sr-Latn-ME" altLang="sr-Latn-RS" sz="4000" b="1">
                <a:latin typeface="Times New Roman" pitchFamily="18" charset="0"/>
              </a:rPr>
              <a:t>V8</a:t>
            </a:r>
          </a:p>
        </p:txBody>
      </p:sp>
      <p:sp>
        <p:nvSpPr>
          <p:cNvPr id="3076" name="Content Placeholder 2"/>
          <p:cNvSpPr txBox="1">
            <a:spLocks/>
          </p:cNvSpPr>
          <p:nvPr/>
        </p:nvSpPr>
        <p:spPr bwMode="auto">
          <a:xfrm>
            <a:off x="611188" y="2565400"/>
            <a:ext cx="7921625" cy="248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800100" indent="-34290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sr-Latn-ME" altLang="sr-Latn-RS" sz="2400" b="1">
                <a:latin typeface="Arial" charset="0"/>
                <a:cs typeface="Arial" charset="0"/>
              </a:rPr>
              <a:t>PLANOVI KONTROLE PRIJEMA </a:t>
            </a:r>
          </a:p>
          <a:p>
            <a:pPr lvl="1" eaLnBrk="1" hangingPunct="1">
              <a:buFont typeface="Calibri" pitchFamily="34" charset="0"/>
              <a:buAutoNum type="arabicPeriod"/>
            </a:pPr>
            <a:r>
              <a:rPr lang="sr-Latn-ME" altLang="sr-Latn-RS" sz="2400" b="1">
                <a:latin typeface="Arial" charset="0"/>
                <a:cs typeface="Arial" charset="0"/>
              </a:rPr>
              <a:t>Kontrola prijema na osnovu atributa</a:t>
            </a:r>
          </a:p>
          <a:p>
            <a:pPr lvl="1" eaLnBrk="1" hangingPunct="1">
              <a:buFont typeface="Calibri" pitchFamily="34" charset="0"/>
              <a:buAutoNum type="arabicPeriod"/>
            </a:pPr>
            <a:endParaRPr lang="sr-Latn-ME" altLang="sr-Latn-RS" sz="2400" b="1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8229600" cy="920750"/>
          </a:xfrm>
        </p:spPr>
        <p:txBody>
          <a:bodyPr/>
          <a:lstStyle/>
          <a:p>
            <a:pPr algn="l" eaLnBrk="1" hangingPunct="1"/>
            <a:r>
              <a:rPr lang="vi-VN" altLang="sr-Latn-RS" sz="1400" smtClean="0">
                <a:solidFill>
                  <a:srgbClr val="7030A0"/>
                </a:solidFill>
                <a:latin typeface="Arial" charset="0"/>
                <a:cs typeface="Arial" charset="0"/>
              </a:rPr>
              <a:t>Prim</a:t>
            </a:r>
            <a:r>
              <a:rPr lang="sr-Latn-ME" altLang="sr-Latn-RS" sz="1400" smtClean="0">
                <a:solidFill>
                  <a:srgbClr val="7030A0"/>
                </a:solidFill>
                <a:latin typeface="Arial" charset="0"/>
                <a:cs typeface="Arial" charset="0"/>
              </a:rPr>
              <a:t>j</a:t>
            </a:r>
            <a:r>
              <a:rPr lang="vi-VN" altLang="sr-Latn-RS" sz="1400" smtClean="0">
                <a:solidFill>
                  <a:srgbClr val="7030A0"/>
                </a:solidFill>
                <a:latin typeface="Arial" charset="0"/>
                <a:cs typeface="Arial" charset="0"/>
              </a:rPr>
              <a:t>er 1</a:t>
            </a:r>
            <a:r>
              <a:rPr lang="sr-Latn-ME" altLang="sr-Latn-RS" sz="1400" b="0" smtClean="0">
                <a:solidFill>
                  <a:srgbClr val="7030A0"/>
                </a:solidFill>
                <a:latin typeface="Arial" charset="0"/>
                <a:cs typeface="Arial" charset="0"/>
              </a:rPr>
              <a:t>. </a:t>
            </a:r>
            <a:r>
              <a:rPr lang="vi-VN" altLang="sr-Latn-RS" sz="1400" b="0" smtClean="0">
                <a:solidFill>
                  <a:srgbClr val="7030A0"/>
                </a:solidFill>
                <a:latin typeface="Arial" charset="0"/>
                <a:cs typeface="Arial" charset="0"/>
              </a:rPr>
              <a:t>Pretpostavimo sledeću šemu kontrole. Iz pošiljke se uzima jedan uzorak od</a:t>
            </a:r>
            <a:r>
              <a:rPr lang="vi-VN" altLang="sr-Latn-RS" sz="1400" b="0" i="1" smtClean="0">
                <a:solidFill>
                  <a:srgbClr val="7030A0"/>
                </a:solidFill>
                <a:latin typeface="Arial" charset="0"/>
                <a:cs typeface="Arial" charset="0"/>
              </a:rPr>
              <a:t> n = 20</a:t>
            </a:r>
            <a:r>
              <a:rPr lang="sr-Latn-ME" altLang="sr-Latn-RS" sz="1400" b="0" i="1" smtClean="0">
                <a:solidFill>
                  <a:srgbClr val="7030A0"/>
                </a:solidFill>
                <a:latin typeface="Arial" charset="0"/>
                <a:cs typeface="Arial" charset="0"/>
              </a:rPr>
              <a:t> </a:t>
            </a:r>
            <a:r>
              <a:rPr lang="vi-VN" altLang="sr-Latn-RS" sz="1400" b="0" smtClean="0">
                <a:solidFill>
                  <a:srgbClr val="7030A0"/>
                </a:solidFill>
                <a:latin typeface="Arial" charset="0"/>
                <a:cs typeface="Arial" charset="0"/>
              </a:rPr>
              <a:t>proizvoda i pošiljka se prima ako je broj neispravnih d</a:t>
            </a:r>
            <a:r>
              <a:rPr lang="sr-Latn-ME" altLang="sr-Latn-RS" sz="1400" b="0" smtClean="0">
                <a:solidFill>
                  <a:srgbClr val="7030A0"/>
                </a:solidFill>
                <a:latin typeface="Arial" charset="0"/>
                <a:cs typeface="Arial" charset="0"/>
              </a:rPr>
              <a:t>j</a:t>
            </a:r>
            <a:r>
              <a:rPr lang="vi-VN" altLang="sr-Latn-RS" sz="1400" b="0" smtClean="0">
                <a:solidFill>
                  <a:srgbClr val="7030A0"/>
                </a:solidFill>
                <a:latin typeface="Arial" charset="0"/>
                <a:cs typeface="Arial" charset="0"/>
              </a:rPr>
              <a:t>elova, </a:t>
            </a:r>
            <a:r>
              <a:rPr lang="vi-VN" altLang="sr-Latn-RS" sz="1400" b="0" i="1" smtClean="0">
                <a:solidFill>
                  <a:srgbClr val="7030A0"/>
                </a:solidFill>
                <a:latin typeface="Arial" charset="0"/>
                <a:cs typeface="Arial" charset="0"/>
              </a:rPr>
              <a:t>c</a:t>
            </a:r>
            <a:r>
              <a:rPr lang="vi-VN" altLang="sr-Latn-RS" sz="1400" b="0" smtClean="0">
                <a:solidFill>
                  <a:srgbClr val="7030A0"/>
                </a:solidFill>
                <a:latin typeface="Arial" charset="0"/>
                <a:cs typeface="Arial" charset="0"/>
              </a:rPr>
              <a:t> u njoj manji od 2. </a:t>
            </a:r>
            <a:r>
              <a:rPr lang="sr-Latn-ME" altLang="sr-Latn-RS" sz="1400" b="0" smtClean="0">
                <a:solidFill>
                  <a:srgbClr val="7030A0"/>
                </a:solidFill>
                <a:latin typeface="Arial" charset="0"/>
                <a:cs typeface="Arial" charset="0"/>
              </a:rPr>
              <a:t/>
            </a:r>
            <a:br>
              <a:rPr lang="sr-Latn-ME" altLang="sr-Latn-RS" sz="1400" b="0" smtClean="0">
                <a:solidFill>
                  <a:srgbClr val="7030A0"/>
                </a:solidFill>
                <a:latin typeface="Arial" charset="0"/>
                <a:cs typeface="Arial" charset="0"/>
              </a:rPr>
            </a:br>
            <a:r>
              <a:rPr lang="sr-Latn-ME" altLang="sr-Latn-RS" sz="1400" b="0" smtClean="0">
                <a:solidFill>
                  <a:srgbClr val="7030A0"/>
                </a:solidFill>
                <a:latin typeface="Arial" charset="0"/>
                <a:cs typeface="Arial" charset="0"/>
              </a:rPr>
              <a:t>a) </a:t>
            </a:r>
            <a:r>
              <a:rPr lang="vi-VN" altLang="sr-Latn-RS" sz="1400" b="0" smtClean="0">
                <a:solidFill>
                  <a:srgbClr val="7030A0"/>
                </a:solidFill>
                <a:latin typeface="Arial" charset="0"/>
                <a:cs typeface="Arial" charset="0"/>
              </a:rPr>
              <a:t>Nacrtati O-C krivu</a:t>
            </a:r>
            <a:r>
              <a:rPr lang="sr-Latn-ME" altLang="sr-Latn-RS" sz="1400" b="0" smtClean="0">
                <a:solidFill>
                  <a:srgbClr val="7030A0"/>
                </a:solidFill>
                <a:latin typeface="Arial" charset="0"/>
                <a:cs typeface="Arial" charset="0"/>
              </a:rPr>
              <a:t/>
            </a:r>
            <a:br>
              <a:rPr lang="sr-Latn-ME" altLang="sr-Latn-RS" sz="1400" b="0" smtClean="0">
                <a:solidFill>
                  <a:srgbClr val="7030A0"/>
                </a:solidFill>
                <a:latin typeface="Arial" charset="0"/>
                <a:cs typeface="Arial" charset="0"/>
              </a:rPr>
            </a:br>
            <a:r>
              <a:rPr lang="sr-Latn-ME" altLang="sr-Latn-RS" sz="1400" b="0" smtClean="0">
                <a:solidFill>
                  <a:srgbClr val="7030A0"/>
                </a:solidFill>
                <a:latin typeface="Arial" charset="0"/>
                <a:cs typeface="Arial" charset="0"/>
              </a:rPr>
              <a:t>b) </a:t>
            </a:r>
            <a:r>
              <a:rPr lang="vi-VN" altLang="sr-Latn-RS" sz="1400" b="0" smtClean="0">
                <a:solidFill>
                  <a:srgbClr val="7030A0"/>
                </a:solidFill>
                <a:latin typeface="Arial" charset="0"/>
                <a:cs typeface="Arial" charset="0"/>
              </a:rPr>
              <a:t>odrediti rizike proizvođača i kupca pri </a:t>
            </a:r>
            <a:r>
              <a:rPr lang="vi-VN" altLang="sr-Latn-RS" sz="1400" b="0" i="1" smtClean="0">
                <a:solidFill>
                  <a:srgbClr val="7030A0"/>
                </a:solidFill>
                <a:latin typeface="Arial" charset="0"/>
                <a:cs typeface="Arial" charset="0"/>
              </a:rPr>
              <a:t>p1 = 5 % i p2 = 15%.</a:t>
            </a:r>
            <a:endParaRPr lang="sr-Latn-ME" altLang="sr-Latn-RS" sz="1400" b="0" i="1" smtClean="0">
              <a:solidFill>
                <a:srgbClr val="7030A0"/>
              </a:solidFill>
              <a:latin typeface="Arial" charset="0"/>
              <a:cs typeface="Arial" charset="0"/>
            </a:endParaRPr>
          </a:p>
        </p:txBody>
      </p:sp>
      <p:sp>
        <p:nvSpPr>
          <p:cNvPr id="4100" name="Rectangle 4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457200" y="1124744"/>
            <a:ext cx="8229600" cy="5328592"/>
          </a:xfrm>
          <a:blipFill rotWithShape="1">
            <a:blip r:embed="rId3"/>
            <a:stretch>
              <a:fillRect l="-148" t="-114"/>
            </a:stretch>
          </a:blipFill>
          <a:extLst/>
        </p:spPr>
        <p:txBody>
          <a:bodyPr/>
          <a:lstStyle/>
          <a:p>
            <a:pPr>
              <a:defRPr/>
            </a:pPr>
            <a:r>
              <a:rPr lang="sr-Latn-ME">
                <a:noFill/>
              </a:rPr>
              <a:t> </a:t>
            </a:r>
          </a:p>
        </p:txBody>
      </p:sp>
      <p:sp>
        <p:nvSpPr>
          <p:cNvPr id="6" name="Rectangle 5"/>
          <p:cNvSpPr/>
          <p:nvPr/>
        </p:nvSpPr>
        <p:spPr>
          <a:xfrm>
            <a:off x="5364163" y="4097338"/>
            <a:ext cx="3455987" cy="221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2500" lnSpcReduction="10000"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sr-Latn-ME" sz="1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b) rizici proizvođača i kupca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sr-Latn-ME" sz="1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Rizik proizvođača za p1 = 5% , tj. vjerovatnoća da će pošiljka sa 5% neispravnih proizvoda biti vraćena proizvođaču je :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sr-Latn-ME" sz="1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1400" dirty="0">
                <a:solidFill>
                  <a:srgbClr val="7030A0"/>
                </a:solidFill>
                <a:latin typeface="Calibri"/>
                <a:cs typeface="Calibri"/>
              </a:rPr>
              <a:t>α</a:t>
            </a:r>
            <a:r>
              <a:rPr lang="sr-Latn-ME" sz="1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=1− L(0,05)= 1− 0,7358 = 26,42%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sr-Latn-ME" sz="1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Rizik kup za p2=15%, tj.  vjerovatnoća da će biti prihvaćena pošiljka sa 15% neispravnih proizvoda je :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sr-Latn-ME" sz="1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1400" dirty="0">
                <a:solidFill>
                  <a:srgbClr val="7030A0"/>
                </a:solidFill>
                <a:latin typeface="Calibri"/>
                <a:cs typeface="Calibri"/>
              </a:rPr>
              <a:t>β</a:t>
            </a:r>
            <a:r>
              <a:rPr lang="sr-Latn-ME" sz="1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L(0,15)= 0,1991 =19,91%</a:t>
            </a:r>
          </a:p>
        </p:txBody>
      </p:sp>
      <p:pic>
        <p:nvPicPr>
          <p:cNvPr id="410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894138"/>
            <a:ext cx="1333500" cy="261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7238" y="4151313"/>
            <a:ext cx="3173412" cy="2103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1295400"/>
          </a:xfrm>
        </p:spPr>
        <p:txBody>
          <a:bodyPr/>
          <a:lstStyle/>
          <a:p>
            <a:pPr algn="l" eaLnBrk="1" hangingPunct="1"/>
            <a:r>
              <a:rPr lang="vi-VN" altLang="sr-Latn-RS" sz="1200" smtClean="0">
                <a:solidFill>
                  <a:srgbClr val="7030A0"/>
                </a:solidFill>
                <a:latin typeface="Arial" charset="0"/>
                <a:cs typeface="Arial" charset="0"/>
              </a:rPr>
              <a:t>Prim</a:t>
            </a:r>
            <a:r>
              <a:rPr lang="sr-Latn-ME" altLang="sr-Latn-RS" sz="1200" smtClean="0">
                <a:solidFill>
                  <a:srgbClr val="7030A0"/>
                </a:solidFill>
                <a:latin typeface="Arial" charset="0"/>
                <a:cs typeface="Arial" charset="0"/>
              </a:rPr>
              <a:t>j</a:t>
            </a:r>
            <a:r>
              <a:rPr lang="vi-VN" altLang="sr-Latn-RS" sz="1200" smtClean="0">
                <a:solidFill>
                  <a:srgbClr val="7030A0"/>
                </a:solidFill>
                <a:latin typeface="Arial" charset="0"/>
                <a:cs typeface="Arial" charset="0"/>
              </a:rPr>
              <a:t>er </a:t>
            </a:r>
            <a:r>
              <a:rPr lang="sr-Latn-ME" altLang="sr-Latn-RS" sz="1200" smtClean="0">
                <a:solidFill>
                  <a:srgbClr val="7030A0"/>
                </a:solidFill>
                <a:latin typeface="Arial" charset="0"/>
                <a:cs typeface="Arial" charset="0"/>
              </a:rPr>
              <a:t>2</a:t>
            </a:r>
            <a:r>
              <a:rPr lang="sr-Latn-ME" altLang="sr-Latn-RS" sz="1200" b="0" smtClean="0">
                <a:solidFill>
                  <a:srgbClr val="7030A0"/>
                </a:solidFill>
                <a:latin typeface="Arial" charset="0"/>
                <a:cs typeface="Arial" charset="0"/>
              </a:rPr>
              <a:t>. </a:t>
            </a:r>
            <a:r>
              <a:rPr lang="vi-VN" altLang="sr-Latn-RS" sz="1200" b="0" smtClean="0">
                <a:solidFill>
                  <a:srgbClr val="7030A0"/>
                </a:solidFill>
                <a:latin typeface="Arial" charset="0"/>
                <a:cs typeface="Arial" charset="0"/>
              </a:rPr>
              <a:t>Iz pošiljke se uzima uzorak od 20 proizvoda i ako se na</a:t>
            </a:r>
            <a:r>
              <a:rPr lang="sr-Latn-ME" altLang="sr-Latn-RS" sz="1200" b="0" smtClean="0">
                <a:solidFill>
                  <a:srgbClr val="7030A0"/>
                </a:solidFill>
                <a:latin typeface="Arial" charset="0"/>
                <a:cs typeface="Arial" charset="0"/>
              </a:rPr>
              <a:t>đ</a:t>
            </a:r>
            <a:r>
              <a:rPr lang="vi-VN" altLang="sr-Latn-RS" sz="1200" b="0" smtClean="0">
                <a:solidFill>
                  <a:srgbClr val="7030A0"/>
                </a:solidFill>
                <a:latin typeface="Arial" charset="0"/>
                <a:cs typeface="Arial" charset="0"/>
              </a:rPr>
              <a:t>e manje od 2</a:t>
            </a:r>
            <a:r>
              <a:rPr lang="sr-Latn-ME" altLang="sr-Latn-RS" sz="1200" b="0" smtClean="0">
                <a:solidFill>
                  <a:srgbClr val="7030A0"/>
                </a:solidFill>
                <a:latin typeface="Arial" charset="0"/>
                <a:cs typeface="Arial" charset="0"/>
              </a:rPr>
              <a:t> </a:t>
            </a:r>
            <a:r>
              <a:rPr lang="vi-VN" altLang="sr-Latn-RS" sz="1200" b="0" smtClean="0">
                <a:solidFill>
                  <a:srgbClr val="7030A0"/>
                </a:solidFill>
                <a:latin typeface="Arial" charset="0"/>
                <a:cs typeface="Arial" charset="0"/>
              </a:rPr>
              <a:t>neispravna ona se prima, a ako se na</a:t>
            </a:r>
            <a:r>
              <a:rPr lang="sr-Latn-ME" altLang="sr-Latn-RS" sz="1200" b="0" smtClean="0">
                <a:solidFill>
                  <a:srgbClr val="7030A0"/>
                </a:solidFill>
                <a:latin typeface="Arial" charset="0"/>
                <a:cs typeface="Arial" charset="0"/>
              </a:rPr>
              <a:t>đ</a:t>
            </a:r>
            <a:r>
              <a:rPr lang="vi-VN" altLang="sr-Latn-RS" sz="1200" b="0" smtClean="0">
                <a:solidFill>
                  <a:srgbClr val="7030A0"/>
                </a:solidFill>
                <a:latin typeface="Arial" charset="0"/>
                <a:cs typeface="Arial" charset="0"/>
              </a:rPr>
              <a:t>e više od 4 neispravna, vra</a:t>
            </a:r>
            <a:r>
              <a:rPr lang="sr-Latn-ME" altLang="sr-Latn-RS" sz="1200" b="0" smtClean="0">
                <a:solidFill>
                  <a:srgbClr val="7030A0"/>
                </a:solidFill>
                <a:latin typeface="Arial" charset="0"/>
                <a:cs typeface="Arial" charset="0"/>
              </a:rPr>
              <a:t>ć</a:t>
            </a:r>
            <a:r>
              <a:rPr lang="vi-VN" altLang="sr-Latn-RS" sz="1200" b="0" smtClean="0">
                <a:solidFill>
                  <a:srgbClr val="7030A0"/>
                </a:solidFill>
                <a:latin typeface="Arial" charset="0"/>
                <a:cs typeface="Arial" charset="0"/>
              </a:rPr>
              <a:t>a proizvo</a:t>
            </a:r>
            <a:r>
              <a:rPr lang="sr-Latn-ME" altLang="sr-Latn-RS" sz="1200" b="0" smtClean="0">
                <a:solidFill>
                  <a:srgbClr val="7030A0"/>
                </a:solidFill>
                <a:latin typeface="Arial" charset="0"/>
                <a:cs typeface="Arial" charset="0"/>
              </a:rPr>
              <a:t>đ</a:t>
            </a:r>
            <a:r>
              <a:rPr lang="vi-VN" altLang="sr-Latn-RS" sz="1200" b="0" smtClean="0">
                <a:solidFill>
                  <a:srgbClr val="7030A0"/>
                </a:solidFill>
                <a:latin typeface="Arial" charset="0"/>
                <a:cs typeface="Arial" charset="0"/>
              </a:rPr>
              <a:t>a</a:t>
            </a:r>
            <a:r>
              <a:rPr lang="sr-Latn-ME" altLang="sr-Latn-RS" sz="1200" b="0" smtClean="0">
                <a:solidFill>
                  <a:srgbClr val="7030A0"/>
                </a:solidFill>
                <a:latin typeface="Arial" charset="0"/>
                <a:cs typeface="Arial" charset="0"/>
              </a:rPr>
              <a:t>č</a:t>
            </a:r>
            <a:r>
              <a:rPr lang="vi-VN" altLang="sr-Latn-RS" sz="1200" b="0" smtClean="0">
                <a:solidFill>
                  <a:srgbClr val="7030A0"/>
                </a:solidFill>
                <a:latin typeface="Arial" charset="0"/>
                <a:cs typeface="Arial" charset="0"/>
              </a:rPr>
              <a:t>u. Ako je</a:t>
            </a:r>
            <a:r>
              <a:rPr lang="sr-Latn-ME" altLang="sr-Latn-RS" sz="1200" b="0" smtClean="0">
                <a:solidFill>
                  <a:srgbClr val="7030A0"/>
                </a:solidFill>
                <a:latin typeface="Arial" charset="0"/>
                <a:cs typeface="Arial" charset="0"/>
              </a:rPr>
              <a:t> </a:t>
            </a:r>
            <a:r>
              <a:rPr lang="vi-VN" altLang="sr-Latn-RS" sz="1200" b="0" smtClean="0">
                <a:solidFill>
                  <a:srgbClr val="7030A0"/>
                </a:solidFill>
                <a:latin typeface="Arial" charset="0"/>
                <a:cs typeface="Arial" charset="0"/>
              </a:rPr>
              <a:t>pak nadeno 2, 3, ili 4 neispravna komada uzima se nov uzorak od 40 proizvoda i ako se</a:t>
            </a:r>
            <a:r>
              <a:rPr lang="sr-Latn-ME" altLang="sr-Latn-RS" sz="1200" b="0" smtClean="0">
                <a:solidFill>
                  <a:srgbClr val="7030A0"/>
                </a:solidFill>
                <a:latin typeface="Arial" charset="0"/>
                <a:cs typeface="Arial" charset="0"/>
              </a:rPr>
              <a:t> </a:t>
            </a:r>
            <a:r>
              <a:rPr lang="vi-VN" altLang="sr-Latn-RS" sz="1200" b="0" smtClean="0">
                <a:solidFill>
                  <a:srgbClr val="7030A0"/>
                </a:solidFill>
                <a:latin typeface="Arial" charset="0"/>
                <a:cs typeface="Arial" charset="0"/>
              </a:rPr>
              <a:t>u tom uzorku na</a:t>
            </a:r>
            <a:r>
              <a:rPr lang="sr-Latn-ME" altLang="sr-Latn-RS" sz="1200" b="0" smtClean="0">
                <a:solidFill>
                  <a:srgbClr val="7030A0"/>
                </a:solidFill>
                <a:latin typeface="Arial" charset="0"/>
                <a:cs typeface="Arial" charset="0"/>
              </a:rPr>
              <a:t>đ</a:t>
            </a:r>
            <a:r>
              <a:rPr lang="vi-VN" altLang="sr-Latn-RS" sz="1200" b="0" smtClean="0">
                <a:solidFill>
                  <a:srgbClr val="7030A0"/>
                </a:solidFill>
                <a:latin typeface="Arial" charset="0"/>
                <a:cs typeface="Arial" charset="0"/>
              </a:rPr>
              <a:t>e najviše 4 neispravna proizvoda, pošiljka se kona</a:t>
            </a:r>
            <a:r>
              <a:rPr lang="sr-Latn-ME" altLang="sr-Latn-RS" sz="1200" b="0" smtClean="0">
                <a:solidFill>
                  <a:srgbClr val="7030A0"/>
                </a:solidFill>
                <a:latin typeface="Arial" charset="0"/>
                <a:cs typeface="Arial" charset="0"/>
              </a:rPr>
              <a:t>č</a:t>
            </a:r>
            <a:r>
              <a:rPr lang="vi-VN" altLang="sr-Latn-RS" sz="1200" b="0" smtClean="0">
                <a:solidFill>
                  <a:srgbClr val="7030A0"/>
                </a:solidFill>
                <a:latin typeface="Arial" charset="0"/>
                <a:cs typeface="Arial" charset="0"/>
              </a:rPr>
              <a:t>no prima, a u</a:t>
            </a:r>
            <a:r>
              <a:rPr lang="sr-Latn-ME" altLang="sr-Latn-RS" sz="1200" b="0" smtClean="0">
                <a:solidFill>
                  <a:srgbClr val="7030A0"/>
                </a:solidFill>
                <a:latin typeface="Arial" charset="0"/>
                <a:cs typeface="Arial" charset="0"/>
              </a:rPr>
              <a:t> </a:t>
            </a:r>
            <a:r>
              <a:rPr lang="vi-VN" altLang="sr-Latn-RS" sz="1200" b="0" smtClean="0">
                <a:solidFill>
                  <a:srgbClr val="7030A0"/>
                </a:solidFill>
                <a:latin typeface="Arial" charset="0"/>
                <a:cs typeface="Arial" charset="0"/>
              </a:rPr>
              <a:t>suprotnom vra</a:t>
            </a:r>
            <a:r>
              <a:rPr lang="sr-Latn-ME" altLang="sr-Latn-RS" sz="1200" b="0" smtClean="0">
                <a:solidFill>
                  <a:srgbClr val="7030A0"/>
                </a:solidFill>
                <a:latin typeface="Arial" charset="0"/>
                <a:cs typeface="Arial" charset="0"/>
              </a:rPr>
              <a:t>ć</a:t>
            </a:r>
            <a:r>
              <a:rPr lang="vi-VN" altLang="sr-Latn-RS" sz="1200" b="0" smtClean="0">
                <a:solidFill>
                  <a:srgbClr val="7030A0"/>
                </a:solidFill>
                <a:latin typeface="Arial" charset="0"/>
                <a:cs typeface="Arial" charset="0"/>
              </a:rPr>
              <a:t>a proizvo</a:t>
            </a:r>
            <a:r>
              <a:rPr lang="sr-Latn-ME" altLang="sr-Latn-RS" sz="1200" b="0" smtClean="0">
                <a:solidFill>
                  <a:srgbClr val="7030A0"/>
                </a:solidFill>
                <a:latin typeface="Arial" charset="0"/>
                <a:cs typeface="Arial" charset="0"/>
              </a:rPr>
              <a:t>đ</a:t>
            </a:r>
            <a:r>
              <a:rPr lang="vi-VN" altLang="sr-Latn-RS" sz="1200" b="0" smtClean="0">
                <a:solidFill>
                  <a:srgbClr val="7030A0"/>
                </a:solidFill>
                <a:latin typeface="Arial" charset="0"/>
                <a:cs typeface="Arial" charset="0"/>
              </a:rPr>
              <a:t>a</a:t>
            </a:r>
            <a:r>
              <a:rPr lang="sr-Latn-ME" altLang="sr-Latn-RS" sz="1200" b="0" smtClean="0">
                <a:solidFill>
                  <a:srgbClr val="7030A0"/>
                </a:solidFill>
                <a:latin typeface="Arial" charset="0"/>
                <a:cs typeface="Arial" charset="0"/>
              </a:rPr>
              <a:t>ć</a:t>
            </a:r>
            <a:r>
              <a:rPr lang="vi-VN" altLang="sr-Latn-RS" sz="1200" b="0" smtClean="0">
                <a:solidFill>
                  <a:srgbClr val="7030A0"/>
                </a:solidFill>
                <a:latin typeface="Arial" charset="0"/>
                <a:cs typeface="Arial" charset="0"/>
              </a:rPr>
              <a:t>u. </a:t>
            </a:r>
            <a:r>
              <a:rPr lang="sr-Latn-ME" altLang="sr-Latn-RS" sz="1200" b="0" smtClean="0">
                <a:solidFill>
                  <a:srgbClr val="7030A0"/>
                </a:solidFill>
                <a:latin typeface="Arial" charset="0"/>
                <a:cs typeface="Arial" charset="0"/>
              </a:rPr>
              <a:t/>
            </a:r>
            <a:br>
              <a:rPr lang="sr-Latn-ME" altLang="sr-Latn-RS" sz="1200" b="0" smtClean="0">
                <a:solidFill>
                  <a:srgbClr val="7030A0"/>
                </a:solidFill>
                <a:latin typeface="Arial" charset="0"/>
                <a:cs typeface="Arial" charset="0"/>
              </a:rPr>
            </a:br>
            <a:r>
              <a:rPr lang="sr-Latn-ME" altLang="sr-Latn-RS" sz="1200" b="0" smtClean="0">
                <a:solidFill>
                  <a:srgbClr val="7030A0"/>
                </a:solidFill>
                <a:latin typeface="Arial" charset="0"/>
                <a:cs typeface="Arial" charset="0"/>
              </a:rPr>
              <a:t>a)</a:t>
            </a:r>
            <a:r>
              <a:rPr lang="vi-VN" altLang="sr-Latn-RS" sz="1200" b="0" smtClean="0">
                <a:solidFill>
                  <a:srgbClr val="7030A0"/>
                </a:solidFill>
                <a:latin typeface="Arial" charset="0"/>
                <a:cs typeface="Arial" charset="0"/>
              </a:rPr>
              <a:t>formirati O-C krivu</a:t>
            </a:r>
            <a:r>
              <a:rPr lang="sr-Latn-ME" altLang="sr-Latn-RS" sz="1200" b="0" smtClean="0">
                <a:solidFill>
                  <a:srgbClr val="7030A0"/>
                </a:solidFill>
                <a:latin typeface="Arial" charset="0"/>
                <a:cs typeface="Arial" charset="0"/>
              </a:rPr>
              <a:t/>
            </a:r>
            <a:br>
              <a:rPr lang="sr-Latn-ME" altLang="sr-Latn-RS" sz="1200" b="0" smtClean="0">
                <a:solidFill>
                  <a:srgbClr val="7030A0"/>
                </a:solidFill>
                <a:latin typeface="Arial" charset="0"/>
                <a:cs typeface="Arial" charset="0"/>
              </a:rPr>
            </a:br>
            <a:r>
              <a:rPr lang="sr-Latn-ME" altLang="sr-Latn-RS" sz="1200" b="0" smtClean="0">
                <a:solidFill>
                  <a:srgbClr val="7030A0"/>
                </a:solidFill>
                <a:latin typeface="Arial" charset="0"/>
                <a:cs typeface="Arial" charset="0"/>
              </a:rPr>
              <a:t>b) </a:t>
            </a:r>
            <a:r>
              <a:rPr lang="vi-VN" altLang="sr-Latn-RS" sz="1200" b="0" smtClean="0">
                <a:solidFill>
                  <a:srgbClr val="7030A0"/>
                </a:solidFill>
                <a:latin typeface="Arial" charset="0"/>
                <a:cs typeface="Arial" charset="0"/>
              </a:rPr>
              <a:t>odrediti rizike proizvođača i kupca pri </a:t>
            </a:r>
            <a:r>
              <a:rPr lang="vi-VN" altLang="sr-Latn-RS" sz="1200" b="0" i="1" smtClean="0">
                <a:solidFill>
                  <a:srgbClr val="7030A0"/>
                </a:solidFill>
                <a:latin typeface="Arial" charset="0"/>
                <a:cs typeface="Arial" charset="0"/>
              </a:rPr>
              <a:t>p1 = 5 % i p2 = 15%.</a:t>
            </a:r>
            <a:endParaRPr lang="sr-Latn-ME" altLang="sr-Latn-RS" sz="1200" b="0" i="1" smtClean="0">
              <a:solidFill>
                <a:srgbClr val="7030A0"/>
              </a:solidFill>
              <a:latin typeface="Arial" charset="0"/>
              <a:cs typeface="Arial" charset="0"/>
            </a:endParaRPr>
          </a:p>
        </p:txBody>
      </p:sp>
      <p:sp>
        <p:nvSpPr>
          <p:cNvPr id="4100" name="Rectangle 4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471758" y="1412777"/>
            <a:ext cx="8229600" cy="5098088"/>
          </a:xfrm>
          <a:blipFill rotWithShape="1">
            <a:blip r:embed="rId3"/>
            <a:stretch>
              <a:fillRect l="-74" t="-120"/>
            </a:stretch>
          </a:blipFill>
          <a:extLst/>
        </p:spPr>
        <p:txBody>
          <a:bodyPr/>
          <a:lstStyle/>
          <a:p>
            <a:pPr>
              <a:defRPr/>
            </a:pPr>
            <a:r>
              <a:rPr lang="sr-Latn-ME">
                <a:noFill/>
              </a:rPr>
              <a:t> 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50825" y="4381500"/>
          <a:ext cx="3149600" cy="2476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8986"/>
                <a:gridCol w="713656"/>
                <a:gridCol w="608986"/>
                <a:gridCol w="608986"/>
                <a:gridCol w="608986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sr-Latn-ME" sz="1100" u="none" strike="noStrike" dirty="0">
                          <a:effectLst/>
                        </a:rPr>
                        <a:t>p</a:t>
                      </a:r>
                      <a:endParaRPr lang="sr-Latn-M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Latn-ME" sz="1100" u="none" strike="noStrike">
                          <a:effectLst/>
                        </a:rPr>
                        <a:t>Lp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Latn-ME" sz="1100" u="none" strike="noStrike">
                          <a:effectLst/>
                        </a:rPr>
                        <a:t>x1&lt;2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Latn-ME" sz="1100" u="none" strike="noStrike">
                          <a:effectLst/>
                        </a:rPr>
                        <a:t>2≤x1≤4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Latn-ME" sz="1100" u="none" strike="noStrike">
                          <a:effectLst/>
                        </a:rPr>
                        <a:t>x2≤4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0,00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1,0000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1,0000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0,0000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1,0000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0,01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1,0000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0,9825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0,0175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0,9999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0,02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0,9998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0,9384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0,0615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0,9986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0,05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0,9827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0,7358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0,2606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0,9473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0,08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0,8773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 dirty="0">
                          <a:effectLst/>
                        </a:rPr>
                        <a:t>0,5249</a:t>
                      </a:r>
                      <a:endParaRPr lang="sr-Latn-M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0,4514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0,7806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0,10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0,7464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0,4060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0,5413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0,6288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0,13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0,5151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0,2674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0,6100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0,4061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0,15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0,3748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0,1991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0,6161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0,2851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0,20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0,1451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0,0916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0,5373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0,0996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0,25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0,0521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0,0404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0,4001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0,0293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0,30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0,0194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0,0174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0,2677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0,0076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0,40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0,0030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0,0030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0,0966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 dirty="0">
                          <a:effectLst/>
                        </a:rPr>
                        <a:t>0,0004</a:t>
                      </a:r>
                      <a:endParaRPr lang="sr-Latn-M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pic>
        <p:nvPicPr>
          <p:cNvPr id="5210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4416425"/>
            <a:ext cx="3671887" cy="2436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/>
          <a:lstStyle/>
          <a:p>
            <a:pPr algn="l" eaLnBrk="1" hangingPunct="1"/>
            <a:r>
              <a:rPr lang="vi-VN" altLang="sr-Latn-RS" sz="1400" smtClean="0">
                <a:solidFill>
                  <a:srgbClr val="7030A0"/>
                </a:solidFill>
                <a:latin typeface="Arial" charset="0"/>
                <a:cs typeface="Arial" charset="0"/>
              </a:rPr>
              <a:t>Prim</a:t>
            </a:r>
            <a:r>
              <a:rPr lang="sr-Latn-ME" altLang="sr-Latn-RS" sz="1400" smtClean="0">
                <a:solidFill>
                  <a:srgbClr val="7030A0"/>
                </a:solidFill>
                <a:latin typeface="Arial" charset="0"/>
                <a:cs typeface="Arial" charset="0"/>
              </a:rPr>
              <a:t>j</a:t>
            </a:r>
            <a:r>
              <a:rPr lang="vi-VN" altLang="sr-Latn-RS" sz="1400" smtClean="0">
                <a:solidFill>
                  <a:srgbClr val="7030A0"/>
                </a:solidFill>
                <a:latin typeface="Arial" charset="0"/>
                <a:cs typeface="Arial" charset="0"/>
              </a:rPr>
              <a:t>er </a:t>
            </a:r>
            <a:r>
              <a:rPr lang="sr-Latn-ME" altLang="sr-Latn-RS" sz="1400" smtClean="0">
                <a:solidFill>
                  <a:srgbClr val="7030A0"/>
                </a:solidFill>
                <a:latin typeface="Arial" charset="0"/>
                <a:cs typeface="Arial" charset="0"/>
              </a:rPr>
              <a:t>3</a:t>
            </a:r>
            <a:r>
              <a:rPr lang="sr-Latn-ME" altLang="sr-Latn-RS" sz="1400" b="0" smtClean="0">
                <a:solidFill>
                  <a:srgbClr val="7030A0"/>
                </a:solidFill>
                <a:latin typeface="Arial" charset="0"/>
                <a:cs typeface="Arial" charset="0"/>
              </a:rPr>
              <a:t>. Za primjer 1. </a:t>
            </a:r>
            <a:r>
              <a:rPr lang="sr-Latn-ME" altLang="sr-Latn-RS" sz="1400" i="1" u="sng" smtClean="0">
                <a:solidFill>
                  <a:srgbClr val="7030A0"/>
                </a:solidFill>
                <a:latin typeface="Arial" charset="0"/>
                <a:cs typeface="Arial" charset="0"/>
              </a:rPr>
              <a:t>sračunati izlazni kvalitet </a:t>
            </a:r>
            <a:r>
              <a:rPr lang="sr-Latn-ME" altLang="sr-Latn-RS" sz="1400" b="0" smtClean="0">
                <a:solidFill>
                  <a:srgbClr val="7030A0"/>
                </a:solidFill>
                <a:latin typeface="Arial" charset="0"/>
                <a:cs typeface="Arial" charset="0"/>
              </a:rPr>
              <a:t>(</a:t>
            </a:r>
            <a:r>
              <a:rPr lang="vi-VN" altLang="sr-Latn-RS" sz="1400" b="0" smtClean="0">
                <a:solidFill>
                  <a:srgbClr val="7030A0"/>
                </a:solidFill>
                <a:latin typeface="Arial" charset="0"/>
                <a:cs typeface="Arial" charset="0"/>
              </a:rPr>
              <a:t>Pretpostavimo sledeću šemu kontrole. Iz </a:t>
            </a:r>
            <a:r>
              <a:rPr lang="sr-Latn-ME" altLang="sr-Latn-RS" sz="1400" b="0" smtClean="0">
                <a:solidFill>
                  <a:srgbClr val="7030A0"/>
                </a:solidFill>
                <a:latin typeface="Arial" charset="0"/>
                <a:cs typeface="Arial" charset="0"/>
              </a:rPr>
              <a:t>velike </a:t>
            </a:r>
            <a:r>
              <a:rPr lang="vi-VN" altLang="sr-Latn-RS" sz="1400" b="0" smtClean="0">
                <a:solidFill>
                  <a:srgbClr val="7030A0"/>
                </a:solidFill>
                <a:latin typeface="Arial" charset="0"/>
                <a:cs typeface="Arial" charset="0"/>
              </a:rPr>
              <a:t>pošiljke se uzima jedan uzorak od</a:t>
            </a:r>
            <a:r>
              <a:rPr lang="vi-VN" altLang="sr-Latn-RS" sz="1400" b="0" i="1" smtClean="0">
                <a:solidFill>
                  <a:srgbClr val="7030A0"/>
                </a:solidFill>
                <a:latin typeface="Arial" charset="0"/>
                <a:cs typeface="Arial" charset="0"/>
              </a:rPr>
              <a:t> n = 20 </a:t>
            </a:r>
            <a:r>
              <a:rPr lang="vi-VN" altLang="sr-Latn-RS" sz="1400" b="0" smtClean="0">
                <a:solidFill>
                  <a:srgbClr val="7030A0"/>
                </a:solidFill>
                <a:latin typeface="Arial" charset="0"/>
                <a:cs typeface="Arial" charset="0"/>
              </a:rPr>
              <a:t>proizvoda i pošiljka se prima ako je broj neispravnih d</a:t>
            </a:r>
            <a:r>
              <a:rPr lang="sr-Latn-ME" altLang="sr-Latn-RS" sz="1400" b="0" smtClean="0">
                <a:solidFill>
                  <a:srgbClr val="7030A0"/>
                </a:solidFill>
                <a:latin typeface="Arial" charset="0"/>
                <a:cs typeface="Arial" charset="0"/>
              </a:rPr>
              <a:t>j</a:t>
            </a:r>
            <a:r>
              <a:rPr lang="vi-VN" altLang="sr-Latn-RS" sz="1400" b="0" smtClean="0">
                <a:solidFill>
                  <a:srgbClr val="7030A0"/>
                </a:solidFill>
                <a:latin typeface="Arial" charset="0"/>
                <a:cs typeface="Arial" charset="0"/>
              </a:rPr>
              <a:t>elova, </a:t>
            </a:r>
            <a:r>
              <a:rPr lang="vi-VN" altLang="sr-Latn-RS" sz="1400" b="0" i="1" smtClean="0">
                <a:solidFill>
                  <a:srgbClr val="7030A0"/>
                </a:solidFill>
                <a:latin typeface="Arial" charset="0"/>
                <a:cs typeface="Arial" charset="0"/>
              </a:rPr>
              <a:t>c</a:t>
            </a:r>
            <a:r>
              <a:rPr lang="vi-VN" altLang="sr-Latn-RS" sz="1400" b="0" smtClean="0">
                <a:solidFill>
                  <a:srgbClr val="7030A0"/>
                </a:solidFill>
                <a:latin typeface="Arial" charset="0"/>
                <a:cs typeface="Arial" charset="0"/>
              </a:rPr>
              <a:t> u njoj manji od 2. </a:t>
            </a:r>
            <a:r>
              <a:rPr lang="sr-Latn-ME" altLang="sr-Latn-RS" sz="1400" b="0" smtClean="0">
                <a:solidFill>
                  <a:srgbClr val="7030A0"/>
                </a:solidFill>
                <a:latin typeface="Arial" charset="0"/>
                <a:cs typeface="Arial" charset="0"/>
              </a:rPr>
              <a:t>-Riješeno u prvom primjeru. Ako se pretpostavi da je broj neispravnih proizvoda u partiji P=5%, sračunati izlazni kvalitet</a:t>
            </a:r>
            <a:endParaRPr lang="sr-Latn-ME" altLang="sr-Latn-RS" sz="1400" b="0" i="1" smtClean="0">
              <a:solidFill>
                <a:srgbClr val="7030A0"/>
              </a:solidFill>
              <a:latin typeface="Arial" charset="0"/>
              <a:cs typeface="Arial" charset="0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idx="1"/>
          </p:nvPr>
        </p:nvSpPr>
        <p:spPr>
          <a:xfrm>
            <a:off x="457200" y="1268413"/>
            <a:ext cx="8229600" cy="5184775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vi-VN" sz="1400" b="1" dirty="0" smtClean="0">
                <a:solidFill>
                  <a:srgbClr val="7030A0"/>
                </a:solidFill>
              </a:rPr>
              <a:t>R</a:t>
            </a:r>
            <a:r>
              <a:rPr lang="sr-Latn-ME" sz="1400" b="1" dirty="0" smtClean="0">
                <a:solidFill>
                  <a:srgbClr val="7030A0"/>
                </a:solidFill>
              </a:rPr>
              <a:t>j</a:t>
            </a:r>
            <a:r>
              <a:rPr lang="vi-VN" sz="1400" b="1" dirty="0" smtClean="0">
                <a:solidFill>
                  <a:srgbClr val="7030A0"/>
                </a:solidFill>
              </a:rPr>
              <a:t>ešenje</a:t>
            </a:r>
            <a:r>
              <a:rPr lang="sr-Latn-ME" sz="1400" b="1" dirty="0" smtClean="0">
                <a:solidFill>
                  <a:srgbClr val="7030A0"/>
                </a:solidFill>
              </a:rPr>
              <a:t>:</a:t>
            </a:r>
            <a:r>
              <a:rPr lang="vi-VN" sz="1400" b="1" dirty="0" smtClean="0">
                <a:solidFill>
                  <a:srgbClr val="7030A0"/>
                </a:solidFill>
              </a:rPr>
              <a:t> </a:t>
            </a:r>
            <a:endParaRPr lang="sr-Latn-ME" sz="1400" b="1" dirty="0" smtClean="0">
              <a:solidFill>
                <a:srgbClr val="7030A0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Latn-ME" sz="1400" dirty="0" smtClean="0">
                <a:solidFill>
                  <a:srgbClr val="7030A0"/>
                </a:solidFill>
              </a:rPr>
              <a:t>Na osnovu tabele i krive iz prethodnog primjera: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sr-Latn-ME" sz="1400" dirty="0" smtClean="0">
              <a:solidFill>
                <a:srgbClr val="7030A0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sr-Latn-ME" sz="1400" dirty="0" smtClean="0">
              <a:solidFill>
                <a:srgbClr val="7030A0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Latn-ME" sz="1400" dirty="0" smtClean="0">
                <a:solidFill>
                  <a:srgbClr val="7030A0"/>
                </a:solidFill>
              </a:rPr>
              <a:t>Dakle , može se očekivati da u prihvaćenim partijama bude oko 3,68% neispravnih proizvoda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vi-VN" sz="1400" dirty="0" smtClean="0">
                <a:solidFill>
                  <a:srgbClr val="7030A0"/>
                </a:solidFill>
              </a:rPr>
              <a:t> </a:t>
            </a:r>
            <a:endParaRPr lang="en-US" altLang="sr-Latn-RS" sz="1400" dirty="0" smtClean="0">
              <a:solidFill>
                <a:srgbClr val="7030A0"/>
              </a:solidFill>
            </a:endParaRPr>
          </a:p>
        </p:txBody>
      </p:sp>
      <p:sp>
        <p:nvSpPr>
          <p:cNvPr id="3" name="Rectangle 2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763688" y="1844823"/>
            <a:ext cx="6120680" cy="1056203"/>
          </a:xfrm>
          <a:prstGeom prst="rect">
            <a:avLst/>
          </a:prstGeom>
          <a:blipFill rotWithShape="1">
            <a:blip r:embed="rId3"/>
            <a:stretch>
              <a:fillRect t="-1734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r>
              <a:rPr lang="sr-Latn-ME">
                <a:noFill/>
              </a:rPr>
              <a:t> </a:t>
            </a:r>
          </a:p>
        </p:txBody>
      </p:sp>
      <p:pic>
        <p:nvPicPr>
          <p:cNvPr id="614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388" y="3082925"/>
            <a:ext cx="1644650" cy="3227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3162300"/>
            <a:ext cx="4625975" cy="306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079500"/>
          </a:xfrm>
        </p:spPr>
        <p:txBody>
          <a:bodyPr/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vi-VN" sz="1200" dirty="0">
                <a:solidFill>
                  <a:srgbClr val="7030A0"/>
                </a:solidFill>
              </a:rPr>
              <a:t>Prim</a:t>
            </a:r>
            <a:r>
              <a:rPr lang="sr-Latn-ME" sz="1200" dirty="0">
                <a:solidFill>
                  <a:srgbClr val="7030A0"/>
                </a:solidFill>
              </a:rPr>
              <a:t>j</a:t>
            </a:r>
            <a:r>
              <a:rPr lang="vi-VN" sz="1200" dirty="0">
                <a:solidFill>
                  <a:srgbClr val="7030A0"/>
                </a:solidFill>
              </a:rPr>
              <a:t>er </a:t>
            </a:r>
            <a:r>
              <a:rPr lang="sr-Latn-ME" sz="1200" dirty="0">
                <a:solidFill>
                  <a:srgbClr val="7030A0"/>
                </a:solidFill>
              </a:rPr>
              <a:t>4</a:t>
            </a:r>
            <a:r>
              <a:rPr lang="sr-Latn-ME" sz="1200" b="0" dirty="0">
                <a:solidFill>
                  <a:srgbClr val="7030A0"/>
                </a:solidFill>
              </a:rPr>
              <a:t>. U partiji od N=500 vrata treba kontrolisati kvalitet, s tim da je prihvatljivi nivo kvaliteta 1,5%. Kontrolom uzorka (jednostepenim uzorkovanjem) utvđeno je da je 2 vrata bilo neispravno. Da li partiju treba prihvatiti, ili ne?:</a:t>
            </a:r>
            <a:endParaRPr lang="sr-Latn-ME" sz="1200" b="0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idx="1"/>
          </p:nvPr>
        </p:nvSpPr>
        <p:spPr>
          <a:xfrm>
            <a:off x="471488" y="1125538"/>
            <a:ext cx="8229600" cy="5384800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vi-VN" sz="1300" b="1" dirty="0" smtClean="0">
                <a:solidFill>
                  <a:srgbClr val="7030A0"/>
                </a:solidFill>
              </a:rPr>
              <a:t>R</a:t>
            </a:r>
            <a:r>
              <a:rPr lang="sr-Latn-ME" sz="1300" b="1" dirty="0" smtClean="0">
                <a:solidFill>
                  <a:srgbClr val="7030A0"/>
                </a:solidFill>
              </a:rPr>
              <a:t>j</a:t>
            </a:r>
            <a:r>
              <a:rPr lang="vi-VN" sz="1300" b="1" dirty="0" smtClean="0">
                <a:solidFill>
                  <a:srgbClr val="7030A0"/>
                </a:solidFill>
              </a:rPr>
              <a:t>ešenje</a:t>
            </a:r>
            <a:r>
              <a:rPr lang="sr-Latn-ME" sz="1300" b="1" dirty="0" smtClean="0">
                <a:solidFill>
                  <a:srgbClr val="7030A0"/>
                </a:solidFill>
              </a:rPr>
              <a:t>:</a:t>
            </a:r>
            <a:r>
              <a:rPr lang="vi-VN" sz="1300" b="1" dirty="0" smtClean="0">
                <a:solidFill>
                  <a:srgbClr val="7030A0"/>
                </a:solidFill>
              </a:rPr>
              <a:t> </a:t>
            </a:r>
            <a:endParaRPr lang="sr-Latn-ME" sz="1300" b="1" dirty="0" smtClean="0">
              <a:solidFill>
                <a:srgbClr val="7030A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sr-Latn-ME" sz="1300" dirty="0" smtClean="0">
                <a:solidFill>
                  <a:srgbClr val="7030A0"/>
                </a:solidFill>
              </a:rPr>
              <a:t>najprije se odredi potreban broj uzoraka (na osnovu tabele 1. iz ISO 2859-1)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r-Latn-ME" altLang="sr-Latn-RS" sz="1300" dirty="0" smtClean="0">
                <a:solidFill>
                  <a:srgbClr val="7030A0"/>
                </a:solidFill>
              </a:rPr>
              <a:t>uobičajeno se bira II opšti nivo kontrole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r-Latn-ME" altLang="sr-Latn-RS" sz="1300" dirty="0" smtClean="0">
                <a:solidFill>
                  <a:srgbClr val="7030A0"/>
                </a:solidFill>
              </a:rPr>
              <a:t>u partiji ima 500 vrata, što odgovara lot size 281 do 500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r-Latn-ME" altLang="sr-Latn-RS" sz="1300" dirty="0" smtClean="0">
                <a:solidFill>
                  <a:srgbClr val="7030A0"/>
                </a:solidFill>
              </a:rPr>
              <a:t>u presjeku kolone i reda se vidi da veličina uzorka odgovara slovnoj oznaci H (broj uzoraka na osnovu slovne oznake dat je u tabeli 2)</a:t>
            </a:r>
            <a:endParaRPr lang="en-US" altLang="sr-Latn-RS" sz="1300" dirty="0" smtClean="0">
              <a:solidFill>
                <a:srgbClr val="7030A0"/>
              </a:solidFill>
            </a:endParaRPr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2708275"/>
            <a:ext cx="4549775" cy="292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1079500"/>
          </a:xfrm>
        </p:spPr>
        <p:txBody>
          <a:bodyPr/>
          <a:lstStyle/>
          <a:p>
            <a:pPr algn="l" eaLnBrk="1" hangingPunct="1"/>
            <a:r>
              <a:rPr lang="vi-VN" altLang="sr-Latn-RS" sz="1200" smtClean="0">
                <a:solidFill>
                  <a:srgbClr val="7030A0"/>
                </a:solidFill>
                <a:latin typeface="Arial" charset="0"/>
                <a:cs typeface="Arial" charset="0"/>
              </a:rPr>
              <a:t>Prim</a:t>
            </a:r>
            <a:r>
              <a:rPr lang="sr-Latn-ME" altLang="sr-Latn-RS" sz="1200" smtClean="0">
                <a:solidFill>
                  <a:srgbClr val="7030A0"/>
                </a:solidFill>
                <a:latin typeface="Arial" charset="0"/>
                <a:cs typeface="Arial" charset="0"/>
              </a:rPr>
              <a:t>j</a:t>
            </a:r>
            <a:r>
              <a:rPr lang="vi-VN" altLang="sr-Latn-RS" sz="1200" smtClean="0">
                <a:solidFill>
                  <a:srgbClr val="7030A0"/>
                </a:solidFill>
                <a:latin typeface="Arial" charset="0"/>
                <a:cs typeface="Arial" charset="0"/>
              </a:rPr>
              <a:t>er </a:t>
            </a:r>
            <a:r>
              <a:rPr lang="sr-Latn-ME" altLang="sr-Latn-RS" sz="1200" smtClean="0">
                <a:solidFill>
                  <a:srgbClr val="7030A0"/>
                </a:solidFill>
                <a:latin typeface="Arial" charset="0"/>
                <a:cs typeface="Arial" charset="0"/>
              </a:rPr>
              <a:t>4</a:t>
            </a:r>
            <a:r>
              <a:rPr lang="sr-Latn-ME" altLang="sr-Latn-RS" sz="1200" b="0" smtClean="0">
                <a:solidFill>
                  <a:srgbClr val="7030A0"/>
                </a:solidFill>
                <a:latin typeface="Arial" charset="0"/>
                <a:cs typeface="Arial" charset="0"/>
              </a:rPr>
              <a:t>. U partiji od N=500 vrata treba kontrolisati kvalitet, s tim da je prihvatljivi nivo kvaliteta 1,5%. Kontrolom uzorka (jednostepenim uzorkovanjem) utvđeno je da je 2 vrata bilo neispravno. Da li partiju treba prihvatiti, ili ne?:</a:t>
            </a:r>
            <a:br>
              <a:rPr lang="sr-Latn-ME" altLang="sr-Latn-RS" sz="1200" b="0" smtClean="0">
                <a:solidFill>
                  <a:srgbClr val="7030A0"/>
                </a:solidFill>
                <a:latin typeface="Arial" charset="0"/>
                <a:cs typeface="Arial" charset="0"/>
              </a:rPr>
            </a:br>
            <a:endParaRPr lang="sr-Latn-ME" altLang="sr-Latn-RS" sz="1200" b="0" i="1" smtClean="0">
              <a:solidFill>
                <a:srgbClr val="7030A0"/>
              </a:solidFill>
              <a:latin typeface="Arial" charset="0"/>
              <a:cs typeface="Arial" charset="0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idx="1"/>
          </p:nvPr>
        </p:nvSpPr>
        <p:spPr>
          <a:xfrm>
            <a:off x="471488" y="1125538"/>
            <a:ext cx="8229600" cy="5384800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vi-VN" sz="1300" b="1" dirty="0" smtClean="0">
                <a:solidFill>
                  <a:srgbClr val="7030A0"/>
                </a:solidFill>
              </a:rPr>
              <a:t>R</a:t>
            </a:r>
            <a:r>
              <a:rPr lang="sr-Latn-ME" sz="1300" b="1" dirty="0" smtClean="0">
                <a:solidFill>
                  <a:srgbClr val="7030A0"/>
                </a:solidFill>
              </a:rPr>
              <a:t>j</a:t>
            </a:r>
            <a:r>
              <a:rPr lang="vi-VN" sz="1300" b="1" dirty="0" smtClean="0">
                <a:solidFill>
                  <a:srgbClr val="7030A0"/>
                </a:solidFill>
              </a:rPr>
              <a:t>ešenje</a:t>
            </a:r>
            <a:r>
              <a:rPr lang="sr-Latn-ME" sz="1300" b="1" dirty="0" smtClean="0">
                <a:solidFill>
                  <a:srgbClr val="7030A0"/>
                </a:solidFill>
              </a:rPr>
              <a:t>:</a:t>
            </a:r>
            <a:r>
              <a:rPr lang="vi-VN" sz="1300" b="1" dirty="0" smtClean="0">
                <a:solidFill>
                  <a:srgbClr val="7030A0"/>
                </a:solidFill>
              </a:rPr>
              <a:t> </a:t>
            </a:r>
            <a:endParaRPr lang="sr-Latn-ME" sz="1300" b="1" dirty="0" smtClean="0">
              <a:solidFill>
                <a:srgbClr val="7030A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+mj-lt"/>
              <a:buAutoNum type="arabicPeriod" startAt="2"/>
              <a:defRPr/>
            </a:pPr>
            <a:r>
              <a:rPr lang="sr-Latn-ME" sz="1300" dirty="0" smtClean="0">
                <a:solidFill>
                  <a:srgbClr val="7030A0"/>
                </a:solidFill>
              </a:rPr>
              <a:t>odabere se režim kontrole (normalni, pooštreni, redukovani) – ako nije posebno naglašeno biramo normalni- pod određenim uslovima se mora preći na pooštreni ili redukovani)</a:t>
            </a:r>
          </a:p>
          <a:p>
            <a:pPr eaLnBrk="1" fontAlgn="auto" hangingPunct="1">
              <a:spcAft>
                <a:spcPts val="0"/>
              </a:spcAft>
              <a:buFont typeface="+mj-lt"/>
              <a:buAutoNum type="arabicPeriod" startAt="2"/>
              <a:defRPr/>
            </a:pPr>
            <a:r>
              <a:rPr lang="sr-Latn-ME" sz="1300" dirty="0" smtClean="0">
                <a:solidFill>
                  <a:srgbClr val="7030A0"/>
                </a:solidFill>
              </a:rPr>
              <a:t>koriste se tabele za jednostepeno uzokovanje: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r-Latn-ME" sz="1300" dirty="0" smtClean="0">
                <a:solidFill>
                  <a:srgbClr val="7030A0"/>
                </a:solidFill>
              </a:rPr>
              <a:t>nađemo odgovarajuću veličinu uzorka, koju smo dobili iz prethodne tabele (u ovom slučaju H)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r-Latn-ME" sz="1300" dirty="0" smtClean="0">
                <a:solidFill>
                  <a:srgbClr val="7030A0"/>
                </a:solidFill>
              </a:rPr>
              <a:t>nađemo procenat koji odgovara prihvatljivom nivou kvaliteta (Pa, odnosno AQL=1,5%)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r-Latn-ME" sz="1300" dirty="0" smtClean="0">
                <a:solidFill>
                  <a:srgbClr val="7030A0"/>
                </a:solidFill>
              </a:rPr>
              <a:t>u presjeku odgovarajćeg reda i kolone nalaze se podaci o broju prihvatanja </a:t>
            </a:r>
            <a:r>
              <a:rPr lang="sr-Latn-ME" sz="1300" b="1" i="1" dirty="0" smtClean="0">
                <a:solidFill>
                  <a:srgbClr val="7030A0"/>
                </a:solidFill>
              </a:rPr>
              <a:t>c </a:t>
            </a:r>
            <a:r>
              <a:rPr lang="sr-Latn-ME" sz="1300" dirty="0" smtClean="0">
                <a:solidFill>
                  <a:srgbClr val="7030A0"/>
                </a:solidFill>
              </a:rPr>
              <a:t>(ili </a:t>
            </a:r>
            <a:r>
              <a:rPr lang="sr-Latn-ME" sz="1300" b="1" i="1" dirty="0" smtClean="0">
                <a:solidFill>
                  <a:srgbClr val="7030A0"/>
                </a:solidFill>
              </a:rPr>
              <a:t>Ac)</a:t>
            </a:r>
            <a:r>
              <a:rPr lang="sr-Latn-ME" sz="1300" dirty="0" smtClean="0">
                <a:solidFill>
                  <a:srgbClr val="7030A0"/>
                </a:solidFill>
              </a:rPr>
              <a:t> i </a:t>
            </a:r>
            <a:r>
              <a:rPr lang="sr-Latn-ME" sz="1300" b="1" i="1" dirty="0" smtClean="0">
                <a:solidFill>
                  <a:srgbClr val="7030A0"/>
                </a:solidFill>
              </a:rPr>
              <a:t>Rc </a:t>
            </a:r>
            <a:r>
              <a:rPr lang="sr-Latn-ME" sz="1300" dirty="0" smtClean="0">
                <a:solidFill>
                  <a:srgbClr val="7030A0"/>
                </a:solidFill>
              </a:rPr>
              <a:t>broj za odbacivanje (u ovom slučaju Ac=2 i Rc=3).</a:t>
            </a:r>
          </a:p>
          <a:p>
            <a:pPr marL="400050" eaLnBrk="1" fontAlgn="auto" hangingPunct="1">
              <a:spcAft>
                <a:spcPts val="0"/>
              </a:spcAft>
              <a:buFont typeface="+mj-lt"/>
              <a:buAutoNum type="arabicPeriod" startAt="2"/>
              <a:defRPr/>
            </a:pPr>
            <a:r>
              <a:rPr lang="sr-Latn-ME" sz="1300" dirty="0" smtClean="0">
                <a:solidFill>
                  <a:srgbClr val="7030A0"/>
                </a:solidFill>
              </a:rPr>
              <a:t>Zaključak: partija se može prihvatiti, jer je </a:t>
            </a:r>
            <a:r>
              <a:rPr lang="sr-Latn-ME" sz="1300" b="1" i="1" dirty="0" smtClean="0">
                <a:solidFill>
                  <a:srgbClr val="7030A0"/>
                </a:solidFill>
              </a:rPr>
              <a:t>h=2 </a:t>
            </a:r>
            <a:r>
              <a:rPr lang="sr-Latn-ME" sz="1300" dirty="0" smtClean="0">
                <a:solidFill>
                  <a:srgbClr val="7030A0"/>
                </a:solidFill>
              </a:rPr>
              <a:t>(broj neispravnih proizvoda pronađenih u uzorku) </a:t>
            </a:r>
            <a:r>
              <a:rPr lang="sr-Latn-ME" sz="1300" smtClean="0">
                <a:solidFill>
                  <a:srgbClr val="7030A0"/>
                </a:solidFill>
              </a:rPr>
              <a:t>i </a:t>
            </a:r>
            <a:r>
              <a:rPr lang="sr-Latn-ME" sz="1300" b="1" smtClean="0">
                <a:solidFill>
                  <a:srgbClr val="7030A0"/>
                </a:solidFill>
              </a:rPr>
              <a:t>Ac=2</a:t>
            </a:r>
            <a:r>
              <a:rPr lang="sr-Latn-ME" sz="1300" smtClean="0">
                <a:solidFill>
                  <a:srgbClr val="7030A0"/>
                </a:solidFill>
              </a:rPr>
              <a:t> </a:t>
            </a:r>
            <a:r>
              <a:rPr lang="sr-Latn-ME" sz="1300" dirty="0" smtClean="0">
                <a:solidFill>
                  <a:srgbClr val="7030A0"/>
                </a:solidFill>
              </a:rPr>
              <a:t>i konačno, </a:t>
            </a:r>
            <a:r>
              <a:rPr lang="sr-Latn-ME" sz="1300" b="1" dirty="0" smtClean="0">
                <a:solidFill>
                  <a:srgbClr val="7030A0"/>
                </a:solidFill>
              </a:rPr>
              <a:t>h=Ac</a:t>
            </a:r>
          </a:p>
          <a:p>
            <a:pPr marL="400050" eaLnBrk="1" fontAlgn="auto" hangingPunct="1">
              <a:spcAft>
                <a:spcPts val="0"/>
              </a:spcAft>
              <a:buFont typeface="+mj-lt"/>
              <a:buAutoNum type="arabicPeriod" startAt="4"/>
              <a:defRPr/>
            </a:pPr>
            <a:endParaRPr lang="sr-Latn-ME" sz="1300" dirty="0" smtClean="0">
              <a:solidFill>
                <a:srgbClr val="7030A0"/>
              </a:solidFill>
            </a:endParaRPr>
          </a:p>
          <a:p>
            <a:pPr lvl="1" eaLnBrk="1" fontAlgn="auto" hangingPunct="1">
              <a:spcAft>
                <a:spcPts val="0"/>
              </a:spcAft>
              <a:defRPr/>
            </a:pPr>
            <a:endParaRPr lang="sr-Latn-ME" sz="1300" dirty="0">
              <a:solidFill>
                <a:srgbClr val="7030A0"/>
              </a:solidFill>
            </a:endParaRPr>
          </a:p>
          <a:p>
            <a:pPr lvl="1" eaLnBrk="1" fontAlgn="auto" hangingPunct="1">
              <a:spcAft>
                <a:spcPts val="0"/>
              </a:spcAft>
              <a:defRPr/>
            </a:pPr>
            <a:endParaRPr lang="sr-Latn-ME" sz="1300" dirty="0" smtClean="0">
              <a:solidFill>
                <a:srgbClr val="7030A0"/>
              </a:solidFill>
            </a:endParaRPr>
          </a:p>
        </p:txBody>
      </p:sp>
      <p:pic>
        <p:nvPicPr>
          <p:cNvPr id="819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3411538"/>
            <a:ext cx="5040312" cy="3446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altLang="sr-Latn-RS" smtClean="0">
                <a:latin typeface="Arial" charset="0"/>
                <a:cs typeface="Arial" charset="0"/>
              </a:rPr>
              <a:t>Literatura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2988"/>
          </a:xfrm>
        </p:spPr>
        <p:txBody>
          <a:bodyPr/>
          <a:lstStyle/>
          <a:p>
            <a:endParaRPr lang="sr-Latn-ME" altLang="sr-Latn-RS" smtClean="0">
              <a:latin typeface="Arial" charset="0"/>
              <a:cs typeface="Arial" charset="0"/>
            </a:endParaRPr>
          </a:p>
          <a:p>
            <a:r>
              <a:rPr lang="sr-Latn-ME" altLang="sr-Latn-RS" smtClean="0">
                <a:latin typeface="Arial" charset="0"/>
                <a:cs typeface="Arial" charset="0"/>
              </a:rPr>
              <a:t>Flašar, A. Kontrola kvaliteta u građevinarstvu, Novi Sad 1984</a:t>
            </a:r>
          </a:p>
          <a:p>
            <a:r>
              <a:rPr lang="sr-Latn-ME" altLang="sr-Latn-RS" smtClean="0">
                <a:latin typeface="Arial" charset="0"/>
                <a:cs typeface="Arial" charset="0"/>
              </a:rPr>
              <a:t>Mudronja, V.: Kontrola kvalitete, </a:t>
            </a:r>
            <a:r>
              <a:rPr lang="sr-Latn-ME" altLang="sr-Latn-RS" smtClean="0">
                <a:latin typeface="Arial" charset="0"/>
                <a:cs typeface="Arial" charset="0"/>
                <a:hlinkClick r:id="rId3"/>
              </a:rPr>
              <a:t>https://www.fsb.unizg.hr/atlantis/upload/newsboard/01_01_2012__9063_Kontrola_kvalitete.pdf</a:t>
            </a:r>
            <a:endParaRPr lang="sr-Latn-ME" altLang="sr-Latn-RS" smtClean="0">
              <a:latin typeface="Arial" charset="0"/>
              <a:cs typeface="Arial" charset="0"/>
            </a:endParaRPr>
          </a:p>
          <a:p>
            <a:r>
              <a:rPr lang="sr-Latn-CS" altLang="sr-Latn-RS" smtClean="0">
                <a:latin typeface="Arial" charset="0"/>
                <a:cs typeface="Arial" charset="0"/>
                <a:hlinkClick r:id="rId4"/>
              </a:rPr>
              <a:t>http://www.dpm.ftn.uns.ac.rs/dokumenti/katedra0155/Merenje i kvalitet/PLANOVI PRIJEMA.pdf</a:t>
            </a:r>
            <a:endParaRPr lang="sr-Latn-CS" altLang="sr-Latn-RS" smtClean="0">
              <a:latin typeface="Arial" charset="0"/>
              <a:cs typeface="Arial" charset="0"/>
            </a:endParaRPr>
          </a:p>
          <a:p>
            <a:r>
              <a:rPr lang="sr-Latn-CS" altLang="sr-Latn-RS" smtClean="0">
                <a:latin typeface="Arial" charset="0"/>
                <a:cs typeface="Arial" charset="0"/>
              </a:rPr>
              <a:t>Paunović, R., Omorjan, R. Osnovi inženjerske statistike, Tehnološki fakultet u Novom Sadu,  </a:t>
            </a:r>
            <a:r>
              <a:rPr lang="en-US" altLang="sr-Latn-RS" smtClean="0">
                <a:latin typeface="Arial" charset="0"/>
                <a:cs typeface="Arial" charset="0"/>
                <a:hlinkClick r:id="rId5"/>
              </a:rPr>
              <a:t>http://www.tf.uns.ac.rs/~omorr/radovan_omorjan_003_is/Osnovi</a:t>
            </a:r>
            <a:r>
              <a:rPr lang="sr-Latn-CS" altLang="sr-Latn-RS" smtClean="0">
                <a:latin typeface="Arial" charset="0"/>
                <a:cs typeface="Arial" charset="0"/>
                <a:hlinkClick r:id="rId5"/>
              </a:rPr>
              <a:t> </a:t>
            </a:r>
            <a:r>
              <a:rPr lang="en-US" altLang="sr-Latn-RS" smtClean="0">
                <a:latin typeface="Arial" charset="0"/>
                <a:cs typeface="Arial" charset="0"/>
                <a:hlinkClick r:id="rId5"/>
              </a:rPr>
              <a:t>inzenjerske</a:t>
            </a:r>
            <a:r>
              <a:rPr lang="sr-Latn-CS" altLang="sr-Latn-RS" smtClean="0">
                <a:latin typeface="Arial" charset="0"/>
                <a:cs typeface="Arial" charset="0"/>
                <a:hlinkClick r:id="rId5"/>
              </a:rPr>
              <a:t> </a:t>
            </a:r>
            <a:r>
              <a:rPr lang="en-US" altLang="sr-Latn-RS" smtClean="0">
                <a:latin typeface="Arial" charset="0"/>
                <a:cs typeface="Arial" charset="0"/>
                <a:hlinkClick r:id="rId5"/>
              </a:rPr>
              <a:t>statistike.pdf</a:t>
            </a:r>
            <a:r>
              <a:rPr lang="en-US" altLang="sr-Latn-RS" smtClean="0">
                <a:latin typeface="Arial" charset="0"/>
                <a:cs typeface="Arial" charset="0"/>
              </a:rPr>
              <a:t> </a:t>
            </a:r>
            <a:endParaRPr lang="sr-Latn-ME" altLang="sr-Latn-RS" smtClean="0">
              <a:solidFill>
                <a:srgbClr val="3832B0"/>
              </a:solidFill>
              <a:latin typeface="Arial" charset="0"/>
              <a:cs typeface="Arial" charset="0"/>
            </a:endParaRPr>
          </a:p>
          <a:p>
            <a:r>
              <a:rPr lang="sr-Latn-CS" altLang="sr-Latn-RS" smtClean="0">
                <a:latin typeface="Arial" charset="0"/>
                <a:cs typeface="Arial" charset="0"/>
              </a:rPr>
              <a:t>ISO 28591:1999 </a:t>
            </a:r>
            <a:r>
              <a:rPr lang="sr-Latn-CS" altLang="sr-Latn-RS" smtClean="0">
                <a:latin typeface="Arial" charset="0"/>
                <a:cs typeface="Arial" charset="0"/>
                <a:hlinkClick r:id="rId6"/>
              </a:rPr>
              <a:t>http://bayanbox.ir/view/9209880109389627687/ISO-2859.pdf</a:t>
            </a:r>
            <a:endParaRPr lang="sr-Latn-CS" altLang="sr-Latn-RS" smtClean="0">
              <a:latin typeface="Arial" charset="0"/>
              <a:cs typeface="Arial" charset="0"/>
            </a:endParaRPr>
          </a:p>
          <a:p>
            <a:endParaRPr lang="sr-Latn-CS" altLang="sr-Latn-R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1752</TotalTime>
  <Words>820</Words>
  <Application>Microsoft Office PowerPoint</Application>
  <PresentationFormat>On-screen Show (4:3)</PresentationFormat>
  <Paragraphs>129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Times New Roman</vt:lpstr>
      <vt:lpstr>Arial</vt:lpstr>
      <vt:lpstr>Calibri</vt:lpstr>
      <vt:lpstr>Office Theme</vt:lpstr>
      <vt:lpstr>PowerPoint Presentation</vt:lpstr>
      <vt:lpstr>Primjer 1. Pretpostavimo sledeću šemu kontrole. Iz pošiljke se uzima jedan uzorak od n = 20 proizvoda i pošiljka se prima ako je broj neispravnih djelova, c u njoj manji od 2.  a) Nacrtati O-C krivu b) odrediti rizike proizvođača i kupca pri p1 = 5 % i p2 = 15%.</vt:lpstr>
      <vt:lpstr>Primjer 2. Iz pošiljke se uzima uzorak od 20 proizvoda i ako se nađe manje od 2 neispravna ona se prima, a ako se nađe više od 4 neispravna, vraća proizvođaču. Ako je pak nadeno 2, 3, ili 4 neispravna komada uzima se nov uzorak od 40 proizvoda i ako se u tom uzorku nađe najviše 4 neispravna proizvoda, pošiljka se konačno prima, a u suprotnom vraća proizvođaću.  a)formirati O-C krivu b) odrediti rizike proizvođača i kupca pri p1 = 5 % i p2 = 15%.</vt:lpstr>
      <vt:lpstr>Primjer 3. Za primjer 1. sračunati izlazni kvalitet (Pretpostavimo sledeću šemu kontrole. Iz velike pošiljke se uzima jedan uzorak od n = 20 proizvoda i pošiljka se prima ako je broj neispravnih djelova, c u njoj manji od 2. -Riješeno u prvom primjeru. Ako se pretpostavi da je broj neispravnih proizvoda u partiji P=5%, sračunati izlazni kvalitet</vt:lpstr>
      <vt:lpstr>Primjer 4. U partiji od N=500 vrata treba kontrolisati kvalitet, s tim da je prihvatljivi nivo kvaliteta 1,5%. Kontrolom uzorka (jednostepenim uzorkovanjem) utvđeno je da je 2 vrata bilo neispravno. Da li partiju treba prihvatiti, ili ne?:</vt:lpstr>
      <vt:lpstr>Primjer 4. U partiji od N=500 vrata treba kontrolisati kvalitet, s tim da je prihvatljivi nivo kvaliteta 1,5%. Kontrolom uzorka (jednostepenim uzorkovanjem) utvđeno je da je 2 vrata bilo neispravno. Da li partiju treba prihvatiti, ili ne?: </vt:lpstr>
      <vt:lpstr>Literatura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PLANOVI KONTROLE PRIJEMA</dc:title>
  <dc:creator>Gradjevinski fakultet Podgorica</dc:creator>
  <cp:lastModifiedBy>zana</cp:lastModifiedBy>
  <cp:revision>156</cp:revision>
  <cp:lastPrinted>2017-11-27T08:36:01Z</cp:lastPrinted>
  <dcterms:created xsi:type="dcterms:W3CDTF">2007-04-24T07:41:35Z</dcterms:created>
  <dcterms:modified xsi:type="dcterms:W3CDTF">2017-12-04T07:39:29Z</dcterms:modified>
</cp:coreProperties>
</file>