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477" r:id="rId2"/>
    <p:sldId id="471" r:id="rId3"/>
    <p:sldId id="482" r:id="rId4"/>
    <p:sldId id="486" r:id="rId5"/>
    <p:sldId id="488" r:id="rId6"/>
    <p:sldId id="489" r:id="rId7"/>
    <p:sldId id="478" r:id="rId8"/>
  </p:sldIdLst>
  <p:sldSz cx="9144000" cy="6858000" type="screen4x3"/>
  <p:notesSz cx="7010400" cy="9296400"/>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21091" autoAdjust="0"/>
    <p:restoredTop sz="99822" autoAdjust="0"/>
  </p:normalViewPr>
  <p:slideViewPr>
    <p:cSldViewPr>
      <p:cViewPr>
        <p:scale>
          <a:sx n="136" d="100"/>
          <a:sy n="136" d="100"/>
        </p:scale>
        <p:origin x="-18" y="28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sr-Latn-ME"/>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EBD67BBC-FBDC-4D61-A074-60871124DBAC}" type="datetimeFigureOut">
              <a:rPr lang="sr-Latn-ME" smtClean="0"/>
              <a:t>11.12.2018.</a:t>
            </a:fld>
            <a:endParaRPr lang="sr-Latn-ME"/>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sr-Latn-ME"/>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3F09CAFB-C16D-468C-A3E1-820827A6D7E6}" type="slidenum">
              <a:rPr lang="sr-Latn-ME" smtClean="0"/>
              <a:t>‹#›</a:t>
            </a:fld>
            <a:endParaRPr lang="sr-Latn-ME"/>
          </a:p>
        </p:txBody>
      </p:sp>
    </p:spTree>
    <p:extLst>
      <p:ext uri="{BB962C8B-B14F-4D97-AF65-F5344CB8AC3E}">
        <p14:creationId xmlns:p14="http://schemas.microsoft.com/office/powerpoint/2010/main" val="16566304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sr-Latn-ME"/>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AF9BA2F5-F4CA-4B0D-8AF4-2523143CFB35}" type="datetimeFigureOut">
              <a:rPr lang="sr-Latn-ME" smtClean="0"/>
              <a:t>11.12.2018.</a:t>
            </a:fld>
            <a:endParaRPr lang="sr-Latn-ME"/>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sr-Latn-ME"/>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ME"/>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sr-Latn-ME"/>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9BA2BB9D-8C5E-4816-B888-838AF92A9B08}" type="slidenum">
              <a:rPr lang="sr-Latn-ME" smtClean="0"/>
              <a:t>‹#›</a:t>
            </a:fld>
            <a:endParaRPr lang="sr-Latn-ME"/>
          </a:p>
        </p:txBody>
      </p:sp>
    </p:spTree>
    <p:extLst>
      <p:ext uri="{BB962C8B-B14F-4D97-AF65-F5344CB8AC3E}">
        <p14:creationId xmlns:p14="http://schemas.microsoft.com/office/powerpoint/2010/main" val="8428098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Latn-ME" dirty="0"/>
          </a:p>
        </p:txBody>
      </p:sp>
      <p:sp>
        <p:nvSpPr>
          <p:cNvPr id="4" name="Slide Number Placeholder 3"/>
          <p:cNvSpPr>
            <a:spLocks noGrp="1"/>
          </p:cNvSpPr>
          <p:nvPr>
            <p:ph type="sldNum" sz="quarter" idx="10"/>
          </p:nvPr>
        </p:nvSpPr>
        <p:spPr/>
        <p:txBody>
          <a:bodyPr/>
          <a:lstStyle/>
          <a:p>
            <a:fld id="{9BA2BB9D-8C5E-4816-B888-838AF92A9B08}" type="slidenum">
              <a:rPr lang="sr-Latn-ME" smtClean="0"/>
              <a:t>7</a:t>
            </a:fld>
            <a:endParaRPr lang="sr-Latn-ME"/>
          </a:p>
        </p:txBody>
      </p:sp>
    </p:spTree>
    <p:extLst>
      <p:ext uri="{BB962C8B-B14F-4D97-AF65-F5344CB8AC3E}">
        <p14:creationId xmlns:p14="http://schemas.microsoft.com/office/powerpoint/2010/main" val="13411580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sr-Latn-M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sr-Latn-ME"/>
          </a:p>
        </p:txBody>
      </p:sp>
      <p:sp>
        <p:nvSpPr>
          <p:cNvPr id="4" name="Date Placeholder 3"/>
          <p:cNvSpPr>
            <a:spLocks noGrp="1"/>
          </p:cNvSpPr>
          <p:nvPr>
            <p:ph type="dt" sz="half" idx="10"/>
          </p:nvPr>
        </p:nvSpPr>
        <p:spPr/>
        <p:txBody>
          <a:bodyPr/>
          <a:lstStyle/>
          <a:p>
            <a:fld id="{DD03D0A5-9B06-41D1-B21C-E3E8BC5CF920}" type="datetimeFigureOut">
              <a:rPr lang="sr-Latn-ME" smtClean="0"/>
              <a:t>11.12.2018.</a:t>
            </a:fld>
            <a:endParaRPr lang="sr-Latn-ME"/>
          </a:p>
        </p:txBody>
      </p:sp>
      <p:sp>
        <p:nvSpPr>
          <p:cNvPr id="5" name="Footer Placeholder 4"/>
          <p:cNvSpPr>
            <a:spLocks noGrp="1"/>
          </p:cNvSpPr>
          <p:nvPr>
            <p:ph type="ftr" sz="quarter" idx="11"/>
          </p:nvPr>
        </p:nvSpPr>
        <p:spPr/>
        <p:txBody>
          <a:bodyPr/>
          <a:lstStyle/>
          <a:p>
            <a:endParaRPr lang="sr-Latn-ME"/>
          </a:p>
        </p:txBody>
      </p:sp>
      <p:sp>
        <p:nvSpPr>
          <p:cNvPr id="6" name="Slide Number Placeholder 5"/>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11318680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M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ME"/>
          </a:p>
        </p:txBody>
      </p:sp>
      <p:sp>
        <p:nvSpPr>
          <p:cNvPr id="4" name="Date Placeholder 3"/>
          <p:cNvSpPr>
            <a:spLocks noGrp="1"/>
          </p:cNvSpPr>
          <p:nvPr>
            <p:ph type="dt" sz="half" idx="10"/>
          </p:nvPr>
        </p:nvSpPr>
        <p:spPr/>
        <p:txBody>
          <a:bodyPr/>
          <a:lstStyle/>
          <a:p>
            <a:fld id="{DD03D0A5-9B06-41D1-B21C-E3E8BC5CF920}" type="datetimeFigureOut">
              <a:rPr lang="sr-Latn-ME" smtClean="0"/>
              <a:t>11.12.2018.</a:t>
            </a:fld>
            <a:endParaRPr lang="sr-Latn-ME"/>
          </a:p>
        </p:txBody>
      </p:sp>
      <p:sp>
        <p:nvSpPr>
          <p:cNvPr id="5" name="Footer Placeholder 4"/>
          <p:cNvSpPr>
            <a:spLocks noGrp="1"/>
          </p:cNvSpPr>
          <p:nvPr>
            <p:ph type="ftr" sz="quarter" idx="11"/>
          </p:nvPr>
        </p:nvSpPr>
        <p:spPr/>
        <p:txBody>
          <a:bodyPr/>
          <a:lstStyle/>
          <a:p>
            <a:endParaRPr lang="sr-Latn-ME"/>
          </a:p>
        </p:txBody>
      </p:sp>
      <p:sp>
        <p:nvSpPr>
          <p:cNvPr id="6" name="Slide Number Placeholder 5"/>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21090287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sr-Latn-M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ME"/>
          </a:p>
        </p:txBody>
      </p:sp>
      <p:sp>
        <p:nvSpPr>
          <p:cNvPr id="4" name="Date Placeholder 3"/>
          <p:cNvSpPr>
            <a:spLocks noGrp="1"/>
          </p:cNvSpPr>
          <p:nvPr>
            <p:ph type="dt" sz="half" idx="10"/>
          </p:nvPr>
        </p:nvSpPr>
        <p:spPr/>
        <p:txBody>
          <a:bodyPr/>
          <a:lstStyle/>
          <a:p>
            <a:fld id="{DD03D0A5-9B06-41D1-B21C-E3E8BC5CF920}" type="datetimeFigureOut">
              <a:rPr lang="sr-Latn-ME" smtClean="0"/>
              <a:t>11.12.2018.</a:t>
            </a:fld>
            <a:endParaRPr lang="sr-Latn-ME"/>
          </a:p>
        </p:txBody>
      </p:sp>
      <p:sp>
        <p:nvSpPr>
          <p:cNvPr id="5" name="Footer Placeholder 4"/>
          <p:cNvSpPr>
            <a:spLocks noGrp="1"/>
          </p:cNvSpPr>
          <p:nvPr>
            <p:ph type="ftr" sz="quarter" idx="11"/>
          </p:nvPr>
        </p:nvSpPr>
        <p:spPr/>
        <p:txBody>
          <a:bodyPr/>
          <a:lstStyle/>
          <a:p>
            <a:endParaRPr lang="sr-Latn-ME"/>
          </a:p>
        </p:txBody>
      </p:sp>
      <p:sp>
        <p:nvSpPr>
          <p:cNvPr id="6" name="Slide Number Placeholder 5"/>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216979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M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ME"/>
          </a:p>
        </p:txBody>
      </p:sp>
      <p:sp>
        <p:nvSpPr>
          <p:cNvPr id="4" name="Date Placeholder 3"/>
          <p:cNvSpPr>
            <a:spLocks noGrp="1"/>
          </p:cNvSpPr>
          <p:nvPr>
            <p:ph type="dt" sz="half" idx="10"/>
          </p:nvPr>
        </p:nvSpPr>
        <p:spPr/>
        <p:txBody>
          <a:bodyPr/>
          <a:lstStyle/>
          <a:p>
            <a:fld id="{DD03D0A5-9B06-41D1-B21C-E3E8BC5CF920}" type="datetimeFigureOut">
              <a:rPr lang="sr-Latn-ME" smtClean="0"/>
              <a:t>11.12.2018.</a:t>
            </a:fld>
            <a:endParaRPr lang="sr-Latn-ME"/>
          </a:p>
        </p:txBody>
      </p:sp>
      <p:sp>
        <p:nvSpPr>
          <p:cNvPr id="5" name="Footer Placeholder 4"/>
          <p:cNvSpPr>
            <a:spLocks noGrp="1"/>
          </p:cNvSpPr>
          <p:nvPr>
            <p:ph type="ftr" sz="quarter" idx="11"/>
          </p:nvPr>
        </p:nvSpPr>
        <p:spPr/>
        <p:txBody>
          <a:bodyPr/>
          <a:lstStyle/>
          <a:p>
            <a:endParaRPr lang="sr-Latn-ME"/>
          </a:p>
        </p:txBody>
      </p:sp>
      <p:sp>
        <p:nvSpPr>
          <p:cNvPr id="6" name="Slide Number Placeholder 5"/>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39030343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r-Latn-M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D03D0A5-9B06-41D1-B21C-E3E8BC5CF920}" type="datetimeFigureOut">
              <a:rPr lang="sr-Latn-ME" smtClean="0"/>
              <a:t>11.12.2018.</a:t>
            </a:fld>
            <a:endParaRPr lang="sr-Latn-ME"/>
          </a:p>
        </p:txBody>
      </p:sp>
      <p:sp>
        <p:nvSpPr>
          <p:cNvPr id="5" name="Footer Placeholder 4"/>
          <p:cNvSpPr>
            <a:spLocks noGrp="1"/>
          </p:cNvSpPr>
          <p:nvPr>
            <p:ph type="ftr" sz="quarter" idx="11"/>
          </p:nvPr>
        </p:nvSpPr>
        <p:spPr/>
        <p:txBody>
          <a:bodyPr/>
          <a:lstStyle/>
          <a:p>
            <a:endParaRPr lang="sr-Latn-ME"/>
          </a:p>
        </p:txBody>
      </p:sp>
      <p:sp>
        <p:nvSpPr>
          <p:cNvPr id="6" name="Slide Number Placeholder 5"/>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14059354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M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M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ME"/>
          </a:p>
        </p:txBody>
      </p:sp>
      <p:sp>
        <p:nvSpPr>
          <p:cNvPr id="5" name="Date Placeholder 4"/>
          <p:cNvSpPr>
            <a:spLocks noGrp="1"/>
          </p:cNvSpPr>
          <p:nvPr>
            <p:ph type="dt" sz="half" idx="10"/>
          </p:nvPr>
        </p:nvSpPr>
        <p:spPr/>
        <p:txBody>
          <a:bodyPr/>
          <a:lstStyle/>
          <a:p>
            <a:fld id="{DD03D0A5-9B06-41D1-B21C-E3E8BC5CF920}" type="datetimeFigureOut">
              <a:rPr lang="sr-Latn-ME" smtClean="0"/>
              <a:t>11.12.2018.</a:t>
            </a:fld>
            <a:endParaRPr lang="sr-Latn-ME"/>
          </a:p>
        </p:txBody>
      </p:sp>
      <p:sp>
        <p:nvSpPr>
          <p:cNvPr id="6" name="Footer Placeholder 5"/>
          <p:cNvSpPr>
            <a:spLocks noGrp="1"/>
          </p:cNvSpPr>
          <p:nvPr>
            <p:ph type="ftr" sz="quarter" idx="11"/>
          </p:nvPr>
        </p:nvSpPr>
        <p:spPr/>
        <p:txBody>
          <a:bodyPr/>
          <a:lstStyle/>
          <a:p>
            <a:endParaRPr lang="sr-Latn-ME"/>
          </a:p>
        </p:txBody>
      </p:sp>
      <p:sp>
        <p:nvSpPr>
          <p:cNvPr id="7" name="Slide Number Placeholder 6"/>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23606883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sr-Latn-M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M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ME"/>
          </a:p>
        </p:txBody>
      </p:sp>
      <p:sp>
        <p:nvSpPr>
          <p:cNvPr id="7" name="Date Placeholder 6"/>
          <p:cNvSpPr>
            <a:spLocks noGrp="1"/>
          </p:cNvSpPr>
          <p:nvPr>
            <p:ph type="dt" sz="half" idx="10"/>
          </p:nvPr>
        </p:nvSpPr>
        <p:spPr/>
        <p:txBody>
          <a:bodyPr/>
          <a:lstStyle/>
          <a:p>
            <a:fld id="{DD03D0A5-9B06-41D1-B21C-E3E8BC5CF920}" type="datetimeFigureOut">
              <a:rPr lang="sr-Latn-ME" smtClean="0"/>
              <a:t>11.12.2018.</a:t>
            </a:fld>
            <a:endParaRPr lang="sr-Latn-ME"/>
          </a:p>
        </p:txBody>
      </p:sp>
      <p:sp>
        <p:nvSpPr>
          <p:cNvPr id="8" name="Footer Placeholder 7"/>
          <p:cNvSpPr>
            <a:spLocks noGrp="1"/>
          </p:cNvSpPr>
          <p:nvPr>
            <p:ph type="ftr" sz="quarter" idx="11"/>
          </p:nvPr>
        </p:nvSpPr>
        <p:spPr/>
        <p:txBody>
          <a:bodyPr/>
          <a:lstStyle/>
          <a:p>
            <a:endParaRPr lang="sr-Latn-ME"/>
          </a:p>
        </p:txBody>
      </p:sp>
      <p:sp>
        <p:nvSpPr>
          <p:cNvPr id="9" name="Slide Number Placeholder 8"/>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381611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ME"/>
          </a:p>
        </p:txBody>
      </p:sp>
      <p:sp>
        <p:nvSpPr>
          <p:cNvPr id="3" name="Date Placeholder 2"/>
          <p:cNvSpPr>
            <a:spLocks noGrp="1"/>
          </p:cNvSpPr>
          <p:nvPr>
            <p:ph type="dt" sz="half" idx="10"/>
          </p:nvPr>
        </p:nvSpPr>
        <p:spPr/>
        <p:txBody>
          <a:bodyPr/>
          <a:lstStyle/>
          <a:p>
            <a:fld id="{DD03D0A5-9B06-41D1-B21C-E3E8BC5CF920}" type="datetimeFigureOut">
              <a:rPr lang="sr-Latn-ME" smtClean="0"/>
              <a:t>11.12.2018.</a:t>
            </a:fld>
            <a:endParaRPr lang="sr-Latn-ME"/>
          </a:p>
        </p:txBody>
      </p:sp>
      <p:sp>
        <p:nvSpPr>
          <p:cNvPr id="4" name="Footer Placeholder 3"/>
          <p:cNvSpPr>
            <a:spLocks noGrp="1"/>
          </p:cNvSpPr>
          <p:nvPr>
            <p:ph type="ftr" sz="quarter" idx="11"/>
          </p:nvPr>
        </p:nvSpPr>
        <p:spPr/>
        <p:txBody>
          <a:bodyPr/>
          <a:lstStyle/>
          <a:p>
            <a:endParaRPr lang="sr-Latn-ME"/>
          </a:p>
        </p:txBody>
      </p:sp>
      <p:sp>
        <p:nvSpPr>
          <p:cNvPr id="5" name="Slide Number Placeholder 4"/>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22644104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03D0A5-9B06-41D1-B21C-E3E8BC5CF920}" type="datetimeFigureOut">
              <a:rPr lang="sr-Latn-ME" smtClean="0"/>
              <a:t>11.12.2018.</a:t>
            </a:fld>
            <a:endParaRPr lang="sr-Latn-ME"/>
          </a:p>
        </p:txBody>
      </p:sp>
      <p:sp>
        <p:nvSpPr>
          <p:cNvPr id="3" name="Footer Placeholder 2"/>
          <p:cNvSpPr>
            <a:spLocks noGrp="1"/>
          </p:cNvSpPr>
          <p:nvPr>
            <p:ph type="ftr" sz="quarter" idx="11"/>
          </p:nvPr>
        </p:nvSpPr>
        <p:spPr/>
        <p:txBody>
          <a:bodyPr/>
          <a:lstStyle/>
          <a:p>
            <a:endParaRPr lang="sr-Latn-ME"/>
          </a:p>
        </p:txBody>
      </p:sp>
      <p:sp>
        <p:nvSpPr>
          <p:cNvPr id="4" name="Slide Number Placeholder 3"/>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34347309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r-Latn-M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M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03D0A5-9B06-41D1-B21C-E3E8BC5CF920}" type="datetimeFigureOut">
              <a:rPr lang="sr-Latn-ME" smtClean="0"/>
              <a:t>11.12.2018.</a:t>
            </a:fld>
            <a:endParaRPr lang="sr-Latn-ME"/>
          </a:p>
        </p:txBody>
      </p:sp>
      <p:sp>
        <p:nvSpPr>
          <p:cNvPr id="6" name="Footer Placeholder 5"/>
          <p:cNvSpPr>
            <a:spLocks noGrp="1"/>
          </p:cNvSpPr>
          <p:nvPr>
            <p:ph type="ftr" sz="quarter" idx="11"/>
          </p:nvPr>
        </p:nvSpPr>
        <p:spPr/>
        <p:txBody>
          <a:bodyPr/>
          <a:lstStyle/>
          <a:p>
            <a:endParaRPr lang="sr-Latn-ME"/>
          </a:p>
        </p:txBody>
      </p:sp>
      <p:sp>
        <p:nvSpPr>
          <p:cNvPr id="7" name="Slide Number Placeholder 6"/>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22973620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r-Latn-M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r-Latn-M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03D0A5-9B06-41D1-B21C-E3E8BC5CF920}" type="datetimeFigureOut">
              <a:rPr lang="sr-Latn-ME" smtClean="0"/>
              <a:t>11.12.2018.</a:t>
            </a:fld>
            <a:endParaRPr lang="sr-Latn-ME"/>
          </a:p>
        </p:txBody>
      </p:sp>
      <p:sp>
        <p:nvSpPr>
          <p:cNvPr id="6" name="Footer Placeholder 5"/>
          <p:cNvSpPr>
            <a:spLocks noGrp="1"/>
          </p:cNvSpPr>
          <p:nvPr>
            <p:ph type="ftr" sz="quarter" idx="11"/>
          </p:nvPr>
        </p:nvSpPr>
        <p:spPr/>
        <p:txBody>
          <a:bodyPr/>
          <a:lstStyle/>
          <a:p>
            <a:endParaRPr lang="sr-Latn-ME"/>
          </a:p>
        </p:txBody>
      </p:sp>
      <p:sp>
        <p:nvSpPr>
          <p:cNvPr id="7" name="Slide Number Placeholder 6"/>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35792753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sr-Latn-M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M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03D0A5-9B06-41D1-B21C-E3E8BC5CF920}" type="datetimeFigureOut">
              <a:rPr lang="sr-Latn-ME" smtClean="0"/>
              <a:t>11.12.2018.</a:t>
            </a:fld>
            <a:endParaRPr lang="sr-Latn-M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r-Latn-M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002DAB-DC61-42EB-9285-EBB86EF78019}" type="slidenum">
              <a:rPr lang="sr-Latn-ME" smtClean="0"/>
              <a:t>‹#›</a:t>
            </a:fld>
            <a:endParaRPr lang="sr-Latn-ME"/>
          </a:p>
        </p:txBody>
      </p:sp>
    </p:spTree>
    <p:extLst>
      <p:ext uri="{BB962C8B-B14F-4D97-AF65-F5344CB8AC3E}">
        <p14:creationId xmlns:p14="http://schemas.microsoft.com/office/powerpoint/2010/main" val="15741112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image" Target="../media/image5.png"/><Relationship Id="rId7" Type="http://schemas.openxmlformats.org/officeDocument/2006/relationships/image" Target="../media/image2.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wmf"/><Relationship Id="rId4" Type="http://schemas.openxmlformats.org/officeDocument/2006/relationships/oleObject" Target="../embeddings/oleObject1.bin"/><Relationship Id="rId9" Type="http://schemas.openxmlformats.org/officeDocument/2006/relationships/image" Target="../media/image3.wmf"/></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image" Target="../media/image4.png"/><Relationship Id="rId7" Type="http://schemas.openxmlformats.org/officeDocument/2006/relationships/image" Target="../media/image2.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5.bin"/><Relationship Id="rId5" Type="http://schemas.openxmlformats.org/officeDocument/2006/relationships/image" Target="../media/image1.wmf"/><Relationship Id="rId10" Type="http://schemas.openxmlformats.org/officeDocument/2006/relationships/image" Target="../media/image7.png"/><Relationship Id="rId4" Type="http://schemas.openxmlformats.org/officeDocument/2006/relationships/oleObject" Target="../embeddings/oleObject4.bin"/><Relationship Id="rId9" Type="http://schemas.openxmlformats.org/officeDocument/2006/relationships/image" Target="../media/image3.wmf"/></Relationships>
</file>

<file path=ppt/slides/_rels/slide7.xml.rels><?xml version="1.0" encoding="UTF-8" standalone="yes"?>
<Relationships xmlns="http://schemas.openxmlformats.org/package/2006/relationships"><Relationship Id="rId3" Type="http://schemas.openxmlformats.org/officeDocument/2006/relationships/hyperlink" Target="http://www.zweigmedia.com/RealWorld/simplex.html"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760040" y="332656"/>
            <a:ext cx="7772400" cy="1470025"/>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sr-Latn-ME" sz="2400" b="1" dirty="0" smtClean="0">
                <a:latin typeface="Arial" panose="020B0604020202020204" pitchFamily="34" charset="0"/>
                <a:cs typeface="Arial" panose="020B0604020202020204" pitchFamily="34" charset="0"/>
              </a:rPr>
              <a:t>KVANTITATIVNE METODE U GRAĐEVINSKOM MENADŽMENTU</a:t>
            </a:r>
          </a:p>
          <a:p>
            <a:r>
              <a:rPr lang="sr-Latn-ME" sz="2400" dirty="0">
                <a:solidFill>
                  <a:schemeClr val="tx1">
                    <a:lumMod val="65000"/>
                    <a:lumOff val="35000"/>
                  </a:schemeClr>
                </a:solidFill>
                <a:latin typeface="Arial" panose="020B0604020202020204" pitchFamily="34" charset="0"/>
                <a:cs typeface="Arial" panose="020B0604020202020204" pitchFamily="34" charset="0"/>
              </a:rPr>
              <a:t>predavanja </a:t>
            </a:r>
            <a:r>
              <a:rPr lang="sr-Latn-ME" sz="2400" dirty="0" smtClean="0">
                <a:solidFill>
                  <a:schemeClr val="tx1">
                    <a:lumMod val="65000"/>
                    <a:lumOff val="35000"/>
                  </a:schemeClr>
                </a:solidFill>
                <a:latin typeface="Arial" panose="020B0604020202020204" pitchFamily="34" charset="0"/>
                <a:cs typeface="Arial" panose="020B0604020202020204" pitchFamily="34" charset="0"/>
              </a:rPr>
              <a:t>2017/18</a:t>
            </a:r>
            <a:endParaRPr lang="sr-Latn-ME" sz="24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4" name="TextBox 3"/>
          <p:cNvSpPr txBox="1"/>
          <p:nvPr/>
        </p:nvSpPr>
        <p:spPr>
          <a:xfrm>
            <a:off x="7308304" y="5877272"/>
            <a:ext cx="1584176" cy="707886"/>
          </a:xfrm>
          <a:prstGeom prst="rect">
            <a:avLst/>
          </a:prstGeom>
          <a:noFill/>
        </p:spPr>
        <p:txBody>
          <a:bodyPr wrap="square" rtlCol="0">
            <a:spAutoFit/>
          </a:bodyPr>
          <a:lstStyle/>
          <a:p>
            <a:pPr algn="ctr"/>
            <a:r>
              <a:rPr lang="sr-Latn-ME" sz="4000" b="1" dirty="0" smtClean="0"/>
              <a:t>V11</a:t>
            </a:r>
          </a:p>
        </p:txBody>
      </p:sp>
      <p:sp>
        <p:nvSpPr>
          <p:cNvPr id="6" name="Content Placeholder 2"/>
          <p:cNvSpPr txBox="1">
            <a:spLocks/>
          </p:cNvSpPr>
          <p:nvPr/>
        </p:nvSpPr>
        <p:spPr>
          <a:xfrm>
            <a:off x="611560" y="2204864"/>
            <a:ext cx="7920880" cy="2841179"/>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vi-VN" sz="2400" b="1" dirty="0" smtClean="0">
                <a:solidFill>
                  <a:schemeClr val="tx1"/>
                </a:solidFill>
                <a:latin typeface="Arial" panose="020B0604020202020204" pitchFamily="34" charset="0"/>
                <a:ea typeface="+mj-ea"/>
                <a:cs typeface="Arial" panose="020B0604020202020204" pitchFamily="34" charset="0"/>
              </a:rPr>
              <a:t>METODE OPTIMIZACIJE I NJIHOVA PRIMJENA U GRAĐEVINARSTVU</a:t>
            </a:r>
            <a:endParaRPr lang="sr-Latn-ME" sz="2400" b="1" dirty="0" smtClean="0">
              <a:solidFill>
                <a:schemeClr val="tx1"/>
              </a:solidFill>
              <a:latin typeface="Arial" panose="020B0604020202020204" pitchFamily="34" charset="0"/>
              <a:ea typeface="+mj-ea"/>
              <a:cs typeface="Arial" panose="020B0604020202020204" pitchFamily="34" charset="0"/>
            </a:endParaRPr>
          </a:p>
          <a:p>
            <a:pPr marL="800100" lvl="1" indent="-342900" algn="l">
              <a:buFont typeface="+mj-lt"/>
              <a:buAutoNum type="arabicPeriod"/>
            </a:pPr>
            <a:r>
              <a:rPr lang="sr-Latn-ME" sz="2400" b="1" dirty="0" smtClean="0">
                <a:solidFill>
                  <a:schemeClr val="tx1"/>
                </a:solidFill>
                <a:latin typeface="Arial" panose="020B0604020202020204" pitchFamily="34" charset="0"/>
                <a:cs typeface="Arial" panose="020B0604020202020204" pitchFamily="34" charset="0"/>
              </a:rPr>
              <a:t>Operaciona istraživanja </a:t>
            </a:r>
          </a:p>
          <a:p>
            <a:pPr marL="800100" lvl="1" indent="-342900" algn="l">
              <a:buFont typeface="+mj-lt"/>
              <a:buAutoNum type="arabicPeriod"/>
            </a:pPr>
            <a:r>
              <a:rPr lang="sr-Latn-ME" sz="2400" b="1" dirty="0" smtClean="0">
                <a:solidFill>
                  <a:schemeClr val="tx1"/>
                </a:solidFill>
                <a:latin typeface="Arial" panose="020B0604020202020204" pitchFamily="34" charset="0"/>
                <a:cs typeface="Arial" panose="020B0604020202020204" pitchFamily="34" charset="0"/>
              </a:rPr>
              <a:t>Linearno programiranje </a:t>
            </a:r>
          </a:p>
          <a:p>
            <a:pPr marL="1257300" lvl="2" indent="-342900" algn="l">
              <a:buFont typeface="+mj-lt"/>
              <a:buAutoNum type="arabicPeriod"/>
            </a:pPr>
            <a:r>
              <a:rPr lang="sr-Latn-ME" sz="2000" b="1" dirty="0" smtClean="0">
                <a:solidFill>
                  <a:schemeClr val="tx1"/>
                </a:solidFill>
                <a:latin typeface="Arial" panose="020B0604020202020204" pitchFamily="34" charset="0"/>
                <a:cs typeface="Arial" panose="020B0604020202020204" pitchFamily="34" charset="0"/>
              </a:rPr>
              <a:t>grafička metoda </a:t>
            </a:r>
            <a:r>
              <a:rPr lang="sr-Latn-ME" sz="2000" i="1" dirty="0" smtClean="0">
                <a:solidFill>
                  <a:schemeClr val="tx1"/>
                </a:solidFill>
                <a:latin typeface="Arial" panose="020B0604020202020204" pitchFamily="34" charset="0"/>
                <a:cs typeface="Arial" panose="020B0604020202020204" pitchFamily="34" charset="0"/>
              </a:rPr>
              <a:t>(prikazano u prethodnom predavanju)</a:t>
            </a:r>
            <a:endParaRPr lang="sr-Latn-ME" sz="2000" dirty="0" smtClean="0">
              <a:solidFill>
                <a:schemeClr val="tx1"/>
              </a:solidFill>
              <a:latin typeface="Arial" panose="020B0604020202020204" pitchFamily="34" charset="0"/>
              <a:cs typeface="Arial" panose="020B0604020202020204" pitchFamily="34" charset="0"/>
            </a:endParaRPr>
          </a:p>
          <a:p>
            <a:pPr marL="1257300" lvl="2" indent="-342900" algn="l">
              <a:buFont typeface="+mj-lt"/>
              <a:buAutoNum type="arabicPeriod"/>
            </a:pPr>
            <a:r>
              <a:rPr lang="sr-Latn-ME" sz="2000" b="1" dirty="0" smtClean="0">
                <a:solidFill>
                  <a:schemeClr val="tx1"/>
                </a:solidFill>
                <a:latin typeface="Arial" panose="020B0604020202020204" pitchFamily="34" charset="0"/>
                <a:cs typeface="Arial" panose="020B0604020202020204" pitchFamily="34" charset="0"/>
              </a:rPr>
              <a:t>simpleks metoda  (Jordanove eliminacije)</a:t>
            </a:r>
          </a:p>
          <a:p>
            <a:pPr marL="1257300" lvl="2" indent="-342900" algn="l">
              <a:buFont typeface="+mj-lt"/>
              <a:buAutoNum type="arabicPeriod"/>
            </a:pPr>
            <a:r>
              <a:rPr lang="sr-Latn-ME" sz="2000" b="1" dirty="0" smtClean="0">
                <a:solidFill>
                  <a:schemeClr val="tx1"/>
                </a:solidFill>
                <a:latin typeface="Arial" panose="020B0604020202020204" pitchFamily="34" charset="0"/>
                <a:cs typeface="Arial" panose="020B0604020202020204" pitchFamily="34" charset="0"/>
              </a:rPr>
              <a:t>transportni problemi-</a:t>
            </a:r>
            <a:r>
              <a:rPr lang="sr-Latn-ME" sz="2000" i="1" dirty="0" smtClean="0">
                <a:solidFill>
                  <a:schemeClr val="tx1"/>
                </a:solidFill>
                <a:latin typeface="Arial" panose="020B0604020202020204" pitchFamily="34" charset="0"/>
                <a:cs typeface="Arial" panose="020B0604020202020204" pitchFamily="34" charset="0"/>
              </a:rPr>
              <a:t> (u narednom predavanju)</a:t>
            </a:r>
          </a:p>
        </p:txBody>
      </p:sp>
      <p:sp>
        <p:nvSpPr>
          <p:cNvPr id="2" name="TextBox 1"/>
          <p:cNvSpPr txBox="1"/>
          <p:nvPr/>
        </p:nvSpPr>
        <p:spPr>
          <a:xfrm>
            <a:off x="611560" y="5373216"/>
            <a:ext cx="6408712" cy="954107"/>
          </a:xfrm>
          <a:prstGeom prst="rect">
            <a:avLst/>
          </a:prstGeom>
          <a:noFill/>
        </p:spPr>
        <p:txBody>
          <a:bodyPr wrap="square" rtlCol="0">
            <a:spAutoFit/>
          </a:bodyPr>
          <a:lstStyle/>
          <a:p>
            <a:r>
              <a:rPr lang="sr-Latn-ME" sz="1400" dirty="0" smtClean="0"/>
              <a:t>materijal predavanja prof. Ž. Praščevića (2013/14 st. godina) na Građevinskom fakultetu u Podgorici </a:t>
            </a:r>
          </a:p>
          <a:p>
            <a:r>
              <a:rPr lang="sr-Latn-ME" sz="1400" dirty="0" smtClean="0"/>
              <a:t>(koncipirano na osnovu knjige: Ž. Praščević, N. Praščević- Operaciona istraživanja u građevinarstvu, Beograd 2009)</a:t>
            </a:r>
            <a:endParaRPr lang="sr-Latn-ME" sz="1400" dirty="0"/>
          </a:p>
        </p:txBody>
      </p:sp>
    </p:spTree>
    <p:extLst>
      <p:ext uri="{BB962C8B-B14F-4D97-AF65-F5344CB8AC3E}">
        <p14:creationId xmlns:p14="http://schemas.microsoft.com/office/powerpoint/2010/main" val="7251623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Autofit/>
          </a:bodyPr>
          <a:lstStyle/>
          <a:p>
            <a:pPr algn="l">
              <a:lnSpc>
                <a:spcPct val="90000"/>
              </a:lnSpc>
            </a:pPr>
            <a:r>
              <a:rPr lang="sr-Latn-ME" altLang="sr-Latn-RS" sz="1200" b="1" dirty="0">
                <a:solidFill>
                  <a:srgbClr val="7030A0"/>
                </a:solidFill>
                <a:latin typeface="Arial" panose="020B0604020202020204" pitchFamily="34" charset="0"/>
                <a:cs typeface="Arial" panose="020B0604020202020204" pitchFamily="34" charset="0"/>
              </a:rPr>
              <a:t>Primjer</a:t>
            </a:r>
            <a:r>
              <a:rPr lang="sr-Latn-ME" altLang="sr-Latn-RS" sz="1200" dirty="0">
                <a:solidFill>
                  <a:srgbClr val="7030A0"/>
                </a:solidFill>
                <a:latin typeface="Arial" panose="020B0604020202020204" pitchFamily="34" charset="0"/>
                <a:cs typeface="Arial" panose="020B0604020202020204" pitchFamily="34" charset="0"/>
              </a:rPr>
              <a:t>: </a:t>
            </a:r>
            <a:r>
              <a:rPr lang="vi-VN" altLang="sr-Latn-RS" sz="1200" dirty="0">
                <a:solidFill>
                  <a:srgbClr val="7030A0"/>
                </a:solidFill>
                <a:latin typeface="Arial" panose="020B0604020202020204" pitchFamily="34" charset="0"/>
                <a:cs typeface="Arial" panose="020B0604020202020204" pitchFamily="34" charset="0"/>
              </a:rPr>
              <a:t>U jednom preduzeću postoje dva pogona za proizvodnju betonske galanterije. Prvi pogon proizvodi betonske ivičnjake, a drugi betonske blokove za zidanje.</a:t>
            </a:r>
            <a:r>
              <a:rPr lang="sr-Latn-ME" altLang="sr-Latn-RS" sz="1200" dirty="0">
                <a:solidFill>
                  <a:srgbClr val="7030A0"/>
                </a:solidFill>
                <a:latin typeface="Arial" panose="020B0604020202020204" pitchFamily="34" charset="0"/>
                <a:cs typeface="Arial" panose="020B0604020202020204" pitchFamily="34" charset="0"/>
              </a:rPr>
              <a:t> </a:t>
            </a:r>
            <a:r>
              <a:rPr lang="vi-VN" altLang="sr-Latn-RS" sz="1200" dirty="0">
                <a:solidFill>
                  <a:srgbClr val="7030A0"/>
                </a:solidFill>
                <a:latin typeface="Arial" panose="020B0604020202020204" pitchFamily="34" charset="0"/>
                <a:cs typeface="Arial" panose="020B0604020202020204" pitchFamily="34" charset="0"/>
              </a:rPr>
              <a:t>Tržište u određenom vremenskom periodu može da primi najviše </a:t>
            </a:r>
            <a:r>
              <a:rPr lang="sr-Latn-ME" altLang="sr-Latn-RS" sz="1200" dirty="0" smtClean="0">
                <a:solidFill>
                  <a:srgbClr val="7030A0"/>
                </a:solidFill>
                <a:latin typeface="Arial" panose="020B0604020202020204" pitchFamily="34" charset="0"/>
                <a:cs typeface="Arial" panose="020B0604020202020204" pitchFamily="34" charset="0"/>
              </a:rPr>
              <a:t>8</a:t>
            </a:r>
            <a:r>
              <a:rPr lang="vi-VN" altLang="sr-Latn-RS" sz="1200" dirty="0" smtClean="0">
                <a:solidFill>
                  <a:srgbClr val="7030A0"/>
                </a:solidFill>
                <a:latin typeface="Arial" panose="020B0604020202020204" pitchFamily="34" charset="0"/>
                <a:cs typeface="Arial" panose="020B0604020202020204" pitchFamily="34" charset="0"/>
              </a:rPr>
              <a:t>000 </a:t>
            </a:r>
            <a:r>
              <a:rPr lang="vi-VN" altLang="sr-Latn-RS" sz="1200" dirty="0">
                <a:solidFill>
                  <a:srgbClr val="7030A0"/>
                </a:solidFill>
                <a:latin typeface="Arial" panose="020B0604020202020204" pitchFamily="34" charset="0"/>
                <a:cs typeface="Arial" panose="020B0604020202020204" pitchFamily="34" charset="0"/>
              </a:rPr>
              <a:t>komada betonskih </a:t>
            </a:r>
            <a:r>
              <a:rPr lang="vi-VN" altLang="sr-Latn-RS" sz="1200" dirty="0" smtClean="0">
                <a:solidFill>
                  <a:srgbClr val="7030A0"/>
                </a:solidFill>
                <a:latin typeface="Arial" panose="020B0604020202020204" pitchFamily="34" charset="0"/>
                <a:cs typeface="Arial" panose="020B0604020202020204" pitchFamily="34" charset="0"/>
              </a:rPr>
              <a:t>blokova</a:t>
            </a:r>
            <a:r>
              <a:rPr lang="sr-Latn-ME" altLang="sr-Latn-RS" sz="1200" dirty="0" smtClean="0">
                <a:solidFill>
                  <a:srgbClr val="7030A0"/>
                </a:solidFill>
                <a:latin typeface="Arial" panose="020B0604020202020204" pitchFamily="34" charset="0"/>
                <a:cs typeface="Arial" panose="020B0604020202020204" pitchFamily="34" charset="0"/>
              </a:rPr>
              <a:t>, a ugovorena je isporuka najmanje 2</a:t>
            </a:r>
            <a:r>
              <a:rPr lang="vi-VN" altLang="sr-Latn-RS" sz="1200" dirty="0" smtClean="0">
                <a:solidFill>
                  <a:srgbClr val="7030A0"/>
                </a:solidFill>
                <a:latin typeface="Arial" panose="020B0604020202020204" pitchFamily="34" charset="0"/>
                <a:cs typeface="Arial" panose="020B0604020202020204" pitchFamily="34" charset="0"/>
              </a:rPr>
              <a:t>000 </a:t>
            </a:r>
            <a:r>
              <a:rPr lang="vi-VN" altLang="sr-Latn-RS" sz="1200" dirty="0">
                <a:solidFill>
                  <a:srgbClr val="7030A0"/>
                </a:solidFill>
                <a:latin typeface="Arial" panose="020B0604020202020204" pitchFamily="34" charset="0"/>
                <a:cs typeface="Arial" panose="020B0604020202020204" pitchFamily="34" charset="0"/>
              </a:rPr>
              <a:t>kom betonskih </a:t>
            </a:r>
            <a:r>
              <a:rPr lang="vi-VN" altLang="sr-Latn-RS" sz="1200" dirty="0" smtClean="0">
                <a:solidFill>
                  <a:srgbClr val="7030A0"/>
                </a:solidFill>
                <a:latin typeface="Arial" panose="020B0604020202020204" pitchFamily="34" charset="0"/>
                <a:cs typeface="Arial" panose="020B0604020202020204" pitchFamily="34" charset="0"/>
              </a:rPr>
              <a:t>ivičnjaka.</a:t>
            </a:r>
            <a:r>
              <a:rPr lang="sr-Latn-ME" altLang="sr-Latn-RS" sz="1200" dirty="0" smtClean="0">
                <a:solidFill>
                  <a:srgbClr val="7030A0"/>
                </a:solidFill>
                <a:latin typeface="Arial" panose="020B0604020202020204" pitchFamily="34" charset="0"/>
                <a:cs typeface="Arial" panose="020B0604020202020204" pitchFamily="34" charset="0"/>
              </a:rPr>
              <a:t> </a:t>
            </a:r>
            <a:r>
              <a:rPr lang="vi-VN" altLang="sr-Latn-RS" sz="1200" dirty="0">
                <a:solidFill>
                  <a:srgbClr val="7030A0"/>
                </a:solidFill>
                <a:latin typeface="Arial" panose="020B0604020202020204" pitchFamily="34" charset="0"/>
                <a:cs typeface="Arial" panose="020B0604020202020204" pitchFamily="34" charset="0"/>
              </a:rPr>
              <a:t>Za proizvodnju ivičnjaka se troši 0</a:t>
            </a:r>
            <a:r>
              <a:rPr lang="sr-Latn-ME" altLang="sr-Latn-RS" sz="1200" dirty="0">
                <a:solidFill>
                  <a:srgbClr val="7030A0"/>
                </a:solidFill>
                <a:latin typeface="Arial" panose="020B0604020202020204" pitchFamily="34" charset="0"/>
                <a:cs typeface="Arial" panose="020B0604020202020204" pitchFamily="34" charset="0"/>
              </a:rPr>
              <a:t>,</a:t>
            </a:r>
            <a:r>
              <a:rPr lang="vi-VN" altLang="sr-Latn-RS" sz="1200" dirty="0">
                <a:solidFill>
                  <a:srgbClr val="7030A0"/>
                </a:solidFill>
                <a:latin typeface="Arial" panose="020B0604020202020204" pitchFamily="34" charset="0"/>
                <a:cs typeface="Arial" panose="020B0604020202020204" pitchFamily="34" charset="0"/>
              </a:rPr>
              <a:t>02 m3 betona po jednom komadu, a za blokove se troši 0</a:t>
            </a:r>
            <a:r>
              <a:rPr lang="sr-Latn-ME" altLang="sr-Latn-RS" sz="1200" dirty="0">
                <a:solidFill>
                  <a:srgbClr val="7030A0"/>
                </a:solidFill>
                <a:latin typeface="Arial" panose="020B0604020202020204" pitchFamily="34" charset="0"/>
                <a:cs typeface="Arial" panose="020B0604020202020204" pitchFamily="34" charset="0"/>
              </a:rPr>
              <a:t>,</a:t>
            </a:r>
            <a:r>
              <a:rPr lang="vi-VN" altLang="sr-Latn-RS" sz="1200" dirty="0">
                <a:solidFill>
                  <a:srgbClr val="7030A0"/>
                </a:solidFill>
                <a:latin typeface="Arial" panose="020B0604020202020204" pitchFamily="34" charset="0"/>
                <a:cs typeface="Arial" panose="020B0604020202020204" pitchFamily="34" charset="0"/>
              </a:rPr>
              <a:t>01 m3 betona po komadu. Oba pogona se snabdijevaju iz jedne fabrike betona čiji je kapacitet za ovaj vremenski period </a:t>
            </a:r>
            <a:r>
              <a:rPr lang="vi-VN" altLang="sr-Latn-RS" sz="1200" dirty="0" smtClean="0">
                <a:solidFill>
                  <a:srgbClr val="7030A0"/>
                </a:solidFill>
                <a:latin typeface="Arial" panose="020B0604020202020204" pitchFamily="34" charset="0"/>
                <a:cs typeface="Arial" panose="020B0604020202020204" pitchFamily="34" charset="0"/>
              </a:rPr>
              <a:t>1</a:t>
            </a:r>
            <a:r>
              <a:rPr lang="sr-Latn-ME" altLang="sr-Latn-RS" sz="1200" dirty="0" smtClean="0">
                <a:solidFill>
                  <a:srgbClr val="7030A0"/>
                </a:solidFill>
                <a:latin typeface="Arial" panose="020B0604020202020204" pitchFamily="34" charset="0"/>
                <a:cs typeface="Arial" panose="020B0604020202020204" pitchFamily="34" charset="0"/>
              </a:rPr>
              <a:t>5</a:t>
            </a:r>
            <a:r>
              <a:rPr lang="vi-VN" altLang="sr-Latn-RS" sz="1200" dirty="0" smtClean="0">
                <a:solidFill>
                  <a:srgbClr val="7030A0"/>
                </a:solidFill>
                <a:latin typeface="Arial" panose="020B0604020202020204" pitchFamily="34" charset="0"/>
                <a:cs typeface="Arial" panose="020B0604020202020204" pitchFamily="34" charset="0"/>
              </a:rPr>
              <a:t>0 </a:t>
            </a:r>
            <a:r>
              <a:rPr lang="vi-VN" altLang="sr-Latn-RS" sz="1200" dirty="0">
                <a:solidFill>
                  <a:srgbClr val="7030A0"/>
                </a:solidFill>
                <a:latin typeface="Arial" panose="020B0604020202020204" pitchFamily="34" charset="0"/>
                <a:cs typeface="Arial" panose="020B0604020202020204" pitchFamily="34" charset="0"/>
              </a:rPr>
              <a:t>m3 betona.</a:t>
            </a:r>
            <a:r>
              <a:rPr lang="sr-Latn-ME" altLang="sr-Latn-RS" sz="1200" dirty="0">
                <a:solidFill>
                  <a:srgbClr val="7030A0"/>
                </a:solidFill>
                <a:latin typeface="Arial" panose="020B0604020202020204" pitchFamily="34" charset="0"/>
                <a:cs typeface="Arial" panose="020B0604020202020204" pitchFamily="34" charset="0"/>
              </a:rPr>
              <a:t> </a:t>
            </a:r>
            <a:r>
              <a:rPr lang="vi-VN" altLang="sr-Latn-RS" sz="1200" dirty="0">
                <a:solidFill>
                  <a:srgbClr val="7030A0"/>
                </a:solidFill>
                <a:latin typeface="Arial" panose="020B0604020202020204" pitchFamily="34" charset="0"/>
                <a:cs typeface="Arial" panose="020B0604020202020204" pitchFamily="34" charset="0"/>
              </a:rPr>
              <a:t>Prodajom ivičnjaka preduzeće ostvaruje dobit 1,5 €/kom, a prodajom blokova </a:t>
            </a:r>
            <a:r>
              <a:rPr lang="vi-VN" altLang="sr-Latn-RS" sz="1200" dirty="0" smtClean="0">
                <a:solidFill>
                  <a:srgbClr val="7030A0"/>
                </a:solidFill>
                <a:latin typeface="Arial" panose="020B0604020202020204" pitchFamily="34" charset="0"/>
                <a:cs typeface="Arial" panose="020B0604020202020204" pitchFamily="34" charset="0"/>
              </a:rPr>
              <a:t>0,5 </a:t>
            </a:r>
            <a:r>
              <a:rPr lang="vi-VN" altLang="sr-Latn-RS" sz="1200" dirty="0">
                <a:solidFill>
                  <a:srgbClr val="7030A0"/>
                </a:solidFill>
                <a:latin typeface="Arial" panose="020B0604020202020204" pitchFamily="34" charset="0"/>
                <a:cs typeface="Arial" panose="020B0604020202020204" pitchFamily="34" charset="0"/>
              </a:rPr>
              <a:t>€/kom.</a:t>
            </a:r>
            <a:r>
              <a:rPr lang="sr-Latn-ME" altLang="sr-Latn-RS" sz="1200" dirty="0">
                <a:solidFill>
                  <a:srgbClr val="7030A0"/>
                </a:solidFill>
                <a:latin typeface="Arial" panose="020B0604020202020204" pitchFamily="34" charset="0"/>
                <a:cs typeface="Arial" panose="020B0604020202020204" pitchFamily="34" charset="0"/>
              </a:rPr>
              <a:t> </a:t>
            </a:r>
            <a:r>
              <a:rPr lang="vi-VN" altLang="sr-Latn-RS" sz="1200" dirty="0">
                <a:solidFill>
                  <a:srgbClr val="7030A0"/>
                </a:solidFill>
                <a:latin typeface="Arial" panose="020B0604020202020204" pitchFamily="34" charset="0"/>
                <a:cs typeface="Arial" panose="020B0604020202020204" pitchFamily="34" charset="0"/>
              </a:rPr>
              <a:t>Odrediti plan proizvodnje koji će donijeti najveću dobit.</a:t>
            </a:r>
            <a:endParaRPr lang="sr-Latn-ME" altLang="sr-Latn-RS" sz="1200" dirty="0">
              <a:solidFill>
                <a:srgbClr val="7030A0"/>
              </a:solidFill>
              <a:latin typeface="Arial" panose="020B0604020202020204" pitchFamily="34" charset="0"/>
              <a:cs typeface="Arial" panose="020B0604020202020204" pitchFamily="34" charset="0"/>
            </a:endParaRPr>
          </a:p>
        </p:txBody>
      </p:sp>
      <p:sp>
        <p:nvSpPr>
          <p:cNvPr id="7" name="Content Placeholder 6"/>
          <p:cNvSpPr>
            <a:spLocks noGrp="1"/>
          </p:cNvSpPr>
          <p:nvPr>
            <p:ph sz="half" idx="2"/>
          </p:nvPr>
        </p:nvSpPr>
        <p:spPr>
          <a:xfrm>
            <a:off x="457200" y="3933056"/>
            <a:ext cx="3610744" cy="2664295"/>
          </a:xfrm>
        </p:spPr>
        <p:txBody>
          <a:bodyPr>
            <a:noAutofit/>
          </a:bodyPr>
          <a:lstStyle/>
          <a:p>
            <a:pPr>
              <a:lnSpc>
                <a:spcPct val="90000"/>
              </a:lnSpc>
            </a:pPr>
            <a:r>
              <a:rPr lang="sr-Latn-ME" altLang="sr-Latn-RS" sz="1400" b="1" dirty="0" smtClean="0">
                <a:solidFill>
                  <a:srgbClr val="7030A0"/>
                </a:solidFill>
                <a:latin typeface="Arial" panose="020B0604020202020204" pitchFamily="34" charset="0"/>
                <a:cs typeface="Arial" panose="020B0604020202020204" pitchFamily="34" charset="0"/>
              </a:rPr>
              <a:t>MATEMATIČKI MODEL</a:t>
            </a:r>
          </a:p>
          <a:p>
            <a:pPr lvl="1">
              <a:lnSpc>
                <a:spcPct val="90000"/>
              </a:lnSpc>
            </a:pPr>
            <a:r>
              <a:rPr lang="sr-Latn-ME" altLang="sr-Latn-RS" sz="1400" dirty="0" smtClean="0">
                <a:solidFill>
                  <a:srgbClr val="7030A0"/>
                </a:solidFill>
                <a:latin typeface="Arial" panose="020B0604020202020204" pitchFamily="34" charset="0"/>
                <a:cs typeface="Arial" panose="020B0604020202020204" pitchFamily="34" charset="0"/>
              </a:rPr>
              <a:t>USLOVI OGRANICENJA</a:t>
            </a:r>
          </a:p>
          <a:p>
            <a:pPr marL="1257300" lvl="2" indent="-342900">
              <a:lnSpc>
                <a:spcPct val="90000"/>
              </a:lnSpc>
              <a:buFont typeface="+mj-lt"/>
              <a:buAutoNum type="arabicParenR"/>
            </a:pPr>
            <a:r>
              <a:rPr lang="sr-Latn-ME" altLang="sr-Latn-RS" sz="1400" dirty="0" smtClean="0">
                <a:solidFill>
                  <a:srgbClr val="7030A0"/>
                </a:solidFill>
                <a:latin typeface="Arial" panose="020B0604020202020204" pitchFamily="34" charset="0"/>
                <a:cs typeface="Arial" panose="020B0604020202020204" pitchFamily="34" charset="0"/>
              </a:rPr>
              <a:t>0,02X1+0,01X2</a:t>
            </a:r>
            <a:r>
              <a:rPr lang="sr-Latn-ME" altLang="sr-Latn-RS" sz="1400" dirty="0">
                <a:solidFill>
                  <a:srgbClr val="7030A0"/>
                </a:solidFill>
                <a:latin typeface="Arial" panose="020B0604020202020204" pitchFamily="34" charset="0"/>
                <a:cs typeface="Arial" panose="020B0604020202020204" pitchFamily="34" charset="0"/>
              </a:rPr>
              <a:t>≤</a:t>
            </a:r>
            <a:r>
              <a:rPr lang="sr-Latn-ME" altLang="sr-Latn-RS" sz="1400" dirty="0" smtClean="0">
                <a:solidFill>
                  <a:srgbClr val="7030A0"/>
                </a:solidFill>
                <a:latin typeface="Arial" panose="020B0604020202020204" pitchFamily="34" charset="0"/>
                <a:cs typeface="Arial" panose="020B0604020202020204" pitchFamily="34" charset="0"/>
              </a:rPr>
              <a:t>150</a:t>
            </a:r>
          </a:p>
          <a:p>
            <a:pPr marL="1257300" lvl="2" indent="-342900">
              <a:lnSpc>
                <a:spcPct val="90000"/>
              </a:lnSpc>
              <a:buFont typeface="+mj-lt"/>
              <a:buAutoNum type="arabicParenR"/>
            </a:pPr>
            <a:r>
              <a:rPr lang="sr-Latn-ME" altLang="sr-Latn-RS" sz="1400" dirty="0" smtClean="0">
                <a:solidFill>
                  <a:srgbClr val="7030A0"/>
                </a:solidFill>
                <a:latin typeface="Arial" panose="020B0604020202020204" pitchFamily="34" charset="0"/>
                <a:cs typeface="Arial" panose="020B0604020202020204" pitchFamily="34" charset="0"/>
              </a:rPr>
              <a:t>X1≥2000</a:t>
            </a:r>
          </a:p>
          <a:p>
            <a:pPr marL="1257300" lvl="2" indent="-342900">
              <a:lnSpc>
                <a:spcPct val="90000"/>
              </a:lnSpc>
              <a:buFont typeface="+mj-lt"/>
              <a:buAutoNum type="arabicParenR"/>
            </a:pPr>
            <a:r>
              <a:rPr lang="sr-Latn-ME" altLang="sr-Latn-RS" sz="1400" dirty="0" smtClean="0">
                <a:solidFill>
                  <a:srgbClr val="7030A0"/>
                </a:solidFill>
                <a:latin typeface="Arial" panose="020B0604020202020204" pitchFamily="34" charset="0"/>
                <a:cs typeface="Arial" panose="020B0604020202020204" pitchFamily="34" charset="0"/>
              </a:rPr>
              <a:t>X2≤8000</a:t>
            </a:r>
          </a:p>
          <a:p>
            <a:pPr lvl="1">
              <a:lnSpc>
                <a:spcPct val="90000"/>
              </a:lnSpc>
            </a:pPr>
            <a:r>
              <a:rPr lang="sr-Latn-ME" altLang="sr-Latn-RS" sz="1600" dirty="0" smtClean="0">
                <a:solidFill>
                  <a:srgbClr val="7030A0"/>
                </a:solidFill>
                <a:latin typeface="Arial" panose="020B0604020202020204" pitchFamily="34" charset="0"/>
                <a:cs typeface="Arial" panose="020B0604020202020204" pitchFamily="34" charset="0"/>
              </a:rPr>
              <a:t>prirodni </a:t>
            </a:r>
            <a:r>
              <a:rPr lang="sr-Latn-ME" altLang="sr-Latn-RS" sz="1600" dirty="0">
                <a:solidFill>
                  <a:srgbClr val="7030A0"/>
                </a:solidFill>
                <a:latin typeface="Arial" panose="020B0604020202020204" pitchFamily="34" charset="0"/>
                <a:cs typeface="Arial" panose="020B0604020202020204" pitchFamily="34" charset="0"/>
              </a:rPr>
              <a:t>uslovi </a:t>
            </a:r>
            <a:r>
              <a:rPr lang="sr-Latn-ME" altLang="sr-Latn-RS" sz="1600" dirty="0" smtClean="0">
                <a:solidFill>
                  <a:srgbClr val="7030A0"/>
                </a:solidFill>
                <a:latin typeface="Arial" panose="020B0604020202020204" pitchFamily="34" charset="0"/>
                <a:cs typeface="Arial" panose="020B0604020202020204" pitchFamily="34" charset="0"/>
              </a:rPr>
              <a:t>nenegativnosti</a:t>
            </a:r>
          </a:p>
          <a:p>
            <a:pPr lvl="2">
              <a:lnSpc>
                <a:spcPct val="90000"/>
              </a:lnSpc>
            </a:pPr>
            <a:r>
              <a:rPr lang="sr-Latn-ME" altLang="sr-Latn-RS" sz="1400" dirty="0" smtClean="0">
                <a:solidFill>
                  <a:srgbClr val="7030A0"/>
                </a:solidFill>
                <a:latin typeface="Arial" panose="020B0604020202020204" pitchFamily="34" charset="0"/>
                <a:cs typeface="Arial" panose="020B0604020202020204" pitchFamily="34" charset="0"/>
              </a:rPr>
              <a:t>x1</a:t>
            </a:r>
            <a:r>
              <a:rPr lang="sr-Latn-ME" altLang="sr-Latn-RS" sz="1400" dirty="0">
                <a:solidFill>
                  <a:srgbClr val="7030A0"/>
                </a:solidFill>
                <a:latin typeface="Arial" panose="020B0604020202020204" pitchFamily="34" charset="0"/>
                <a:cs typeface="Arial" panose="020B0604020202020204" pitchFamily="34" charset="0"/>
              </a:rPr>
              <a:t>≥</a:t>
            </a:r>
            <a:r>
              <a:rPr lang="sr-Latn-ME" altLang="sr-Latn-RS" sz="1400" dirty="0" smtClean="0">
                <a:solidFill>
                  <a:srgbClr val="7030A0"/>
                </a:solidFill>
                <a:latin typeface="Arial" panose="020B0604020202020204" pitchFamily="34" charset="0"/>
                <a:cs typeface="Arial" panose="020B0604020202020204" pitchFamily="34" charset="0"/>
              </a:rPr>
              <a:t>0</a:t>
            </a:r>
          </a:p>
          <a:p>
            <a:pPr lvl="2">
              <a:lnSpc>
                <a:spcPct val="90000"/>
              </a:lnSpc>
            </a:pPr>
            <a:r>
              <a:rPr lang="sr-Latn-ME" altLang="sr-Latn-RS" sz="1400" dirty="0" smtClean="0">
                <a:solidFill>
                  <a:srgbClr val="7030A0"/>
                </a:solidFill>
                <a:latin typeface="Arial" panose="020B0604020202020204" pitchFamily="34" charset="0"/>
                <a:cs typeface="Arial" panose="020B0604020202020204" pitchFamily="34" charset="0"/>
              </a:rPr>
              <a:t>x2≥0</a:t>
            </a:r>
          </a:p>
          <a:p>
            <a:pPr lvl="1">
              <a:lnSpc>
                <a:spcPct val="90000"/>
              </a:lnSpc>
            </a:pPr>
            <a:r>
              <a:rPr lang="sr-Latn-ME" altLang="sr-Latn-RS" sz="1400" dirty="0" smtClean="0">
                <a:solidFill>
                  <a:srgbClr val="7030A0"/>
                </a:solidFill>
                <a:latin typeface="Arial" panose="020B0604020202020204" pitchFamily="34" charset="0"/>
                <a:cs typeface="Arial" panose="020B0604020202020204" pitchFamily="34" charset="0"/>
              </a:rPr>
              <a:t>FUNKCIJA CILJA</a:t>
            </a:r>
          </a:p>
          <a:p>
            <a:pPr lvl="2">
              <a:lnSpc>
                <a:spcPct val="90000"/>
              </a:lnSpc>
            </a:pPr>
            <a:r>
              <a:rPr lang="sr-Latn-ME" altLang="sr-Latn-RS" sz="1400" dirty="0">
                <a:solidFill>
                  <a:srgbClr val="7030A0"/>
                </a:solidFill>
                <a:latin typeface="Arial" panose="020B0604020202020204" pitchFamily="34" charset="0"/>
                <a:cs typeface="Arial" panose="020B0604020202020204" pitchFamily="34" charset="0"/>
              </a:rPr>
              <a:t>max </a:t>
            </a:r>
            <a:r>
              <a:rPr lang="sr-Latn-ME" altLang="sr-Latn-RS" sz="1400" dirty="0" smtClean="0">
                <a:solidFill>
                  <a:srgbClr val="7030A0"/>
                </a:solidFill>
                <a:latin typeface="Arial" panose="020B0604020202020204" pitchFamily="34" charset="0"/>
                <a:cs typeface="Arial" panose="020B0604020202020204" pitchFamily="34" charset="0"/>
              </a:rPr>
              <a:t>Z=1,5X1+0,5X2</a:t>
            </a:r>
            <a:r>
              <a:rPr lang="sr-Latn-ME" altLang="sr-Latn-RS" sz="1400" dirty="0">
                <a:solidFill>
                  <a:srgbClr val="7030A0"/>
                </a:solidFill>
                <a:latin typeface="Arial" panose="020B0604020202020204" pitchFamily="34" charset="0"/>
                <a:cs typeface="Arial" panose="020B0604020202020204" pitchFamily="34" charset="0"/>
              </a:rPr>
              <a:t>		</a:t>
            </a:r>
          </a:p>
        </p:txBody>
      </p:sp>
      <p:graphicFrame>
        <p:nvGraphicFramePr>
          <p:cNvPr id="11" name="Table 10"/>
          <p:cNvGraphicFramePr>
            <a:graphicFrameLocks noGrp="1"/>
          </p:cNvGraphicFramePr>
          <p:nvPr>
            <p:extLst>
              <p:ext uri="{D42A27DB-BD31-4B8C-83A1-F6EECF244321}">
                <p14:modId xmlns:p14="http://schemas.microsoft.com/office/powerpoint/2010/main" val="2077137742"/>
              </p:ext>
            </p:extLst>
          </p:nvPr>
        </p:nvGraphicFramePr>
        <p:xfrm>
          <a:off x="611560" y="1412776"/>
          <a:ext cx="7056784" cy="2434590"/>
        </p:xfrm>
        <a:graphic>
          <a:graphicData uri="http://schemas.openxmlformats.org/drawingml/2006/table">
            <a:tbl>
              <a:tblPr>
                <a:tableStyleId>{5C22544A-7EE6-4342-B048-85BDC9FD1C3A}</a:tableStyleId>
              </a:tblPr>
              <a:tblGrid>
                <a:gridCol w="1935301"/>
                <a:gridCol w="796889"/>
                <a:gridCol w="739968"/>
                <a:gridCol w="1640410"/>
                <a:gridCol w="1944216"/>
              </a:tblGrid>
              <a:tr h="190500">
                <a:tc>
                  <a:txBody>
                    <a:bodyPr/>
                    <a:lstStyle/>
                    <a:p>
                      <a:pPr algn="ctr" fontAlgn="b"/>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gn="ctr" fontAlgn="b"/>
                      <a:r>
                        <a:rPr lang="sr-Latn-ME" sz="1200" u="none" strike="noStrike" dirty="0">
                          <a:solidFill>
                            <a:srgbClr val="7030A0"/>
                          </a:solidFill>
                          <a:effectLst/>
                        </a:rPr>
                        <a:t>POTROSNJA </a:t>
                      </a:r>
                      <a:r>
                        <a:rPr lang="sr-Latn-ME" sz="1200" u="none" strike="noStrike" dirty="0" smtClean="0">
                          <a:solidFill>
                            <a:srgbClr val="7030A0"/>
                          </a:solidFill>
                          <a:effectLst/>
                        </a:rPr>
                        <a:t>BETONA</a:t>
                      </a:r>
                    </a:p>
                    <a:p>
                      <a:pPr algn="ctr" fontAlgn="b"/>
                      <a:r>
                        <a:rPr lang="sr-Latn-ME" sz="1200" u="none" strike="noStrike" dirty="0" smtClean="0">
                          <a:solidFill>
                            <a:srgbClr val="7030A0"/>
                          </a:solidFill>
                          <a:effectLst/>
                        </a:rPr>
                        <a:t>(M3/kom)</a:t>
                      </a:r>
                      <a:r>
                        <a:rPr lang="sr-Latn-ME" sz="1200" u="none" strike="noStrike" dirty="0">
                          <a:solidFill>
                            <a:srgbClr val="7030A0"/>
                          </a:solidFill>
                          <a:effectLst/>
                        </a:rPr>
                        <a:t> </a:t>
                      </a:r>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sr-Latn-ME"/>
                    </a:p>
                  </a:txBody>
                  <a:tcPr/>
                </a:tc>
                <a:tc rowSpan="2">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sr-Latn-ME" sz="1200" u="none" strike="noStrike" dirty="0" smtClean="0">
                          <a:solidFill>
                            <a:srgbClr val="7030A0"/>
                          </a:solidFill>
                          <a:effectLst/>
                        </a:rPr>
                        <a:t>OGRANICENJE  RESURSA (ogranicena proizvodnja/potrosnja betona</a:t>
                      </a:r>
                      <a:r>
                        <a:rPr lang="sr-Latn-ME" sz="1200" u="none" strike="noStrike" baseline="0" dirty="0" smtClean="0">
                          <a:solidFill>
                            <a:srgbClr val="7030A0"/>
                          </a:solidFill>
                          <a:effectLst/>
                        </a:rPr>
                        <a:t>  m3 na sat,  smjenu ili dan..)</a:t>
                      </a:r>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fontAlgn="b"/>
                      <a:r>
                        <a:rPr lang="sr-Latn-ME" altLang="sr-Latn-RS" sz="1200" dirty="0" smtClean="0">
                          <a:solidFill>
                            <a:srgbClr val="7030A0"/>
                          </a:solidFill>
                          <a:latin typeface="Arial" panose="020B0604020202020204" pitchFamily="34" charset="0"/>
                          <a:cs typeface="Arial" panose="020B0604020202020204" pitchFamily="34" charset="0"/>
                        </a:rPr>
                        <a:t>FUNKCIJA CILJA</a:t>
                      </a:r>
                      <a:endParaRPr lang="sr-Latn-ME" sz="1200" b="0" i="0" u="none" strike="noStrike" dirty="0">
                        <a:solidFill>
                          <a:srgbClr val="7030A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algn="ctr" fontAlgn="b"/>
                      <a:r>
                        <a:rPr lang="sr-Latn-ME" sz="1200" u="none" strike="noStrike" dirty="0">
                          <a:solidFill>
                            <a:srgbClr val="7030A0"/>
                          </a:solidFill>
                          <a:effectLst/>
                        </a:rPr>
                        <a:t>POGONI</a:t>
                      </a:r>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200" u="none" strike="noStrike" dirty="0">
                          <a:solidFill>
                            <a:srgbClr val="7030A0"/>
                          </a:solidFill>
                          <a:effectLst/>
                        </a:rPr>
                        <a:t>IVICNJACI</a:t>
                      </a:r>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200" u="none" strike="noStrike" dirty="0">
                          <a:solidFill>
                            <a:srgbClr val="7030A0"/>
                          </a:solidFill>
                          <a:effectLst/>
                        </a:rPr>
                        <a:t>BLOKOVI</a:t>
                      </a:r>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fontAlgn="b"/>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fontAlgn="b"/>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algn="ctr" fontAlgn="b"/>
                      <a:r>
                        <a:rPr lang="sr-Latn-ME" sz="1200" u="none" strike="noStrike" dirty="0">
                          <a:solidFill>
                            <a:srgbClr val="7030A0"/>
                          </a:solidFill>
                          <a:effectLst/>
                        </a:rPr>
                        <a:t>P1</a:t>
                      </a:r>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200" u="none" strike="noStrike" dirty="0">
                          <a:solidFill>
                            <a:srgbClr val="7030A0"/>
                          </a:solidFill>
                          <a:effectLst/>
                        </a:rPr>
                        <a:t>0,02</a:t>
                      </a:r>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200" u="none" strike="noStrike" dirty="0">
                          <a:solidFill>
                            <a:srgbClr val="7030A0"/>
                          </a:solidFill>
                          <a:effectLst/>
                        </a:rPr>
                        <a:t> </a:t>
                      </a:r>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fontAlgn="b"/>
                      <a:r>
                        <a:rPr lang="sr-Latn-ME" sz="1200" u="none" strike="noStrike" dirty="0">
                          <a:solidFill>
                            <a:srgbClr val="7030A0"/>
                          </a:solidFill>
                          <a:effectLst/>
                        </a:rPr>
                        <a:t>≤</a:t>
                      </a:r>
                      <a:r>
                        <a:rPr lang="sr-Latn-ME" sz="1200" u="none" strike="noStrike" dirty="0" smtClean="0">
                          <a:solidFill>
                            <a:srgbClr val="7030A0"/>
                          </a:solidFill>
                          <a:effectLst/>
                        </a:rPr>
                        <a:t>150</a:t>
                      </a:r>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algn="ctr" fontAlgn="b"/>
                      <a:r>
                        <a:rPr lang="sr-Latn-ME" sz="1200" u="none" strike="noStrike" dirty="0">
                          <a:solidFill>
                            <a:srgbClr val="7030A0"/>
                          </a:solidFill>
                          <a:effectLst/>
                        </a:rPr>
                        <a:t>P2</a:t>
                      </a:r>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200" u="none" strike="noStrike" dirty="0">
                          <a:solidFill>
                            <a:srgbClr val="7030A0"/>
                          </a:solidFill>
                          <a:effectLst/>
                        </a:rPr>
                        <a:t> </a:t>
                      </a:r>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200" u="none" strike="noStrike">
                          <a:solidFill>
                            <a:srgbClr val="7030A0"/>
                          </a:solidFill>
                          <a:effectLst/>
                        </a:rPr>
                        <a:t>0,01</a:t>
                      </a:r>
                      <a:endParaRPr lang="sr-Latn-ME" sz="1200" b="0" i="0" u="none" strike="noStrike">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fontAlgn="b"/>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algn="ctr" fontAlgn="b"/>
                      <a:r>
                        <a:rPr lang="sr-Latn-ME" sz="1200" u="none" strike="noStrike" dirty="0">
                          <a:solidFill>
                            <a:srgbClr val="7030A0"/>
                          </a:solidFill>
                          <a:effectLst/>
                        </a:rPr>
                        <a:t>POTREBAN BROJ </a:t>
                      </a:r>
                      <a:r>
                        <a:rPr lang="sr-Latn-ME" sz="1200" u="none" strike="noStrike" dirty="0" smtClean="0">
                          <a:solidFill>
                            <a:srgbClr val="7030A0"/>
                          </a:solidFill>
                          <a:effectLst/>
                        </a:rPr>
                        <a:t>PROIZVODA</a:t>
                      </a:r>
                    </a:p>
                    <a:p>
                      <a:pPr algn="ctr" fontAlgn="b"/>
                      <a:r>
                        <a:rPr lang="sr-Latn-ME" sz="1200" b="0" i="0" u="none" strike="noStrike" dirty="0" smtClean="0">
                          <a:solidFill>
                            <a:srgbClr val="7030A0"/>
                          </a:solidFill>
                          <a:effectLst/>
                          <a:latin typeface="Calibri"/>
                        </a:rPr>
                        <a:t>(kom/h, ili smjenu,dan....)</a:t>
                      </a:r>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1" indent="0" algn="ctr" defTabSz="914400" rtl="0" eaLnBrk="1" fontAlgn="b" latinLnBrk="0" hangingPunct="1">
                        <a:lnSpc>
                          <a:spcPct val="100000"/>
                        </a:lnSpc>
                        <a:spcBef>
                          <a:spcPts val="0"/>
                        </a:spcBef>
                        <a:spcAft>
                          <a:spcPts val="0"/>
                        </a:spcAft>
                        <a:buClrTx/>
                        <a:buSzTx/>
                        <a:buFontTx/>
                        <a:buNone/>
                        <a:tabLst/>
                        <a:defRPr/>
                      </a:pPr>
                      <a:r>
                        <a:rPr lang="sr-Latn-ME" altLang="sr-Latn-RS" sz="1200" u="none" strike="noStrike" kern="1200" dirty="0" smtClean="0">
                          <a:solidFill>
                            <a:srgbClr val="7030A0"/>
                          </a:solidFill>
                          <a:effectLst/>
                          <a:latin typeface="+mn-lt"/>
                          <a:ea typeface="+mn-ea"/>
                          <a:cs typeface="+mn-cs"/>
                        </a:rPr>
                        <a:t>X1≥2000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200" u="none" strike="noStrike" dirty="0" smtClean="0">
                          <a:solidFill>
                            <a:srgbClr val="7030A0"/>
                          </a:solidFill>
                          <a:effectLst/>
                        </a:rPr>
                        <a:t>≤8000</a:t>
                      </a:r>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200" u="none" strike="noStrike" dirty="0">
                          <a:solidFill>
                            <a:srgbClr val="7030A0"/>
                          </a:solidFill>
                          <a:effectLst/>
                        </a:rPr>
                        <a:t> </a:t>
                      </a:r>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algn="ctr" fontAlgn="b"/>
                      <a:r>
                        <a:rPr lang="sr-Latn-ME" sz="1200" u="none" strike="noStrike" dirty="0">
                          <a:solidFill>
                            <a:srgbClr val="7030A0"/>
                          </a:solidFill>
                          <a:effectLst/>
                        </a:rPr>
                        <a:t>PROMJENLJIVE= BROJ PROIZVODA</a:t>
                      </a:r>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200" u="none" strike="noStrike" dirty="0">
                          <a:solidFill>
                            <a:srgbClr val="7030A0"/>
                          </a:solidFill>
                          <a:effectLst/>
                        </a:rPr>
                        <a:t>X1</a:t>
                      </a:r>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200" u="none" strike="noStrike" dirty="0">
                          <a:solidFill>
                            <a:srgbClr val="7030A0"/>
                          </a:solidFill>
                          <a:effectLst/>
                        </a:rPr>
                        <a:t>X2</a:t>
                      </a:r>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algn="ctr" fontAlgn="b"/>
                      <a:r>
                        <a:rPr lang="sr-Latn-ME" sz="1200" u="none" strike="noStrike" dirty="0" smtClean="0">
                          <a:solidFill>
                            <a:srgbClr val="7030A0"/>
                          </a:solidFill>
                          <a:effectLst/>
                        </a:rPr>
                        <a:t>DOBIT</a:t>
                      </a:r>
                    </a:p>
                    <a:p>
                      <a:pPr algn="ctr" fontAlgn="b"/>
                      <a:r>
                        <a:rPr lang="sr-Latn-ME" sz="1200" u="none" strike="noStrike" dirty="0" smtClean="0">
                          <a:solidFill>
                            <a:srgbClr val="7030A0"/>
                          </a:solidFill>
                          <a:effectLst/>
                        </a:rPr>
                        <a:t>(u novcanim jedinicama)</a:t>
                      </a:r>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200" u="none" strike="noStrike">
                          <a:solidFill>
                            <a:srgbClr val="7030A0"/>
                          </a:solidFill>
                          <a:effectLst/>
                        </a:rPr>
                        <a:t>1,5</a:t>
                      </a:r>
                      <a:endParaRPr lang="sr-Latn-ME" sz="1200" b="0" i="0" u="none" strike="noStrike">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200" u="none" strike="noStrike" dirty="0" smtClean="0">
                          <a:solidFill>
                            <a:srgbClr val="7030A0"/>
                          </a:solidFill>
                          <a:effectLst/>
                        </a:rPr>
                        <a:t>0,5</a:t>
                      </a:r>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altLang="sr-Latn-RS" sz="1200" dirty="0" smtClean="0">
                          <a:solidFill>
                            <a:srgbClr val="7030A0"/>
                          </a:solidFill>
                          <a:latin typeface="Arial" panose="020B0604020202020204" pitchFamily="34" charset="0"/>
                          <a:cs typeface="Arial" panose="020B0604020202020204" pitchFamily="34" charset="0"/>
                        </a:rPr>
                        <a:t>max Z=1,5X1+0,5X2</a:t>
                      </a:r>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grpSp>
        <p:nvGrpSpPr>
          <p:cNvPr id="9" name="Group 8"/>
          <p:cNvGrpSpPr>
            <a:grpSpLocks noChangeAspect="1"/>
          </p:cNvGrpSpPr>
          <p:nvPr/>
        </p:nvGrpSpPr>
        <p:grpSpPr>
          <a:xfrm>
            <a:off x="4595729" y="3645796"/>
            <a:ext cx="3426582" cy="3074201"/>
            <a:chOff x="2051249" y="1206875"/>
            <a:chExt cx="5652022" cy="5070780"/>
          </a:xfrm>
        </p:grpSpPr>
        <p:sp>
          <p:nvSpPr>
            <p:cNvPr id="10" name="TextBox 9"/>
            <p:cNvSpPr txBox="1"/>
            <p:nvPr/>
          </p:nvSpPr>
          <p:spPr>
            <a:xfrm>
              <a:off x="6914778" y="4970192"/>
              <a:ext cx="788493" cy="621253"/>
            </a:xfrm>
            <a:prstGeom prst="rect">
              <a:avLst/>
            </a:prstGeom>
            <a:solidFill>
              <a:schemeClr val="bg1"/>
            </a:solidFill>
          </p:spPr>
          <p:txBody>
            <a:bodyPr wrap="square" rtlCol="0">
              <a:spAutoFit/>
            </a:bodyPr>
            <a:lstStyle/>
            <a:p>
              <a:r>
                <a:rPr lang="sr-Latn-ME" sz="2400" i="1" dirty="0" smtClean="0"/>
                <a:t>x</a:t>
              </a:r>
              <a:r>
                <a:rPr lang="sr-Latn-ME" sz="2400" i="1" baseline="-25000" dirty="0" smtClean="0"/>
                <a:t>1</a:t>
              </a:r>
              <a:endParaRPr lang="sr-Latn-ME" sz="2400" i="1" baseline="-25000" dirty="0"/>
            </a:p>
          </p:txBody>
        </p:sp>
        <p:cxnSp>
          <p:nvCxnSpPr>
            <p:cNvPr id="12" name="Straight Arrow Connector 11"/>
            <p:cNvCxnSpPr/>
            <p:nvPr/>
          </p:nvCxnSpPr>
          <p:spPr>
            <a:xfrm flipV="1">
              <a:off x="3076929" y="1229684"/>
              <a:ext cx="3328" cy="41666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3076929" y="5396373"/>
              <a:ext cx="440279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102972" y="5396373"/>
              <a:ext cx="484445" cy="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587417" y="5396373"/>
              <a:ext cx="484445" cy="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071862" y="5396373"/>
              <a:ext cx="484445" cy="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056641" y="5388977"/>
              <a:ext cx="484445" cy="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5400000">
              <a:off x="2830289" y="3188388"/>
              <a:ext cx="484445" cy="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5400000">
              <a:off x="2830289" y="3672833"/>
              <a:ext cx="484445" cy="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2830289" y="4157277"/>
              <a:ext cx="484445" cy="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2830289" y="4657611"/>
              <a:ext cx="484445" cy="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837685" y="5142055"/>
              <a:ext cx="484445" cy="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2834707" y="2703943"/>
              <a:ext cx="484445" cy="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5400000">
              <a:off x="2834707" y="2222424"/>
              <a:ext cx="484445" cy="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541086" y="5388977"/>
              <a:ext cx="484445" cy="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025531" y="5389840"/>
              <a:ext cx="484445" cy="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6509975" y="5401743"/>
              <a:ext cx="484445" cy="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3217253" y="5493273"/>
              <a:ext cx="740327" cy="414169"/>
            </a:xfrm>
            <a:prstGeom prst="rect">
              <a:avLst/>
            </a:prstGeom>
            <a:noFill/>
          </p:spPr>
          <p:txBody>
            <a:bodyPr wrap="none" rtlCol="0">
              <a:spAutoFit/>
            </a:bodyPr>
            <a:lstStyle/>
            <a:p>
              <a:r>
                <a:rPr lang="sr-Latn-ME" sz="1400" dirty="0" smtClean="0">
                  <a:solidFill>
                    <a:srgbClr val="7030A0"/>
                  </a:solidFill>
                </a:rPr>
                <a:t>2000</a:t>
              </a:r>
              <a:endParaRPr lang="sr-Latn-ME" sz="1400" dirty="0">
                <a:solidFill>
                  <a:srgbClr val="7030A0"/>
                </a:solidFill>
              </a:endParaRPr>
            </a:p>
          </p:txBody>
        </p:sp>
        <p:sp>
          <p:nvSpPr>
            <p:cNvPr id="30" name="TextBox 29"/>
            <p:cNvSpPr txBox="1"/>
            <p:nvPr/>
          </p:nvSpPr>
          <p:spPr>
            <a:xfrm>
              <a:off x="4197839" y="5491269"/>
              <a:ext cx="740327" cy="414169"/>
            </a:xfrm>
            <a:prstGeom prst="rect">
              <a:avLst/>
            </a:prstGeom>
            <a:noFill/>
          </p:spPr>
          <p:txBody>
            <a:bodyPr wrap="none" rtlCol="0">
              <a:spAutoFit/>
            </a:bodyPr>
            <a:lstStyle/>
            <a:p>
              <a:r>
                <a:rPr lang="sr-Latn-ME" sz="1400" dirty="0">
                  <a:solidFill>
                    <a:srgbClr val="7030A0"/>
                  </a:solidFill>
                </a:rPr>
                <a:t>6</a:t>
              </a:r>
              <a:r>
                <a:rPr lang="sr-Latn-ME" sz="1400" dirty="0" smtClean="0">
                  <a:solidFill>
                    <a:srgbClr val="7030A0"/>
                  </a:solidFill>
                </a:rPr>
                <a:t>000</a:t>
              </a:r>
              <a:endParaRPr lang="sr-Latn-ME" sz="1400" dirty="0">
                <a:solidFill>
                  <a:srgbClr val="7030A0"/>
                </a:solidFill>
              </a:endParaRPr>
            </a:p>
          </p:txBody>
        </p:sp>
        <p:sp>
          <p:nvSpPr>
            <p:cNvPr id="31" name="TextBox 30"/>
            <p:cNvSpPr txBox="1"/>
            <p:nvPr/>
          </p:nvSpPr>
          <p:spPr>
            <a:xfrm>
              <a:off x="5170921" y="5493273"/>
              <a:ext cx="863284" cy="414169"/>
            </a:xfrm>
            <a:prstGeom prst="rect">
              <a:avLst/>
            </a:prstGeom>
            <a:noFill/>
          </p:spPr>
          <p:txBody>
            <a:bodyPr wrap="none" rtlCol="0">
              <a:spAutoFit/>
            </a:bodyPr>
            <a:lstStyle/>
            <a:p>
              <a:r>
                <a:rPr lang="sr-Latn-ME" sz="1400" dirty="0" smtClean="0">
                  <a:solidFill>
                    <a:srgbClr val="7030A0"/>
                  </a:solidFill>
                </a:rPr>
                <a:t>10000</a:t>
              </a:r>
              <a:endParaRPr lang="sr-Latn-ME" sz="1400" dirty="0">
                <a:solidFill>
                  <a:srgbClr val="7030A0"/>
                </a:solidFill>
              </a:endParaRPr>
            </a:p>
          </p:txBody>
        </p:sp>
        <p:sp>
          <p:nvSpPr>
            <p:cNvPr id="32" name="TextBox 31"/>
            <p:cNvSpPr txBox="1"/>
            <p:nvPr/>
          </p:nvSpPr>
          <p:spPr>
            <a:xfrm>
              <a:off x="2177198" y="4692748"/>
              <a:ext cx="740327" cy="414169"/>
            </a:xfrm>
            <a:prstGeom prst="rect">
              <a:avLst/>
            </a:prstGeom>
            <a:noFill/>
          </p:spPr>
          <p:txBody>
            <a:bodyPr wrap="none" rtlCol="0">
              <a:spAutoFit/>
            </a:bodyPr>
            <a:lstStyle/>
            <a:p>
              <a:r>
                <a:rPr lang="sr-Latn-ME" sz="1400" dirty="0" smtClean="0">
                  <a:solidFill>
                    <a:srgbClr val="7030A0"/>
                  </a:solidFill>
                </a:rPr>
                <a:t>2000</a:t>
              </a:r>
              <a:endParaRPr lang="sr-Latn-ME" sz="1400" dirty="0">
                <a:solidFill>
                  <a:srgbClr val="7030A0"/>
                </a:solidFill>
              </a:endParaRPr>
            </a:p>
          </p:txBody>
        </p:sp>
        <p:sp>
          <p:nvSpPr>
            <p:cNvPr id="33" name="TextBox 32"/>
            <p:cNvSpPr txBox="1"/>
            <p:nvPr/>
          </p:nvSpPr>
          <p:spPr>
            <a:xfrm>
              <a:off x="2177197" y="4192414"/>
              <a:ext cx="740327" cy="414169"/>
            </a:xfrm>
            <a:prstGeom prst="rect">
              <a:avLst/>
            </a:prstGeom>
            <a:noFill/>
          </p:spPr>
          <p:txBody>
            <a:bodyPr wrap="none" rtlCol="0">
              <a:spAutoFit/>
            </a:bodyPr>
            <a:lstStyle/>
            <a:p>
              <a:r>
                <a:rPr lang="sr-Latn-ME" sz="1400" dirty="0" smtClean="0">
                  <a:solidFill>
                    <a:srgbClr val="7030A0"/>
                  </a:solidFill>
                </a:rPr>
                <a:t>4000</a:t>
              </a:r>
              <a:endParaRPr lang="sr-Latn-ME" sz="1400" dirty="0">
                <a:solidFill>
                  <a:srgbClr val="7030A0"/>
                </a:solidFill>
              </a:endParaRPr>
            </a:p>
          </p:txBody>
        </p:sp>
        <p:sp>
          <p:nvSpPr>
            <p:cNvPr id="34" name="TextBox 33"/>
            <p:cNvSpPr txBox="1"/>
            <p:nvPr/>
          </p:nvSpPr>
          <p:spPr>
            <a:xfrm>
              <a:off x="2177198" y="3707970"/>
              <a:ext cx="740327" cy="414169"/>
            </a:xfrm>
            <a:prstGeom prst="rect">
              <a:avLst/>
            </a:prstGeom>
            <a:noFill/>
          </p:spPr>
          <p:txBody>
            <a:bodyPr wrap="none" rtlCol="0">
              <a:spAutoFit/>
            </a:bodyPr>
            <a:lstStyle/>
            <a:p>
              <a:r>
                <a:rPr lang="sr-Latn-ME" sz="1400" dirty="0">
                  <a:solidFill>
                    <a:srgbClr val="7030A0"/>
                  </a:solidFill>
                </a:rPr>
                <a:t>6</a:t>
              </a:r>
              <a:r>
                <a:rPr lang="sr-Latn-ME" sz="1400" dirty="0" smtClean="0">
                  <a:solidFill>
                    <a:srgbClr val="7030A0"/>
                  </a:solidFill>
                </a:rPr>
                <a:t>000</a:t>
              </a:r>
              <a:endParaRPr lang="sr-Latn-ME" sz="1400" dirty="0">
                <a:solidFill>
                  <a:srgbClr val="7030A0"/>
                </a:solidFill>
              </a:endParaRPr>
            </a:p>
          </p:txBody>
        </p:sp>
        <p:sp>
          <p:nvSpPr>
            <p:cNvPr id="35" name="TextBox 34"/>
            <p:cNvSpPr txBox="1"/>
            <p:nvPr/>
          </p:nvSpPr>
          <p:spPr>
            <a:xfrm>
              <a:off x="2174205" y="3258663"/>
              <a:ext cx="740327" cy="414169"/>
            </a:xfrm>
            <a:prstGeom prst="rect">
              <a:avLst/>
            </a:prstGeom>
            <a:noFill/>
          </p:spPr>
          <p:txBody>
            <a:bodyPr wrap="none" rtlCol="0">
              <a:spAutoFit/>
            </a:bodyPr>
            <a:lstStyle/>
            <a:p>
              <a:r>
                <a:rPr lang="sr-Latn-ME" sz="1400" dirty="0">
                  <a:solidFill>
                    <a:srgbClr val="7030A0"/>
                  </a:solidFill>
                </a:rPr>
                <a:t>8</a:t>
              </a:r>
              <a:r>
                <a:rPr lang="sr-Latn-ME" sz="1400" dirty="0" smtClean="0">
                  <a:solidFill>
                    <a:srgbClr val="7030A0"/>
                  </a:solidFill>
                </a:rPr>
                <a:t>000</a:t>
              </a:r>
              <a:endParaRPr lang="sr-Latn-ME" sz="1400" dirty="0">
                <a:solidFill>
                  <a:srgbClr val="7030A0"/>
                </a:solidFill>
              </a:endParaRPr>
            </a:p>
          </p:txBody>
        </p:sp>
        <p:sp>
          <p:nvSpPr>
            <p:cNvPr id="36" name="TextBox 35"/>
            <p:cNvSpPr txBox="1"/>
            <p:nvPr/>
          </p:nvSpPr>
          <p:spPr>
            <a:xfrm>
              <a:off x="2051249" y="1773116"/>
              <a:ext cx="863284" cy="414169"/>
            </a:xfrm>
            <a:prstGeom prst="rect">
              <a:avLst/>
            </a:prstGeom>
            <a:noFill/>
          </p:spPr>
          <p:txBody>
            <a:bodyPr wrap="none" rtlCol="0">
              <a:spAutoFit/>
            </a:bodyPr>
            <a:lstStyle/>
            <a:p>
              <a:r>
                <a:rPr lang="sr-Latn-ME" sz="1400" dirty="0" smtClean="0">
                  <a:solidFill>
                    <a:srgbClr val="7030A0"/>
                  </a:solidFill>
                </a:rPr>
                <a:t>14000</a:t>
              </a:r>
              <a:endParaRPr lang="sr-Latn-ME" sz="1400" dirty="0">
                <a:solidFill>
                  <a:srgbClr val="7030A0"/>
                </a:solidFill>
              </a:endParaRPr>
            </a:p>
          </p:txBody>
        </p:sp>
        <p:sp>
          <p:nvSpPr>
            <p:cNvPr id="37" name="TextBox 36"/>
            <p:cNvSpPr txBox="1"/>
            <p:nvPr/>
          </p:nvSpPr>
          <p:spPr>
            <a:xfrm>
              <a:off x="2064446" y="2289774"/>
              <a:ext cx="863284" cy="414169"/>
            </a:xfrm>
            <a:prstGeom prst="rect">
              <a:avLst/>
            </a:prstGeom>
            <a:noFill/>
          </p:spPr>
          <p:txBody>
            <a:bodyPr wrap="none" rtlCol="0">
              <a:spAutoFit/>
            </a:bodyPr>
            <a:lstStyle/>
            <a:p>
              <a:r>
                <a:rPr lang="sr-Latn-ME" sz="1400" dirty="0" smtClean="0">
                  <a:solidFill>
                    <a:srgbClr val="7030A0"/>
                  </a:solidFill>
                </a:rPr>
                <a:t>12000</a:t>
              </a:r>
              <a:endParaRPr lang="sr-Latn-ME" sz="1400" dirty="0">
                <a:solidFill>
                  <a:srgbClr val="7030A0"/>
                </a:solidFill>
              </a:endParaRPr>
            </a:p>
          </p:txBody>
        </p:sp>
        <p:sp>
          <p:nvSpPr>
            <p:cNvPr id="38" name="TextBox 37"/>
            <p:cNvSpPr txBox="1"/>
            <p:nvPr/>
          </p:nvSpPr>
          <p:spPr>
            <a:xfrm>
              <a:off x="2115719" y="2774218"/>
              <a:ext cx="863284" cy="414169"/>
            </a:xfrm>
            <a:prstGeom prst="rect">
              <a:avLst/>
            </a:prstGeom>
            <a:noFill/>
          </p:spPr>
          <p:txBody>
            <a:bodyPr wrap="none" rtlCol="0">
              <a:spAutoFit/>
            </a:bodyPr>
            <a:lstStyle/>
            <a:p>
              <a:r>
                <a:rPr lang="sr-Latn-ME" sz="1400" dirty="0" smtClean="0">
                  <a:solidFill>
                    <a:srgbClr val="7030A0"/>
                  </a:solidFill>
                </a:rPr>
                <a:t>10000</a:t>
              </a:r>
              <a:endParaRPr lang="sr-Latn-ME" sz="1400" dirty="0">
                <a:solidFill>
                  <a:srgbClr val="7030A0"/>
                </a:solidFill>
              </a:endParaRPr>
            </a:p>
          </p:txBody>
        </p:sp>
        <p:cxnSp>
          <p:nvCxnSpPr>
            <p:cNvPr id="39" name="Straight Connector 38"/>
            <p:cNvCxnSpPr/>
            <p:nvPr/>
          </p:nvCxnSpPr>
          <p:spPr>
            <a:xfrm rot="5400000">
              <a:off x="2841178" y="1725675"/>
              <a:ext cx="484445" cy="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3567420" y="1206875"/>
              <a:ext cx="0" cy="4495355"/>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60000" flipV="1">
              <a:off x="2914533" y="3383284"/>
              <a:ext cx="2129465" cy="35137"/>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H="1">
              <a:off x="2604583" y="1483453"/>
              <a:ext cx="405604" cy="21634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H="1">
              <a:off x="4599692" y="6074671"/>
              <a:ext cx="369841" cy="19379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5003582" y="3381588"/>
              <a:ext cx="0" cy="31249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a:off x="2906364" y="3408047"/>
              <a:ext cx="0" cy="31249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3587417" y="1773116"/>
              <a:ext cx="322471"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a:off x="3567420" y="5575032"/>
              <a:ext cx="322471"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3243811" y="4987574"/>
              <a:ext cx="395186" cy="414169"/>
            </a:xfrm>
            <a:prstGeom prst="rect">
              <a:avLst/>
            </a:prstGeom>
            <a:noFill/>
          </p:spPr>
          <p:txBody>
            <a:bodyPr wrap="none" rtlCol="0">
              <a:spAutoFit/>
            </a:bodyPr>
            <a:lstStyle/>
            <a:p>
              <a:r>
                <a:rPr lang="sr-Latn-ME" sz="1400" b="1" dirty="0" smtClean="0">
                  <a:solidFill>
                    <a:srgbClr val="7030A0"/>
                  </a:solidFill>
                </a:rPr>
                <a:t>A</a:t>
              </a:r>
              <a:endParaRPr lang="sr-Latn-ME" sz="1400" b="1" dirty="0">
                <a:solidFill>
                  <a:srgbClr val="7030A0"/>
                </a:solidFill>
              </a:endParaRPr>
            </a:p>
          </p:txBody>
        </p:sp>
        <p:sp>
          <p:nvSpPr>
            <p:cNvPr id="49" name="TextBox 48"/>
            <p:cNvSpPr txBox="1"/>
            <p:nvPr/>
          </p:nvSpPr>
          <p:spPr>
            <a:xfrm>
              <a:off x="3276045" y="3099611"/>
              <a:ext cx="395186" cy="414169"/>
            </a:xfrm>
            <a:prstGeom prst="rect">
              <a:avLst/>
            </a:prstGeom>
            <a:noFill/>
          </p:spPr>
          <p:txBody>
            <a:bodyPr wrap="none" rtlCol="0">
              <a:spAutoFit/>
            </a:bodyPr>
            <a:lstStyle/>
            <a:p>
              <a:r>
                <a:rPr lang="sr-Latn-ME" sz="1400" b="1" dirty="0" smtClean="0">
                  <a:solidFill>
                    <a:srgbClr val="7030A0"/>
                  </a:solidFill>
                </a:rPr>
                <a:t>B</a:t>
              </a:r>
              <a:endParaRPr lang="sr-Latn-ME" sz="1400" b="1" dirty="0">
                <a:solidFill>
                  <a:srgbClr val="7030A0"/>
                </a:solidFill>
              </a:endParaRPr>
            </a:p>
          </p:txBody>
        </p:sp>
        <p:sp>
          <p:nvSpPr>
            <p:cNvPr id="50" name="TextBox 49"/>
            <p:cNvSpPr txBox="1"/>
            <p:nvPr/>
          </p:nvSpPr>
          <p:spPr>
            <a:xfrm>
              <a:off x="3728655" y="3100358"/>
              <a:ext cx="375773" cy="414169"/>
            </a:xfrm>
            <a:prstGeom prst="rect">
              <a:avLst/>
            </a:prstGeom>
            <a:noFill/>
          </p:spPr>
          <p:txBody>
            <a:bodyPr wrap="none" rtlCol="0">
              <a:spAutoFit/>
            </a:bodyPr>
            <a:lstStyle/>
            <a:p>
              <a:r>
                <a:rPr lang="sr-Latn-ME" sz="1400" b="1" dirty="0" smtClean="0">
                  <a:solidFill>
                    <a:srgbClr val="7030A0"/>
                  </a:solidFill>
                </a:rPr>
                <a:t>C</a:t>
              </a:r>
              <a:endParaRPr lang="sr-Latn-ME" sz="1400" b="1" dirty="0">
                <a:solidFill>
                  <a:srgbClr val="7030A0"/>
                </a:solidFill>
              </a:endParaRPr>
            </a:p>
          </p:txBody>
        </p:sp>
        <p:sp>
          <p:nvSpPr>
            <p:cNvPr id="51" name="TextBox 50"/>
            <p:cNvSpPr txBox="1"/>
            <p:nvPr/>
          </p:nvSpPr>
          <p:spPr>
            <a:xfrm>
              <a:off x="4658845" y="5077099"/>
              <a:ext cx="401659" cy="414169"/>
            </a:xfrm>
            <a:prstGeom prst="rect">
              <a:avLst/>
            </a:prstGeom>
            <a:noFill/>
          </p:spPr>
          <p:txBody>
            <a:bodyPr wrap="none" rtlCol="0">
              <a:spAutoFit/>
            </a:bodyPr>
            <a:lstStyle/>
            <a:p>
              <a:r>
                <a:rPr lang="sr-Latn-ME" sz="1400" b="1" dirty="0" smtClean="0">
                  <a:solidFill>
                    <a:srgbClr val="7030A0"/>
                  </a:solidFill>
                </a:rPr>
                <a:t>D</a:t>
              </a:r>
              <a:endParaRPr lang="sr-Latn-ME" sz="1400" b="1" dirty="0">
                <a:solidFill>
                  <a:srgbClr val="7030A0"/>
                </a:solidFill>
              </a:endParaRPr>
            </a:p>
          </p:txBody>
        </p:sp>
        <p:sp>
          <p:nvSpPr>
            <p:cNvPr id="52" name="Freeform 51"/>
            <p:cNvSpPr/>
            <p:nvPr/>
          </p:nvSpPr>
          <p:spPr>
            <a:xfrm>
              <a:off x="3541472" y="3373160"/>
              <a:ext cx="1178554" cy="2024386"/>
            </a:xfrm>
            <a:custGeom>
              <a:avLst/>
              <a:gdLst>
                <a:gd name="connsiteX0" fmla="*/ 0 w 1317429"/>
                <a:gd name="connsiteY0" fmla="*/ 0 h 1798465"/>
                <a:gd name="connsiteX1" fmla="*/ 186347 w 1317429"/>
                <a:gd name="connsiteY1" fmla="*/ 0 h 1798465"/>
                <a:gd name="connsiteX2" fmla="*/ 1317429 w 1317429"/>
                <a:gd name="connsiteY2" fmla="*/ 1798465 h 1798465"/>
                <a:gd name="connsiteX3" fmla="*/ 0 w 1317429"/>
                <a:gd name="connsiteY3" fmla="*/ 1794131 h 1798465"/>
                <a:gd name="connsiteX4" fmla="*/ 0 w 1317429"/>
                <a:gd name="connsiteY4" fmla="*/ 0 h 1798465"/>
                <a:gd name="connsiteX0" fmla="*/ 0 w 857555"/>
                <a:gd name="connsiteY0" fmla="*/ 0 h 1809159"/>
                <a:gd name="connsiteX1" fmla="*/ 186347 w 857555"/>
                <a:gd name="connsiteY1" fmla="*/ 0 h 1809159"/>
                <a:gd name="connsiteX2" fmla="*/ 857555 w 857555"/>
                <a:gd name="connsiteY2" fmla="*/ 1809159 h 1809159"/>
                <a:gd name="connsiteX3" fmla="*/ 0 w 857555"/>
                <a:gd name="connsiteY3" fmla="*/ 1794131 h 1809159"/>
                <a:gd name="connsiteX4" fmla="*/ 0 w 857555"/>
                <a:gd name="connsiteY4" fmla="*/ 0 h 1809159"/>
                <a:gd name="connsiteX0" fmla="*/ 0 w 857555"/>
                <a:gd name="connsiteY0" fmla="*/ 0 h 1809159"/>
                <a:gd name="connsiteX1" fmla="*/ 63358 w 857555"/>
                <a:gd name="connsiteY1" fmla="*/ 5347 h 1809159"/>
                <a:gd name="connsiteX2" fmla="*/ 857555 w 857555"/>
                <a:gd name="connsiteY2" fmla="*/ 1809159 h 1809159"/>
                <a:gd name="connsiteX3" fmla="*/ 0 w 857555"/>
                <a:gd name="connsiteY3" fmla="*/ 1794131 h 1809159"/>
                <a:gd name="connsiteX4" fmla="*/ 0 w 857555"/>
                <a:gd name="connsiteY4" fmla="*/ 0 h 1809159"/>
                <a:gd name="connsiteX0" fmla="*/ 0 w 857555"/>
                <a:gd name="connsiteY0" fmla="*/ 0 h 1809159"/>
                <a:gd name="connsiteX1" fmla="*/ 202389 w 857555"/>
                <a:gd name="connsiteY1" fmla="*/ 315494 h 1809159"/>
                <a:gd name="connsiteX2" fmla="*/ 857555 w 857555"/>
                <a:gd name="connsiteY2" fmla="*/ 1809159 h 1809159"/>
                <a:gd name="connsiteX3" fmla="*/ 0 w 857555"/>
                <a:gd name="connsiteY3" fmla="*/ 1794131 h 1809159"/>
                <a:gd name="connsiteX4" fmla="*/ 0 w 857555"/>
                <a:gd name="connsiteY4" fmla="*/ 0 h 1809159"/>
                <a:gd name="connsiteX0" fmla="*/ 18236 w 875791"/>
                <a:gd name="connsiteY0" fmla="*/ 0 h 1809159"/>
                <a:gd name="connsiteX1" fmla="*/ 40 w 875791"/>
                <a:gd name="connsiteY1" fmla="*/ 314405 h 1809159"/>
                <a:gd name="connsiteX2" fmla="*/ 220625 w 875791"/>
                <a:gd name="connsiteY2" fmla="*/ 315494 h 1809159"/>
                <a:gd name="connsiteX3" fmla="*/ 875791 w 875791"/>
                <a:gd name="connsiteY3" fmla="*/ 1809159 h 1809159"/>
                <a:gd name="connsiteX4" fmla="*/ 18236 w 875791"/>
                <a:gd name="connsiteY4" fmla="*/ 1794131 h 1809159"/>
                <a:gd name="connsiteX5" fmla="*/ 18236 w 875791"/>
                <a:gd name="connsiteY5" fmla="*/ 0 h 1809159"/>
                <a:gd name="connsiteX0" fmla="*/ 12902 w 875805"/>
                <a:gd name="connsiteY0" fmla="*/ 0 h 1504359"/>
                <a:gd name="connsiteX1" fmla="*/ 54 w 875805"/>
                <a:gd name="connsiteY1" fmla="*/ 9605 h 1504359"/>
                <a:gd name="connsiteX2" fmla="*/ 220639 w 875805"/>
                <a:gd name="connsiteY2" fmla="*/ 10694 h 1504359"/>
                <a:gd name="connsiteX3" fmla="*/ 875805 w 875805"/>
                <a:gd name="connsiteY3" fmla="*/ 1504359 h 1504359"/>
                <a:gd name="connsiteX4" fmla="*/ 18250 w 875805"/>
                <a:gd name="connsiteY4" fmla="*/ 1489331 h 1504359"/>
                <a:gd name="connsiteX5" fmla="*/ 12902 w 875805"/>
                <a:gd name="connsiteY5" fmla="*/ 0 h 1504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75805" h="1504359">
                  <a:moveTo>
                    <a:pt x="12902" y="0"/>
                  </a:moveTo>
                  <a:cubicBezTo>
                    <a:pt x="13966" y="6767"/>
                    <a:pt x="-1010" y="2838"/>
                    <a:pt x="54" y="9605"/>
                  </a:cubicBezTo>
                  <a:lnTo>
                    <a:pt x="220639" y="10694"/>
                  </a:lnTo>
                  <a:lnTo>
                    <a:pt x="875805" y="1504359"/>
                  </a:lnTo>
                  <a:lnTo>
                    <a:pt x="18250" y="1489331"/>
                  </a:lnTo>
                  <a:cubicBezTo>
                    <a:pt x="16467" y="992887"/>
                    <a:pt x="14685" y="496444"/>
                    <a:pt x="12902" y="0"/>
                  </a:cubicBezTo>
                  <a:close/>
                </a:path>
              </a:pathLst>
            </a:custGeom>
            <a:pattFill prst="lgGrid">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ME"/>
            </a:p>
          </p:txBody>
        </p:sp>
        <p:cxnSp>
          <p:nvCxnSpPr>
            <p:cNvPr id="53" name="Straight Connector 52"/>
            <p:cNvCxnSpPr/>
            <p:nvPr/>
          </p:nvCxnSpPr>
          <p:spPr>
            <a:xfrm>
              <a:off x="2858956" y="4148943"/>
              <a:ext cx="3984647"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V="1">
              <a:off x="6752198" y="3590902"/>
              <a:ext cx="0" cy="2289969"/>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flipV="1">
              <a:off x="3072511" y="4157277"/>
              <a:ext cx="3679686" cy="1227001"/>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6509975" y="3891091"/>
              <a:ext cx="1164101" cy="307777"/>
            </a:xfrm>
            <a:prstGeom prst="rect">
              <a:avLst/>
            </a:prstGeom>
            <a:noFill/>
          </p:spPr>
          <p:txBody>
            <a:bodyPr wrap="none" rtlCol="0">
              <a:spAutoFit/>
            </a:bodyPr>
            <a:lstStyle/>
            <a:p>
              <a:r>
                <a:rPr lang="sr-Latn-ME" sz="1400" dirty="0">
                  <a:solidFill>
                    <a:srgbClr val="7030A0"/>
                  </a:solidFill>
                </a:rPr>
                <a:t>(</a:t>
              </a:r>
              <a:r>
                <a:rPr lang="sr-Latn-ME" sz="1400" dirty="0" smtClean="0">
                  <a:solidFill>
                    <a:srgbClr val="7030A0"/>
                  </a:solidFill>
                </a:rPr>
                <a:t>15000;5000)</a:t>
              </a:r>
              <a:endParaRPr lang="sr-Latn-ME" sz="1400" dirty="0">
                <a:solidFill>
                  <a:srgbClr val="7030A0"/>
                </a:solidFill>
              </a:endParaRPr>
            </a:p>
          </p:txBody>
        </p:sp>
        <p:sp>
          <p:nvSpPr>
            <p:cNvPr id="57" name="TextBox 56"/>
            <p:cNvSpPr txBox="1"/>
            <p:nvPr/>
          </p:nvSpPr>
          <p:spPr>
            <a:xfrm rot="4147808">
              <a:off x="4067199" y="3964770"/>
              <a:ext cx="772598" cy="414169"/>
            </a:xfrm>
            <a:prstGeom prst="rect">
              <a:avLst/>
            </a:prstGeom>
            <a:noFill/>
          </p:spPr>
          <p:txBody>
            <a:bodyPr wrap="none" rtlCol="0">
              <a:spAutoFit/>
            </a:bodyPr>
            <a:lstStyle/>
            <a:p>
              <a:r>
                <a:rPr lang="sr-Latn-ME" sz="1400" dirty="0" smtClean="0">
                  <a:solidFill>
                    <a:srgbClr val="FF0000"/>
                  </a:solidFill>
                </a:rPr>
                <a:t>Zmax</a:t>
              </a:r>
              <a:endParaRPr lang="sr-Latn-ME" sz="1400" dirty="0">
                <a:solidFill>
                  <a:srgbClr val="FF0000"/>
                </a:solidFill>
              </a:endParaRPr>
            </a:p>
          </p:txBody>
        </p:sp>
        <p:sp>
          <p:nvSpPr>
            <p:cNvPr id="58" name="TextBox 57"/>
            <p:cNvSpPr txBox="1"/>
            <p:nvPr/>
          </p:nvSpPr>
          <p:spPr>
            <a:xfrm rot="20491270">
              <a:off x="4896384" y="4471234"/>
              <a:ext cx="2079733" cy="372752"/>
            </a:xfrm>
            <a:prstGeom prst="rect">
              <a:avLst/>
            </a:prstGeom>
            <a:noFill/>
          </p:spPr>
          <p:txBody>
            <a:bodyPr wrap="none" rtlCol="0">
              <a:spAutoFit/>
            </a:bodyPr>
            <a:lstStyle/>
            <a:p>
              <a:r>
                <a:rPr lang="sr-Latn-ME" sz="1200" dirty="0" smtClean="0">
                  <a:solidFill>
                    <a:srgbClr val="FF0000"/>
                  </a:solidFill>
                </a:rPr>
                <a:t>gradijent funkcije cilja</a:t>
              </a:r>
              <a:endParaRPr lang="sr-Latn-ME" sz="1200" dirty="0">
                <a:solidFill>
                  <a:srgbClr val="FF0000"/>
                </a:solidFill>
              </a:endParaRPr>
            </a:p>
          </p:txBody>
        </p:sp>
        <p:cxnSp>
          <p:nvCxnSpPr>
            <p:cNvPr id="59" name="Straight Connector 58"/>
            <p:cNvCxnSpPr/>
            <p:nvPr/>
          </p:nvCxnSpPr>
          <p:spPr>
            <a:xfrm>
              <a:off x="2979003" y="1483453"/>
              <a:ext cx="2024579" cy="4591218"/>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flipH="1" flipV="1">
              <a:off x="2064446" y="2666791"/>
              <a:ext cx="1297419" cy="3518385"/>
            </a:xfrm>
            <a:prstGeom prst="straightConnector1">
              <a:avLst/>
            </a:prstGeom>
            <a:ln>
              <a:solidFill>
                <a:srgbClr val="FF0000"/>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flipH="1" flipV="1">
              <a:off x="2595101" y="2742364"/>
              <a:ext cx="1297419" cy="3518385"/>
            </a:xfrm>
            <a:prstGeom prst="straightConnector1">
              <a:avLst/>
            </a:prstGeom>
            <a:ln>
              <a:solidFill>
                <a:srgbClr val="FF0000"/>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flipH="1" flipV="1">
              <a:off x="3191752" y="2439675"/>
              <a:ext cx="1297419" cy="3518385"/>
            </a:xfrm>
            <a:prstGeom prst="straightConnector1">
              <a:avLst/>
            </a:prstGeom>
            <a:ln>
              <a:solidFill>
                <a:srgbClr val="FF0000"/>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flipH="1" flipV="1">
              <a:off x="3467321" y="2439675"/>
              <a:ext cx="1297419" cy="3518385"/>
            </a:xfrm>
            <a:prstGeom prst="straightConnector1">
              <a:avLst/>
            </a:prstGeom>
            <a:ln>
              <a:solidFill>
                <a:srgbClr val="FF0000"/>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flipH="1" flipV="1">
              <a:off x="3696602" y="2556286"/>
              <a:ext cx="1297419" cy="3518385"/>
            </a:xfrm>
            <a:prstGeom prst="straightConnector1">
              <a:avLst/>
            </a:prstGeom>
            <a:ln w="28575">
              <a:solidFill>
                <a:srgbClr val="FF0000"/>
              </a:solidFill>
              <a:prstDash val="lg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rot="4147808">
              <a:off x="2902432" y="5953687"/>
              <a:ext cx="340158" cy="307777"/>
            </a:xfrm>
            <a:prstGeom prst="rect">
              <a:avLst/>
            </a:prstGeom>
            <a:noFill/>
          </p:spPr>
          <p:txBody>
            <a:bodyPr wrap="none" rtlCol="0">
              <a:spAutoFit/>
            </a:bodyPr>
            <a:lstStyle/>
            <a:p>
              <a:r>
                <a:rPr lang="sr-Latn-ME" sz="1400" dirty="0" smtClean="0">
                  <a:solidFill>
                    <a:srgbClr val="FF0000"/>
                  </a:solidFill>
                </a:rPr>
                <a:t>p</a:t>
              </a:r>
              <a:r>
                <a:rPr lang="sr-Latn-ME" sz="1400" baseline="-25000" dirty="0" smtClean="0">
                  <a:solidFill>
                    <a:srgbClr val="FF0000"/>
                  </a:solidFill>
                </a:rPr>
                <a:t>0</a:t>
              </a:r>
              <a:endParaRPr lang="sr-Latn-ME" sz="1400" baseline="-25000" dirty="0">
                <a:solidFill>
                  <a:srgbClr val="FF0000"/>
                </a:solidFill>
              </a:endParaRPr>
            </a:p>
          </p:txBody>
        </p:sp>
      </p:grpSp>
      <p:sp>
        <p:nvSpPr>
          <p:cNvPr id="3" name="TextBox 2"/>
          <p:cNvSpPr txBox="1"/>
          <p:nvPr/>
        </p:nvSpPr>
        <p:spPr>
          <a:xfrm>
            <a:off x="6108719" y="4212724"/>
            <a:ext cx="3029560" cy="307777"/>
          </a:xfrm>
          <a:prstGeom prst="rect">
            <a:avLst/>
          </a:prstGeom>
          <a:noFill/>
        </p:spPr>
        <p:txBody>
          <a:bodyPr wrap="square" rtlCol="0">
            <a:spAutoFit/>
          </a:bodyPr>
          <a:lstStyle/>
          <a:p>
            <a:r>
              <a:rPr lang="sr-Latn-ME" sz="1400" b="1" dirty="0" smtClean="0">
                <a:solidFill>
                  <a:srgbClr val="7030A0"/>
                </a:solidFill>
              </a:rPr>
              <a:t>rješenje dobijeno grafičkom metodom</a:t>
            </a:r>
            <a:endParaRPr lang="sr-Latn-ME" sz="1400" b="1" dirty="0">
              <a:solidFill>
                <a:srgbClr val="7030A0"/>
              </a:solidFill>
            </a:endParaRPr>
          </a:p>
        </p:txBody>
      </p:sp>
    </p:spTree>
    <p:extLst>
      <p:ext uri="{BB962C8B-B14F-4D97-AF65-F5344CB8AC3E}">
        <p14:creationId xmlns:p14="http://schemas.microsoft.com/office/powerpoint/2010/main" val="3522725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3795" name="Rectangle 3"/>
              <p:cNvSpPr>
                <a:spLocks noGrp="1" noChangeArrowheads="1"/>
              </p:cNvSpPr>
              <p:nvPr>
                <p:ph type="body" idx="1"/>
              </p:nvPr>
            </p:nvSpPr>
            <p:spPr>
              <a:xfrm>
                <a:off x="467544" y="1617529"/>
                <a:ext cx="8507288" cy="4286101"/>
              </a:xfrm>
            </p:spPr>
            <p:txBody>
              <a:bodyPr>
                <a:noAutofit/>
              </a:bodyPr>
              <a:lstStyle/>
              <a:p>
                <a:pPr>
                  <a:buFont typeface="+mj-lt"/>
                  <a:buAutoNum type="arabicPeriod"/>
                </a:pPr>
                <a:r>
                  <a:rPr lang="sr-Latn-CS" altLang="sr-Latn-RS" sz="1400" dirty="0" smtClean="0">
                    <a:solidFill>
                      <a:srgbClr val="7030A0"/>
                    </a:solidFill>
                    <a:latin typeface="Arial" panose="020B0604020202020204" pitchFamily="34" charset="0"/>
                    <a:cs typeface="Arial" panose="020B0604020202020204" pitchFamily="34" charset="0"/>
                  </a:rPr>
                  <a:t>sve uslove ograničenja svesti na oblik nejednačina sa znakom ≤ (one koji imaju oblik nejednakosti  ≥, pomnožiti sa -1, ovdje smo to uradili sa ograničenjem br. 2)</a:t>
                </a:r>
              </a:p>
              <a:p>
                <a:pPr marL="400050" lvl="1" indent="0">
                  <a:buNone/>
                </a:pPr>
                <a14:m>
                  <m:oMathPara xmlns:m="http://schemas.openxmlformats.org/officeDocument/2006/math">
                    <m:oMathParaPr>
                      <m:jc m:val="center"/>
                    </m:oMathParaPr>
                    <m:oMath xmlns:m="http://schemas.openxmlformats.org/officeDocument/2006/math">
                      <m:r>
                        <a:rPr lang="sr-Latn-ME" sz="1400" b="0" i="1" smtClean="0">
                          <a:solidFill>
                            <a:srgbClr val="7030A0"/>
                          </a:solidFill>
                          <a:latin typeface="Cambria Math"/>
                          <a:cs typeface="Arial" panose="020B0604020202020204" pitchFamily="34" charset="0"/>
                        </a:rPr>
                        <m:t>(</m:t>
                      </m:r>
                      <m:r>
                        <a:rPr lang="sr-Latn-ME" sz="1400" i="1" smtClean="0">
                          <a:solidFill>
                            <a:srgbClr val="7030A0"/>
                          </a:solidFill>
                          <a:latin typeface="Cambria Math"/>
                          <a:cs typeface="Arial" panose="020B0604020202020204" pitchFamily="34" charset="0"/>
                        </a:rPr>
                        <m:t>−</m:t>
                      </m:r>
                      <m:r>
                        <a:rPr lang="sr-Latn-ME" sz="1400" b="0" i="1" smtClean="0">
                          <a:solidFill>
                            <a:srgbClr val="7030A0"/>
                          </a:solidFill>
                          <a:latin typeface="Cambria Math"/>
                          <a:cs typeface="Arial" panose="020B0604020202020204" pitchFamily="34" charset="0"/>
                        </a:rPr>
                        <m:t>1)</m:t>
                      </m:r>
                      <m:sSub>
                        <m:sSubPr>
                          <m:ctrlPr>
                            <a:rPr lang="sr-Latn-ME" sz="1400" i="1">
                              <a:solidFill>
                                <a:srgbClr val="7030A0"/>
                              </a:solidFill>
                              <a:latin typeface="Cambria Math"/>
                              <a:cs typeface="Arial" panose="020B0604020202020204" pitchFamily="34" charset="0"/>
                            </a:rPr>
                          </m:ctrlPr>
                        </m:sSubPr>
                        <m:e>
                          <m:r>
                            <a:rPr lang="sr-Latn-ME" sz="1400" i="1">
                              <a:solidFill>
                                <a:srgbClr val="7030A0"/>
                              </a:solidFill>
                              <a:latin typeface="Cambria Math"/>
                              <a:cs typeface="Arial" panose="020B0604020202020204" pitchFamily="34" charset="0"/>
                            </a:rPr>
                            <m:t>𝑥</m:t>
                          </m:r>
                        </m:e>
                        <m:sub>
                          <m:r>
                            <a:rPr lang="sr-Latn-ME" sz="1400" i="1">
                              <a:solidFill>
                                <a:srgbClr val="7030A0"/>
                              </a:solidFill>
                              <a:latin typeface="Cambria Math"/>
                              <a:cs typeface="Arial" panose="020B0604020202020204" pitchFamily="34" charset="0"/>
                            </a:rPr>
                            <m:t>1</m:t>
                          </m:r>
                        </m:sub>
                      </m:sSub>
                      <m:r>
                        <a:rPr lang="sr-Latn-ME" sz="1400" b="0" i="1" smtClean="0">
                          <a:solidFill>
                            <a:srgbClr val="7030A0"/>
                          </a:solidFill>
                          <a:latin typeface="Cambria Math"/>
                          <a:cs typeface="Arial" panose="020B0604020202020204" pitchFamily="34" charset="0"/>
                        </a:rPr>
                        <m:t>≤−</m:t>
                      </m:r>
                      <m:r>
                        <a:rPr lang="sr-Latn-ME" sz="1400" b="0" i="1" smtClean="0">
                          <a:solidFill>
                            <a:srgbClr val="7030A0"/>
                          </a:solidFill>
                          <a:latin typeface="Cambria Math"/>
                          <a:ea typeface="Cambria Math"/>
                          <a:cs typeface="Arial" panose="020B0604020202020204" pitchFamily="34" charset="0"/>
                        </a:rPr>
                        <m:t>2000</m:t>
                      </m:r>
                    </m:oMath>
                  </m:oMathPara>
                </a14:m>
                <a:endParaRPr lang="sr-Latn-ME" altLang="sr-Latn-RS" sz="1400" dirty="0" smtClean="0">
                  <a:solidFill>
                    <a:srgbClr val="7030A0"/>
                  </a:solidFill>
                  <a:latin typeface="Arial" panose="020B0604020202020204" pitchFamily="34" charset="0"/>
                  <a:cs typeface="Arial" panose="020B0604020202020204" pitchFamily="34" charset="0"/>
                </a:endParaRPr>
              </a:p>
              <a:p>
                <a:pPr>
                  <a:buFont typeface="+mj-lt"/>
                  <a:buAutoNum type="arabicPeriod"/>
                </a:pPr>
                <a:r>
                  <a:rPr lang="sr-Latn-ME" altLang="sr-Latn-RS" sz="1400" dirty="0" smtClean="0">
                    <a:solidFill>
                      <a:srgbClr val="7030A0"/>
                    </a:solidFill>
                    <a:latin typeface="Arial" panose="020B0604020202020204" pitchFamily="34" charset="0"/>
                    <a:cs typeface="Arial" panose="020B0604020202020204" pitchFamily="34" charset="0"/>
                  </a:rPr>
                  <a:t>uslove ograničenja svesti na oblik jednačina uvođenjem dopunskih promjenljivih </a:t>
                </a:r>
                <a:r>
                  <a:rPr lang="sr-Latn-ME" altLang="sr-Latn-RS" sz="1400" b="1" i="1" dirty="0" smtClean="0">
                    <a:solidFill>
                      <a:srgbClr val="7030A0"/>
                    </a:solidFill>
                    <a:latin typeface="Arial" panose="020B0604020202020204" pitchFamily="34" charset="0"/>
                    <a:cs typeface="Arial" panose="020B0604020202020204" pitchFamily="34" charset="0"/>
                  </a:rPr>
                  <a:t>u</a:t>
                </a:r>
                <a:r>
                  <a:rPr lang="sr-Latn-ME" altLang="sr-Latn-RS" sz="1400" b="1" i="1" baseline="-25000" dirty="0" smtClean="0">
                    <a:solidFill>
                      <a:srgbClr val="7030A0"/>
                    </a:solidFill>
                    <a:latin typeface="Arial" panose="020B0604020202020204" pitchFamily="34" charset="0"/>
                    <a:cs typeface="Arial" panose="020B0604020202020204" pitchFamily="34" charset="0"/>
                  </a:rPr>
                  <a:t>i   </a:t>
                </a:r>
                <a:r>
                  <a:rPr lang="sr-Latn-ME" altLang="sr-Latn-RS" sz="1400" dirty="0" smtClean="0">
                    <a:solidFill>
                      <a:srgbClr val="7030A0"/>
                    </a:solidFill>
                    <a:latin typeface="Arial" panose="020B0604020202020204" pitchFamily="34" charset="0"/>
                    <a:cs typeface="Arial" panose="020B0604020202020204" pitchFamily="34" charset="0"/>
                  </a:rPr>
                  <a:t>(uvode se i kod ograničenja koja su već imala oblik jednačina, kako bi se i iz tih ograničenja najjednostavnije izračunale bazične promjenljive)</a:t>
                </a:r>
                <a:endParaRPr lang="sr-Latn-ME" altLang="sr-Latn-RS" sz="1400" baseline="-25000" dirty="0" smtClean="0">
                  <a:solidFill>
                    <a:srgbClr val="7030A0"/>
                  </a:solidFill>
                  <a:latin typeface="Arial" panose="020B0604020202020204" pitchFamily="34" charset="0"/>
                  <a:cs typeface="Arial" panose="020B0604020202020204" pitchFamily="34" charset="0"/>
                </a:endParaRPr>
              </a:p>
              <a:p>
                <a:pPr marL="400050" lvl="1" indent="0">
                  <a:buNone/>
                </a:pPr>
                <a14:m>
                  <m:oMathPara xmlns:m="http://schemas.openxmlformats.org/officeDocument/2006/math">
                    <m:oMathParaPr>
                      <m:jc m:val="centerGroup"/>
                    </m:oMathParaPr>
                    <m:oMath xmlns:m="http://schemas.openxmlformats.org/officeDocument/2006/math">
                      <m:r>
                        <a:rPr lang="sr-Latn-ME" sz="1400" b="0" i="1" smtClean="0">
                          <a:solidFill>
                            <a:srgbClr val="7030A0"/>
                          </a:solidFill>
                          <a:latin typeface="Cambria Math"/>
                          <a:cs typeface="Arial" panose="020B0604020202020204" pitchFamily="34" charset="0"/>
                        </a:rPr>
                        <m:t>0,02</m:t>
                      </m:r>
                      <m:sSub>
                        <m:sSubPr>
                          <m:ctrlPr>
                            <a:rPr lang="sr-Latn-ME" sz="1400" i="1">
                              <a:solidFill>
                                <a:srgbClr val="7030A0"/>
                              </a:solidFill>
                              <a:latin typeface="Cambria Math"/>
                              <a:cs typeface="Arial" panose="020B0604020202020204" pitchFamily="34" charset="0"/>
                            </a:rPr>
                          </m:ctrlPr>
                        </m:sSubPr>
                        <m:e>
                          <m:r>
                            <a:rPr lang="sr-Latn-ME" sz="1400" i="1">
                              <a:solidFill>
                                <a:srgbClr val="7030A0"/>
                              </a:solidFill>
                              <a:latin typeface="Cambria Math"/>
                              <a:cs typeface="Arial" panose="020B0604020202020204" pitchFamily="34" charset="0"/>
                            </a:rPr>
                            <m:t>𝑥</m:t>
                          </m:r>
                        </m:e>
                        <m:sub>
                          <m:r>
                            <a:rPr lang="sr-Latn-ME" sz="1400" i="1">
                              <a:solidFill>
                                <a:srgbClr val="7030A0"/>
                              </a:solidFill>
                              <a:latin typeface="Cambria Math"/>
                              <a:cs typeface="Arial" panose="020B0604020202020204" pitchFamily="34" charset="0"/>
                            </a:rPr>
                            <m:t>1</m:t>
                          </m:r>
                        </m:sub>
                      </m:sSub>
                      <m:r>
                        <a:rPr lang="sr-Latn-ME" sz="1400" b="0" i="1" smtClean="0">
                          <a:solidFill>
                            <a:srgbClr val="7030A0"/>
                          </a:solidFill>
                          <a:latin typeface="Cambria Math"/>
                          <a:cs typeface="Arial" panose="020B0604020202020204" pitchFamily="34" charset="0"/>
                        </a:rPr>
                        <m:t>+0,01</m:t>
                      </m:r>
                      <m:sSub>
                        <m:sSubPr>
                          <m:ctrlPr>
                            <a:rPr lang="sr-Latn-ME" sz="1400" i="1">
                              <a:solidFill>
                                <a:srgbClr val="7030A0"/>
                              </a:solidFill>
                              <a:latin typeface="Cambria Math"/>
                              <a:cs typeface="Arial" panose="020B0604020202020204" pitchFamily="34" charset="0"/>
                            </a:rPr>
                          </m:ctrlPr>
                        </m:sSubPr>
                        <m:e>
                          <m:r>
                            <a:rPr lang="sr-Latn-ME" sz="1400" i="1">
                              <a:solidFill>
                                <a:srgbClr val="7030A0"/>
                              </a:solidFill>
                              <a:latin typeface="Cambria Math"/>
                              <a:cs typeface="Arial" panose="020B0604020202020204" pitchFamily="34" charset="0"/>
                            </a:rPr>
                            <m:t>𝑥</m:t>
                          </m:r>
                        </m:e>
                        <m:sub>
                          <m:r>
                            <a:rPr lang="sr-Latn-ME" sz="1400" i="1">
                              <a:solidFill>
                                <a:srgbClr val="7030A0"/>
                              </a:solidFill>
                              <a:latin typeface="Cambria Math"/>
                              <a:cs typeface="Arial" panose="020B0604020202020204" pitchFamily="34" charset="0"/>
                            </a:rPr>
                            <m:t>2</m:t>
                          </m:r>
                        </m:sub>
                      </m:sSub>
                      <m:r>
                        <a:rPr lang="sr-Latn-ME" sz="1400" i="1">
                          <a:solidFill>
                            <a:srgbClr val="7030A0"/>
                          </a:solidFill>
                          <a:latin typeface="Cambria Math"/>
                          <a:cs typeface="Arial" panose="020B0604020202020204" pitchFamily="34" charset="0"/>
                        </a:rPr>
                        <m:t>+</m:t>
                      </m:r>
                      <m:sSub>
                        <m:sSubPr>
                          <m:ctrlPr>
                            <a:rPr lang="sr-Latn-ME" sz="1400" i="1" smtClean="0">
                              <a:solidFill>
                                <a:srgbClr val="7030A0"/>
                              </a:solidFill>
                              <a:latin typeface="Cambria Math"/>
                              <a:cs typeface="Arial" panose="020B0604020202020204" pitchFamily="34" charset="0"/>
                            </a:rPr>
                          </m:ctrlPr>
                        </m:sSubPr>
                        <m:e>
                          <m:r>
                            <a:rPr lang="sr-Latn-ME" sz="1400" i="1">
                              <a:solidFill>
                                <a:srgbClr val="7030A0"/>
                              </a:solidFill>
                              <a:latin typeface="Cambria Math"/>
                              <a:cs typeface="Arial" panose="020B0604020202020204" pitchFamily="34" charset="0"/>
                            </a:rPr>
                            <m:t>𝑢</m:t>
                          </m:r>
                        </m:e>
                        <m:sub>
                          <m:r>
                            <a:rPr lang="sr-Latn-ME" sz="1400" b="0" i="1" smtClean="0">
                              <a:solidFill>
                                <a:srgbClr val="7030A0"/>
                              </a:solidFill>
                              <a:latin typeface="Cambria Math"/>
                              <a:cs typeface="Arial" panose="020B0604020202020204" pitchFamily="34" charset="0"/>
                            </a:rPr>
                            <m:t>1</m:t>
                          </m:r>
                        </m:sub>
                      </m:sSub>
                      <m:r>
                        <a:rPr lang="sr-Latn-ME" sz="1400" i="1">
                          <a:solidFill>
                            <a:srgbClr val="7030A0"/>
                          </a:solidFill>
                          <a:latin typeface="Cambria Math"/>
                          <a:cs typeface="Arial" panose="020B0604020202020204" pitchFamily="34" charset="0"/>
                        </a:rPr>
                        <m:t>=</m:t>
                      </m:r>
                      <m:r>
                        <a:rPr lang="sr-Latn-ME" sz="1400" b="0" i="1" smtClean="0">
                          <a:solidFill>
                            <a:srgbClr val="7030A0"/>
                          </a:solidFill>
                          <a:latin typeface="Cambria Math"/>
                          <a:cs typeface="Arial" panose="020B0604020202020204" pitchFamily="34" charset="0"/>
                        </a:rPr>
                        <m:t>150</m:t>
                      </m:r>
                    </m:oMath>
                  </m:oMathPara>
                </a14:m>
                <a:endParaRPr lang="sr-Latn-ME" altLang="sr-Latn-RS" sz="1400" b="1" i="1" baseline="-25000" dirty="0" smtClean="0">
                  <a:solidFill>
                    <a:srgbClr val="7030A0"/>
                  </a:solidFill>
                  <a:latin typeface="Arial" panose="020B0604020202020204" pitchFamily="34" charset="0"/>
                  <a:cs typeface="Arial" panose="020B0604020202020204" pitchFamily="34" charset="0"/>
                </a:endParaRPr>
              </a:p>
              <a:p>
                <a:pPr marL="400050" lvl="1" indent="0">
                  <a:buNone/>
                </a:pPr>
                <a14:m>
                  <m:oMathPara xmlns:m="http://schemas.openxmlformats.org/officeDocument/2006/math">
                    <m:oMathParaPr>
                      <m:jc m:val="centerGroup"/>
                    </m:oMathParaPr>
                    <m:oMath xmlns:m="http://schemas.openxmlformats.org/officeDocument/2006/math">
                      <m:d>
                        <m:dPr>
                          <m:ctrlPr>
                            <a:rPr lang="sr-Latn-ME" sz="1400" b="0" i="1" smtClean="0">
                              <a:solidFill>
                                <a:srgbClr val="7030A0"/>
                              </a:solidFill>
                              <a:latin typeface="Cambria Math"/>
                              <a:cs typeface="Arial" panose="020B0604020202020204" pitchFamily="34" charset="0"/>
                            </a:rPr>
                          </m:ctrlPr>
                        </m:dPr>
                        <m:e>
                          <m:r>
                            <a:rPr lang="sr-Latn-ME" sz="1400" b="0" i="1" smtClean="0">
                              <a:solidFill>
                                <a:srgbClr val="7030A0"/>
                              </a:solidFill>
                              <a:latin typeface="Cambria Math"/>
                              <a:cs typeface="Arial" panose="020B0604020202020204" pitchFamily="34" charset="0"/>
                            </a:rPr>
                            <m:t>−1</m:t>
                          </m:r>
                        </m:e>
                      </m:d>
                      <m:sSub>
                        <m:sSubPr>
                          <m:ctrlPr>
                            <a:rPr lang="sr-Latn-ME" sz="1400" i="1">
                              <a:solidFill>
                                <a:srgbClr val="7030A0"/>
                              </a:solidFill>
                              <a:latin typeface="Cambria Math"/>
                              <a:cs typeface="Arial" panose="020B0604020202020204" pitchFamily="34" charset="0"/>
                            </a:rPr>
                          </m:ctrlPr>
                        </m:sSubPr>
                        <m:e>
                          <m:r>
                            <a:rPr lang="sr-Latn-ME" sz="1400" i="1">
                              <a:solidFill>
                                <a:srgbClr val="7030A0"/>
                              </a:solidFill>
                              <a:latin typeface="Cambria Math"/>
                              <a:cs typeface="Arial" panose="020B0604020202020204" pitchFamily="34" charset="0"/>
                            </a:rPr>
                            <m:t>𝑥</m:t>
                          </m:r>
                        </m:e>
                        <m:sub>
                          <m:r>
                            <a:rPr lang="sr-Latn-ME" sz="1400" i="1">
                              <a:solidFill>
                                <a:srgbClr val="7030A0"/>
                              </a:solidFill>
                              <a:latin typeface="Cambria Math"/>
                              <a:cs typeface="Arial" panose="020B0604020202020204" pitchFamily="34" charset="0"/>
                            </a:rPr>
                            <m:t>1</m:t>
                          </m:r>
                        </m:sub>
                      </m:sSub>
                      <m:r>
                        <a:rPr lang="sr-Latn-ME" sz="1400" i="1">
                          <a:solidFill>
                            <a:srgbClr val="7030A0"/>
                          </a:solidFill>
                          <a:latin typeface="Cambria Math"/>
                          <a:cs typeface="Arial" panose="020B0604020202020204" pitchFamily="34" charset="0"/>
                        </a:rPr>
                        <m:t>+</m:t>
                      </m:r>
                      <m:sSub>
                        <m:sSubPr>
                          <m:ctrlPr>
                            <a:rPr lang="sr-Latn-ME" sz="1400" i="1">
                              <a:solidFill>
                                <a:srgbClr val="7030A0"/>
                              </a:solidFill>
                              <a:latin typeface="Cambria Math"/>
                              <a:cs typeface="Arial" panose="020B0604020202020204" pitchFamily="34" charset="0"/>
                            </a:rPr>
                          </m:ctrlPr>
                        </m:sSubPr>
                        <m:e>
                          <m:r>
                            <a:rPr lang="sr-Latn-ME" sz="1400" i="1">
                              <a:solidFill>
                                <a:srgbClr val="7030A0"/>
                              </a:solidFill>
                              <a:latin typeface="Cambria Math"/>
                              <a:cs typeface="Arial" panose="020B0604020202020204" pitchFamily="34" charset="0"/>
                            </a:rPr>
                            <m:t>𝑢</m:t>
                          </m:r>
                        </m:e>
                        <m:sub>
                          <m:r>
                            <a:rPr lang="sr-Latn-ME" sz="1400" b="0" i="1" smtClean="0">
                              <a:solidFill>
                                <a:srgbClr val="7030A0"/>
                              </a:solidFill>
                              <a:latin typeface="Cambria Math"/>
                              <a:cs typeface="Arial" panose="020B0604020202020204" pitchFamily="34" charset="0"/>
                            </a:rPr>
                            <m:t>2</m:t>
                          </m:r>
                        </m:sub>
                      </m:sSub>
                      <m:r>
                        <a:rPr lang="sr-Latn-ME" sz="1400" i="1">
                          <a:solidFill>
                            <a:srgbClr val="7030A0"/>
                          </a:solidFill>
                          <a:latin typeface="Cambria Math"/>
                          <a:cs typeface="Arial" panose="020B0604020202020204" pitchFamily="34" charset="0"/>
                        </a:rPr>
                        <m:t>=</m:t>
                      </m:r>
                      <m:r>
                        <a:rPr lang="sr-Latn-ME" sz="1400" b="0" i="1" smtClean="0">
                          <a:solidFill>
                            <a:srgbClr val="7030A0"/>
                          </a:solidFill>
                          <a:latin typeface="Cambria Math"/>
                          <a:cs typeface="Arial" panose="020B0604020202020204" pitchFamily="34" charset="0"/>
                        </a:rPr>
                        <m:t>−2000</m:t>
                      </m:r>
                    </m:oMath>
                  </m:oMathPara>
                </a14:m>
                <a:endParaRPr lang="sr-Latn-ME" sz="1400" b="0" i="1" dirty="0" smtClean="0">
                  <a:solidFill>
                    <a:srgbClr val="7030A0"/>
                  </a:solidFill>
                  <a:latin typeface="Arial" panose="020B0604020202020204" pitchFamily="34" charset="0"/>
                  <a:cs typeface="Arial" panose="020B0604020202020204" pitchFamily="34" charset="0"/>
                </a:endParaRPr>
              </a:p>
              <a:p>
                <a:pPr marL="400050" lvl="1" indent="0">
                  <a:buNone/>
                </a:pPr>
                <a14:m>
                  <m:oMathPara xmlns:m="http://schemas.openxmlformats.org/officeDocument/2006/math">
                    <m:oMathParaPr>
                      <m:jc m:val="centerGroup"/>
                    </m:oMathParaPr>
                    <m:oMath xmlns:m="http://schemas.openxmlformats.org/officeDocument/2006/math">
                      <m:sSub>
                        <m:sSubPr>
                          <m:ctrlPr>
                            <a:rPr lang="sr-Latn-ME" sz="1400" i="1">
                              <a:solidFill>
                                <a:srgbClr val="7030A0"/>
                              </a:solidFill>
                              <a:latin typeface="Cambria Math"/>
                              <a:cs typeface="Arial" panose="020B0604020202020204" pitchFamily="34" charset="0"/>
                            </a:rPr>
                          </m:ctrlPr>
                        </m:sSubPr>
                        <m:e>
                          <m:r>
                            <a:rPr lang="sr-Latn-ME" sz="1400" i="1">
                              <a:solidFill>
                                <a:srgbClr val="7030A0"/>
                              </a:solidFill>
                              <a:latin typeface="Cambria Math"/>
                              <a:cs typeface="Arial" panose="020B0604020202020204" pitchFamily="34" charset="0"/>
                            </a:rPr>
                            <m:t>𝑥</m:t>
                          </m:r>
                        </m:e>
                        <m:sub>
                          <m:r>
                            <a:rPr lang="sr-Latn-ME" sz="1400" b="0" i="1" smtClean="0">
                              <a:solidFill>
                                <a:srgbClr val="7030A0"/>
                              </a:solidFill>
                              <a:latin typeface="Cambria Math"/>
                              <a:cs typeface="Arial" panose="020B0604020202020204" pitchFamily="34" charset="0"/>
                            </a:rPr>
                            <m:t>2</m:t>
                          </m:r>
                        </m:sub>
                      </m:sSub>
                      <m:r>
                        <a:rPr lang="sr-Latn-ME" sz="1400" i="1">
                          <a:solidFill>
                            <a:srgbClr val="7030A0"/>
                          </a:solidFill>
                          <a:latin typeface="Cambria Math"/>
                          <a:cs typeface="Arial" panose="020B0604020202020204" pitchFamily="34" charset="0"/>
                        </a:rPr>
                        <m:t>+</m:t>
                      </m:r>
                      <m:sSub>
                        <m:sSubPr>
                          <m:ctrlPr>
                            <a:rPr lang="sr-Latn-ME" sz="1400" i="1">
                              <a:solidFill>
                                <a:srgbClr val="7030A0"/>
                              </a:solidFill>
                              <a:latin typeface="Cambria Math"/>
                              <a:cs typeface="Arial" panose="020B0604020202020204" pitchFamily="34" charset="0"/>
                            </a:rPr>
                          </m:ctrlPr>
                        </m:sSubPr>
                        <m:e>
                          <m:r>
                            <a:rPr lang="sr-Latn-ME" sz="1400" i="1">
                              <a:solidFill>
                                <a:srgbClr val="7030A0"/>
                              </a:solidFill>
                              <a:latin typeface="Cambria Math"/>
                              <a:cs typeface="Arial" panose="020B0604020202020204" pitchFamily="34" charset="0"/>
                            </a:rPr>
                            <m:t>𝑢</m:t>
                          </m:r>
                        </m:e>
                        <m:sub>
                          <m:r>
                            <a:rPr lang="sr-Latn-ME" sz="1400" b="0" i="1" smtClean="0">
                              <a:solidFill>
                                <a:srgbClr val="7030A0"/>
                              </a:solidFill>
                              <a:latin typeface="Cambria Math"/>
                              <a:cs typeface="Arial" panose="020B0604020202020204" pitchFamily="34" charset="0"/>
                            </a:rPr>
                            <m:t>3</m:t>
                          </m:r>
                        </m:sub>
                      </m:sSub>
                      <m:r>
                        <a:rPr lang="sr-Latn-ME" sz="1400" i="1">
                          <a:solidFill>
                            <a:srgbClr val="7030A0"/>
                          </a:solidFill>
                          <a:latin typeface="Cambria Math"/>
                          <a:cs typeface="Arial" panose="020B0604020202020204" pitchFamily="34" charset="0"/>
                        </a:rPr>
                        <m:t>=</m:t>
                      </m:r>
                      <m:r>
                        <a:rPr lang="sr-Latn-ME" sz="1400" b="0" i="1" smtClean="0">
                          <a:solidFill>
                            <a:srgbClr val="7030A0"/>
                          </a:solidFill>
                          <a:latin typeface="Cambria Math"/>
                          <a:cs typeface="Arial" panose="020B0604020202020204" pitchFamily="34" charset="0"/>
                        </a:rPr>
                        <m:t>8000</m:t>
                      </m:r>
                    </m:oMath>
                  </m:oMathPara>
                </a14:m>
                <a:endParaRPr lang="sr-Latn-ME" sz="1400" i="1" dirty="0">
                  <a:solidFill>
                    <a:srgbClr val="7030A0"/>
                  </a:solidFill>
                  <a:latin typeface="Arial" panose="020B0604020202020204" pitchFamily="34" charset="0"/>
                  <a:cs typeface="Arial" panose="020B0604020202020204" pitchFamily="34" charset="0"/>
                </a:endParaRPr>
              </a:p>
              <a:p>
                <a:pPr>
                  <a:buFont typeface="+mj-lt"/>
                  <a:buAutoNum type="arabicPeriod" startAt="3"/>
                </a:pPr>
                <a:r>
                  <a:rPr lang="sr-Latn-ME" altLang="sr-Latn-RS" sz="1400" dirty="0" smtClean="0">
                    <a:solidFill>
                      <a:srgbClr val="7030A0"/>
                    </a:solidFill>
                    <a:latin typeface="Arial" panose="020B0604020202020204" pitchFamily="34" charset="0"/>
                    <a:cs typeface="Arial" panose="020B0604020202020204" pitchFamily="34" charset="0"/>
                  </a:rPr>
                  <a:t>dopunske promjenljive izabrati za bazične i preko njih izraziti sve jednačine</a:t>
                </a:r>
              </a:p>
              <a:p>
                <a:pPr marL="400050" lvl="1" indent="0">
                  <a:buNone/>
                </a:pPr>
                <a14:m>
                  <m:oMathPara xmlns:m="http://schemas.openxmlformats.org/officeDocument/2006/math">
                    <m:oMathParaPr>
                      <m:jc m:val="centerGroup"/>
                    </m:oMathParaPr>
                    <m:oMath xmlns:m="http://schemas.openxmlformats.org/officeDocument/2006/math">
                      <m:r>
                        <a:rPr lang="sr-Latn-ME" sz="1400" i="1">
                          <a:solidFill>
                            <a:srgbClr val="7030A0"/>
                          </a:solidFill>
                          <a:latin typeface="Cambria Math"/>
                          <a:cs typeface="Arial" panose="020B0604020202020204" pitchFamily="34" charset="0"/>
                        </a:rPr>
                        <m:t>0</m:t>
                      </m:r>
                      <m:r>
                        <a:rPr lang="sr-Latn-ME" sz="1400" b="0" i="1" smtClean="0">
                          <a:solidFill>
                            <a:srgbClr val="7030A0"/>
                          </a:solidFill>
                          <a:latin typeface="Cambria Math"/>
                          <a:cs typeface="Arial" panose="020B0604020202020204" pitchFamily="34" charset="0"/>
                        </a:rPr>
                        <m:t>,02</m:t>
                      </m:r>
                      <m:sSub>
                        <m:sSubPr>
                          <m:ctrlPr>
                            <a:rPr lang="sr-Latn-ME" sz="1400" i="1">
                              <a:solidFill>
                                <a:srgbClr val="7030A0"/>
                              </a:solidFill>
                              <a:latin typeface="Cambria Math"/>
                              <a:cs typeface="Arial" panose="020B0604020202020204" pitchFamily="34" charset="0"/>
                            </a:rPr>
                          </m:ctrlPr>
                        </m:sSubPr>
                        <m:e>
                          <m:r>
                            <a:rPr lang="sr-Latn-ME" sz="1400" b="0" i="1" smtClean="0">
                              <a:solidFill>
                                <a:srgbClr val="7030A0"/>
                              </a:solidFill>
                              <a:latin typeface="Cambria Math"/>
                              <a:cs typeface="Arial" panose="020B0604020202020204" pitchFamily="34" charset="0"/>
                            </a:rPr>
                            <m:t>(−</m:t>
                          </m:r>
                          <m:r>
                            <a:rPr lang="sr-Latn-ME" sz="1400" i="1" smtClean="0">
                              <a:solidFill>
                                <a:srgbClr val="7030A0"/>
                              </a:solidFill>
                              <a:latin typeface="Cambria Math"/>
                              <a:cs typeface="Arial" panose="020B0604020202020204" pitchFamily="34" charset="0"/>
                            </a:rPr>
                            <m:t>𝑥</m:t>
                          </m:r>
                        </m:e>
                        <m:sub>
                          <m:r>
                            <a:rPr lang="sr-Latn-ME" sz="1400" i="1">
                              <a:solidFill>
                                <a:srgbClr val="7030A0"/>
                              </a:solidFill>
                              <a:latin typeface="Cambria Math"/>
                              <a:cs typeface="Arial" panose="020B0604020202020204" pitchFamily="34" charset="0"/>
                            </a:rPr>
                            <m:t>1</m:t>
                          </m:r>
                        </m:sub>
                      </m:sSub>
                      <m:r>
                        <a:rPr lang="sr-Latn-ME" sz="1400" b="0" i="1" smtClean="0">
                          <a:solidFill>
                            <a:srgbClr val="7030A0"/>
                          </a:solidFill>
                          <a:latin typeface="Cambria Math"/>
                          <a:cs typeface="Arial" panose="020B0604020202020204" pitchFamily="34" charset="0"/>
                        </a:rPr>
                        <m:t>)</m:t>
                      </m:r>
                      <m:r>
                        <a:rPr lang="sr-Latn-ME" sz="1400" i="1">
                          <a:solidFill>
                            <a:srgbClr val="7030A0"/>
                          </a:solidFill>
                          <a:latin typeface="Cambria Math"/>
                          <a:cs typeface="Arial" panose="020B0604020202020204" pitchFamily="34" charset="0"/>
                        </a:rPr>
                        <m:t>+</m:t>
                      </m:r>
                      <m:r>
                        <a:rPr lang="sr-Latn-ME" sz="1400" b="0" i="1" smtClean="0">
                          <a:solidFill>
                            <a:srgbClr val="7030A0"/>
                          </a:solidFill>
                          <a:latin typeface="Cambria Math"/>
                          <a:cs typeface="Arial" panose="020B0604020202020204" pitchFamily="34" charset="0"/>
                        </a:rPr>
                        <m:t>0,01(−</m:t>
                      </m:r>
                      <m:sSub>
                        <m:sSubPr>
                          <m:ctrlPr>
                            <a:rPr lang="sr-Latn-ME" sz="1400" i="1">
                              <a:solidFill>
                                <a:srgbClr val="7030A0"/>
                              </a:solidFill>
                              <a:latin typeface="Cambria Math"/>
                              <a:cs typeface="Arial" panose="020B0604020202020204" pitchFamily="34" charset="0"/>
                            </a:rPr>
                          </m:ctrlPr>
                        </m:sSubPr>
                        <m:e>
                          <m:r>
                            <a:rPr lang="sr-Latn-ME" sz="1400" i="1">
                              <a:solidFill>
                                <a:srgbClr val="7030A0"/>
                              </a:solidFill>
                              <a:latin typeface="Cambria Math"/>
                              <a:cs typeface="Arial" panose="020B0604020202020204" pitchFamily="34" charset="0"/>
                            </a:rPr>
                            <m:t>𝑥</m:t>
                          </m:r>
                        </m:e>
                        <m:sub>
                          <m:r>
                            <a:rPr lang="sr-Latn-ME" sz="1400" i="1">
                              <a:solidFill>
                                <a:srgbClr val="7030A0"/>
                              </a:solidFill>
                              <a:latin typeface="Cambria Math"/>
                              <a:cs typeface="Arial" panose="020B0604020202020204" pitchFamily="34" charset="0"/>
                            </a:rPr>
                            <m:t>2</m:t>
                          </m:r>
                        </m:sub>
                      </m:sSub>
                      <m:r>
                        <a:rPr lang="sr-Latn-ME" sz="1400" b="0" i="1" smtClean="0">
                          <a:solidFill>
                            <a:srgbClr val="7030A0"/>
                          </a:solidFill>
                          <a:latin typeface="Cambria Math"/>
                          <a:cs typeface="Arial" panose="020B0604020202020204" pitchFamily="34" charset="0"/>
                        </a:rPr>
                        <m:t>)</m:t>
                      </m:r>
                      <m:r>
                        <a:rPr lang="sr-Latn-ME" sz="1400" i="1">
                          <a:solidFill>
                            <a:srgbClr val="7030A0"/>
                          </a:solidFill>
                          <a:latin typeface="Cambria Math"/>
                          <a:cs typeface="Arial" panose="020B0604020202020204" pitchFamily="34" charset="0"/>
                        </a:rPr>
                        <m:t>+</m:t>
                      </m:r>
                      <m:r>
                        <a:rPr lang="sr-Latn-ME" sz="1400" i="1" smtClean="0">
                          <a:solidFill>
                            <a:srgbClr val="7030A0"/>
                          </a:solidFill>
                          <a:latin typeface="Cambria Math"/>
                          <a:cs typeface="Arial" panose="020B0604020202020204" pitchFamily="34" charset="0"/>
                        </a:rPr>
                        <m:t>1</m:t>
                      </m:r>
                      <m:r>
                        <a:rPr lang="sr-Latn-ME" sz="1400" b="0" i="1" smtClean="0">
                          <a:solidFill>
                            <a:srgbClr val="7030A0"/>
                          </a:solidFill>
                          <a:latin typeface="Cambria Math"/>
                          <a:cs typeface="Arial" panose="020B0604020202020204" pitchFamily="34" charset="0"/>
                        </a:rPr>
                        <m:t>50</m:t>
                      </m:r>
                      <m:r>
                        <a:rPr lang="sr-Latn-ME" sz="1400" i="1">
                          <a:solidFill>
                            <a:srgbClr val="7030A0"/>
                          </a:solidFill>
                          <a:latin typeface="Cambria Math"/>
                          <a:cs typeface="Arial" panose="020B0604020202020204" pitchFamily="34" charset="0"/>
                        </a:rPr>
                        <m:t>=</m:t>
                      </m:r>
                      <m:sSub>
                        <m:sSubPr>
                          <m:ctrlPr>
                            <a:rPr lang="sr-Latn-ME" sz="1400" i="1">
                              <a:solidFill>
                                <a:srgbClr val="7030A0"/>
                              </a:solidFill>
                              <a:latin typeface="Cambria Math"/>
                              <a:ea typeface="Cambria Math"/>
                              <a:cs typeface="Arial" panose="020B0604020202020204" pitchFamily="34" charset="0"/>
                            </a:rPr>
                          </m:ctrlPr>
                        </m:sSubPr>
                        <m:e>
                          <m:r>
                            <a:rPr lang="sr-Latn-ME" sz="1400" b="0" i="1" smtClean="0">
                              <a:solidFill>
                                <a:srgbClr val="7030A0"/>
                              </a:solidFill>
                              <a:latin typeface="Cambria Math"/>
                              <a:ea typeface="Cambria Math"/>
                              <a:cs typeface="Arial" panose="020B0604020202020204" pitchFamily="34" charset="0"/>
                            </a:rPr>
                            <m:t>𝑢</m:t>
                          </m:r>
                        </m:e>
                        <m:sub>
                          <m:r>
                            <a:rPr lang="sr-Latn-ME" sz="1400" b="0" i="1" smtClean="0">
                              <a:solidFill>
                                <a:srgbClr val="7030A0"/>
                              </a:solidFill>
                              <a:latin typeface="Cambria Math"/>
                              <a:ea typeface="Cambria Math"/>
                              <a:cs typeface="Arial" panose="020B0604020202020204" pitchFamily="34" charset="0"/>
                            </a:rPr>
                            <m:t>1</m:t>
                          </m:r>
                        </m:sub>
                      </m:sSub>
                    </m:oMath>
                  </m:oMathPara>
                </a14:m>
                <a:endParaRPr lang="sr-Latn-CS" altLang="sr-Latn-RS" sz="1400" dirty="0" smtClean="0">
                  <a:solidFill>
                    <a:srgbClr val="7030A0"/>
                  </a:solidFill>
                  <a:latin typeface="Arial" panose="020B0604020202020204" pitchFamily="34" charset="0"/>
                  <a:cs typeface="Arial" panose="020B0604020202020204" pitchFamily="34" charset="0"/>
                </a:endParaRPr>
              </a:p>
              <a:p>
                <a:pPr marL="400050" lvl="1" indent="0" algn="ctr">
                  <a:buNone/>
                </a:pPr>
                <a14:m>
                  <m:oMath xmlns:m="http://schemas.openxmlformats.org/officeDocument/2006/math">
                    <m:d>
                      <m:dPr>
                        <m:ctrlPr>
                          <a:rPr lang="sr-Latn-ME" sz="1400" i="1">
                            <a:solidFill>
                              <a:srgbClr val="7030A0"/>
                            </a:solidFill>
                            <a:latin typeface="Cambria Math"/>
                            <a:cs typeface="Arial" panose="020B0604020202020204" pitchFamily="34" charset="0"/>
                          </a:rPr>
                        </m:ctrlPr>
                      </m:dPr>
                      <m:e>
                        <m:r>
                          <a:rPr lang="sr-Latn-ME" sz="1400" i="1">
                            <a:solidFill>
                              <a:srgbClr val="7030A0"/>
                            </a:solidFill>
                            <a:latin typeface="Cambria Math"/>
                            <a:cs typeface="Arial" panose="020B0604020202020204" pitchFamily="34" charset="0"/>
                          </a:rPr>
                          <m:t>−1</m:t>
                        </m:r>
                      </m:e>
                    </m:d>
                    <m:sSub>
                      <m:sSubPr>
                        <m:ctrlPr>
                          <a:rPr lang="sr-Latn-ME" sz="1400" i="1">
                            <a:solidFill>
                              <a:srgbClr val="7030A0"/>
                            </a:solidFill>
                            <a:latin typeface="Cambria Math"/>
                            <a:cs typeface="Arial" panose="020B0604020202020204" pitchFamily="34" charset="0"/>
                          </a:rPr>
                        </m:ctrlPr>
                      </m:sSubPr>
                      <m:e>
                        <m:r>
                          <a:rPr lang="sr-Latn-ME" sz="1400" b="0" i="1" smtClean="0">
                            <a:solidFill>
                              <a:srgbClr val="7030A0"/>
                            </a:solidFill>
                            <a:latin typeface="Cambria Math"/>
                            <a:cs typeface="Arial" panose="020B0604020202020204" pitchFamily="34" charset="0"/>
                          </a:rPr>
                          <m:t>(−</m:t>
                        </m:r>
                        <m:r>
                          <a:rPr lang="sr-Latn-ME" sz="1400" i="1">
                            <a:solidFill>
                              <a:srgbClr val="7030A0"/>
                            </a:solidFill>
                            <a:latin typeface="Cambria Math"/>
                            <a:cs typeface="Arial" panose="020B0604020202020204" pitchFamily="34" charset="0"/>
                          </a:rPr>
                          <m:t>𝑥</m:t>
                        </m:r>
                      </m:e>
                      <m:sub>
                        <m:r>
                          <a:rPr lang="sr-Latn-ME" sz="1400" i="1">
                            <a:solidFill>
                              <a:srgbClr val="7030A0"/>
                            </a:solidFill>
                            <a:latin typeface="Cambria Math"/>
                            <a:cs typeface="Arial" panose="020B0604020202020204" pitchFamily="34" charset="0"/>
                          </a:rPr>
                          <m:t>1</m:t>
                        </m:r>
                      </m:sub>
                    </m:sSub>
                    <m:r>
                      <a:rPr lang="sr-Latn-ME" sz="1400" b="0" i="1" smtClean="0">
                        <a:solidFill>
                          <a:srgbClr val="7030A0"/>
                        </a:solidFill>
                        <a:latin typeface="Cambria Math"/>
                        <a:cs typeface="Arial" panose="020B0604020202020204" pitchFamily="34" charset="0"/>
                      </a:rPr>
                      <m:t>)</m:t>
                    </m:r>
                    <m:r>
                      <a:rPr lang="sr-Latn-ME" sz="1400" i="1">
                        <a:solidFill>
                          <a:srgbClr val="7030A0"/>
                        </a:solidFill>
                        <a:latin typeface="Cambria Math"/>
                        <a:cs typeface="Arial" panose="020B0604020202020204" pitchFamily="34" charset="0"/>
                      </a:rPr>
                      <m:t>−2000</m:t>
                    </m:r>
                    <m:r>
                      <a:rPr lang="sr-Latn-ME" sz="1400" b="0" i="1" smtClean="0">
                        <a:solidFill>
                          <a:srgbClr val="7030A0"/>
                        </a:solidFill>
                        <a:latin typeface="Cambria Math"/>
                        <a:cs typeface="Arial" panose="020B0604020202020204" pitchFamily="34" charset="0"/>
                      </a:rPr>
                      <m:t>=</m:t>
                    </m:r>
                    <m:sSub>
                      <m:sSubPr>
                        <m:ctrlPr>
                          <a:rPr lang="sr-Latn-ME" sz="1400" i="1">
                            <a:solidFill>
                              <a:srgbClr val="7030A0"/>
                            </a:solidFill>
                            <a:latin typeface="Cambria Math"/>
                            <a:cs typeface="Arial" panose="020B0604020202020204" pitchFamily="34" charset="0"/>
                          </a:rPr>
                        </m:ctrlPr>
                      </m:sSubPr>
                      <m:e>
                        <m:r>
                          <a:rPr lang="sr-Latn-ME" sz="1400" i="1">
                            <a:solidFill>
                              <a:srgbClr val="7030A0"/>
                            </a:solidFill>
                            <a:latin typeface="Cambria Math"/>
                            <a:cs typeface="Arial" panose="020B0604020202020204" pitchFamily="34" charset="0"/>
                          </a:rPr>
                          <m:t>𝑢</m:t>
                        </m:r>
                      </m:e>
                      <m:sub>
                        <m:r>
                          <a:rPr lang="sr-Latn-ME" sz="1400" i="1">
                            <a:solidFill>
                              <a:srgbClr val="7030A0"/>
                            </a:solidFill>
                            <a:latin typeface="Cambria Math"/>
                            <a:cs typeface="Arial" panose="020B0604020202020204" pitchFamily="34" charset="0"/>
                          </a:rPr>
                          <m:t>2</m:t>
                        </m:r>
                      </m:sub>
                    </m:sSub>
                  </m:oMath>
                </a14:m>
                <a:r>
                  <a:rPr lang="sr-Latn-ME" sz="1400" i="1" dirty="0" smtClean="0">
                    <a:solidFill>
                      <a:srgbClr val="7030A0"/>
                    </a:solidFill>
                    <a:latin typeface="Arial" panose="020B0604020202020204" pitchFamily="34" charset="0"/>
                    <a:cs typeface="Arial" panose="020B0604020202020204" pitchFamily="34" charset="0"/>
                  </a:rPr>
                  <a:t> </a:t>
                </a:r>
              </a:p>
              <a:p>
                <a:pPr marL="400050" lvl="1" indent="0" algn="ctr">
                  <a:buNone/>
                </a:pPr>
                <a14:m>
                  <m:oMathPara xmlns:m="http://schemas.openxmlformats.org/officeDocument/2006/math">
                    <m:oMathParaPr>
                      <m:jc m:val="centerGroup"/>
                    </m:oMathParaPr>
                    <m:oMath xmlns:m="http://schemas.openxmlformats.org/officeDocument/2006/math">
                      <m:sSub>
                        <m:sSubPr>
                          <m:ctrlPr>
                            <a:rPr lang="sr-Latn-ME" sz="1400" i="1">
                              <a:solidFill>
                                <a:srgbClr val="7030A0"/>
                              </a:solidFill>
                              <a:latin typeface="Cambria Math"/>
                              <a:cs typeface="Arial" panose="020B0604020202020204" pitchFamily="34" charset="0"/>
                            </a:rPr>
                          </m:ctrlPr>
                        </m:sSubPr>
                        <m:e>
                          <m:r>
                            <a:rPr lang="sr-Latn-ME" sz="1400" b="0" i="1" smtClean="0">
                              <a:solidFill>
                                <a:srgbClr val="7030A0"/>
                              </a:solidFill>
                              <a:latin typeface="Cambria Math"/>
                              <a:cs typeface="Arial" panose="020B0604020202020204" pitchFamily="34" charset="0"/>
                            </a:rPr>
                            <m:t>(−</m:t>
                          </m:r>
                          <m:r>
                            <a:rPr lang="sr-Latn-ME" sz="1400" i="1">
                              <a:solidFill>
                                <a:srgbClr val="7030A0"/>
                              </a:solidFill>
                              <a:latin typeface="Cambria Math"/>
                              <a:cs typeface="Arial" panose="020B0604020202020204" pitchFamily="34" charset="0"/>
                            </a:rPr>
                            <m:t>𝑥</m:t>
                          </m:r>
                        </m:e>
                        <m:sub>
                          <m:r>
                            <a:rPr lang="sr-Latn-ME" sz="1400" b="0" i="1" smtClean="0">
                              <a:solidFill>
                                <a:srgbClr val="7030A0"/>
                              </a:solidFill>
                              <a:latin typeface="Cambria Math"/>
                              <a:cs typeface="Arial" panose="020B0604020202020204" pitchFamily="34" charset="0"/>
                            </a:rPr>
                            <m:t>2</m:t>
                          </m:r>
                        </m:sub>
                      </m:sSub>
                      <m:r>
                        <a:rPr lang="sr-Latn-ME" sz="1400" b="0" i="1" smtClean="0">
                          <a:solidFill>
                            <a:srgbClr val="7030A0"/>
                          </a:solidFill>
                          <a:latin typeface="Cambria Math"/>
                          <a:cs typeface="Arial" panose="020B0604020202020204" pitchFamily="34" charset="0"/>
                        </a:rPr>
                        <m:t>)</m:t>
                      </m:r>
                      <m:r>
                        <a:rPr lang="sr-Latn-ME" sz="1400" i="1">
                          <a:solidFill>
                            <a:srgbClr val="7030A0"/>
                          </a:solidFill>
                          <a:latin typeface="Cambria Math"/>
                          <a:cs typeface="Arial" panose="020B0604020202020204" pitchFamily="34" charset="0"/>
                        </a:rPr>
                        <m:t>+8000</m:t>
                      </m:r>
                      <m:r>
                        <a:rPr lang="sr-Latn-ME" sz="1400" b="0" i="1" smtClean="0">
                          <a:solidFill>
                            <a:srgbClr val="7030A0"/>
                          </a:solidFill>
                          <a:latin typeface="Cambria Math"/>
                          <a:cs typeface="Arial" panose="020B0604020202020204" pitchFamily="34" charset="0"/>
                        </a:rPr>
                        <m:t>=</m:t>
                      </m:r>
                      <m:sSub>
                        <m:sSubPr>
                          <m:ctrlPr>
                            <a:rPr lang="sr-Latn-ME" sz="1400" i="1">
                              <a:solidFill>
                                <a:srgbClr val="7030A0"/>
                              </a:solidFill>
                              <a:latin typeface="Cambria Math"/>
                              <a:cs typeface="Arial" panose="020B0604020202020204" pitchFamily="34" charset="0"/>
                            </a:rPr>
                          </m:ctrlPr>
                        </m:sSubPr>
                        <m:e>
                          <m:r>
                            <a:rPr lang="sr-Latn-ME" sz="1400" i="1">
                              <a:solidFill>
                                <a:srgbClr val="7030A0"/>
                              </a:solidFill>
                              <a:latin typeface="Cambria Math"/>
                              <a:cs typeface="Arial" panose="020B0604020202020204" pitchFamily="34" charset="0"/>
                            </a:rPr>
                            <m:t>𝑢</m:t>
                          </m:r>
                        </m:e>
                        <m:sub>
                          <m:r>
                            <a:rPr lang="sr-Latn-ME" sz="1400" i="1">
                              <a:solidFill>
                                <a:srgbClr val="7030A0"/>
                              </a:solidFill>
                              <a:latin typeface="Cambria Math"/>
                              <a:cs typeface="Arial" panose="020B0604020202020204" pitchFamily="34" charset="0"/>
                            </a:rPr>
                            <m:t>3</m:t>
                          </m:r>
                        </m:sub>
                      </m:sSub>
                    </m:oMath>
                  </m:oMathPara>
                </a14:m>
                <a:endParaRPr lang="sr-Latn-ME" sz="1400" i="1" dirty="0">
                  <a:solidFill>
                    <a:srgbClr val="7030A0"/>
                  </a:solidFill>
                  <a:latin typeface="Arial" panose="020B0604020202020204" pitchFamily="34" charset="0"/>
                  <a:cs typeface="Arial" panose="020B0604020202020204" pitchFamily="34" charset="0"/>
                </a:endParaRPr>
              </a:p>
              <a:p>
                <a:pPr marL="342900" lvl="1" indent="-342900">
                  <a:buFont typeface="+mj-lt"/>
                  <a:buAutoNum type="arabicPeriod" startAt="3"/>
                </a:pPr>
                <a:r>
                  <a:rPr lang="sr-Latn-CS" altLang="sr-Latn-RS" sz="1400" dirty="0" smtClean="0">
                    <a:solidFill>
                      <a:srgbClr val="7030A0"/>
                    </a:solidFill>
                    <a:latin typeface="Arial" panose="020B0604020202020204" pitchFamily="34" charset="0"/>
                    <a:cs typeface="Arial" panose="020B0604020202020204" pitchFamily="34" charset="0"/>
                  </a:rPr>
                  <a:t>funkciju cilja napisati u obliku </a:t>
                </a:r>
                <a14:m>
                  <m:oMath xmlns:m="http://schemas.openxmlformats.org/officeDocument/2006/math">
                    <m:sSub>
                      <m:sSubPr>
                        <m:ctrlPr>
                          <a:rPr lang="sr-Latn-ME" sz="1400" i="1">
                            <a:solidFill>
                              <a:srgbClr val="7030A0"/>
                            </a:solidFill>
                            <a:latin typeface="Cambria Math"/>
                            <a:cs typeface="Arial" panose="020B0604020202020204" pitchFamily="34" charset="0"/>
                          </a:rPr>
                        </m:ctrlPr>
                      </m:sSubPr>
                      <m:e>
                        <m:r>
                          <a:rPr lang="sr-Latn-ME" sz="1400" i="1">
                            <a:solidFill>
                              <a:srgbClr val="7030A0"/>
                            </a:solidFill>
                            <a:latin typeface="Cambria Math"/>
                            <a:cs typeface="Arial" panose="020B0604020202020204" pitchFamily="34" charset="0"/>
                          </a:rPr>
                          <m:t>𝑐</m:t>
                        </m:r>
                      </m:e>
                      <m:sub>
                        <m:r>
                          <a:rPr lang="sr-Latn-ME" sz="1400" i="1">
                            <a:solidFill>
                              <a:srgbClr val="7030A0"/>
                            </a:solidFill>
                            <a:latin typeface="Cambria Math"/>
                            <a:cs typeface="Arial" panose="020B0604020202020204" pitchFamily="34" charset="0"/>
                          </a:rPr>
                          <m:t>1</m:t>
                        </m:r>
                      </m:sub>
                    </m:sSub>
                    <m:sSub>
                      <m:sSubPr>
                        <m:ctrlPr>
                          <a:rPr lang="sr-Latn-ME" sz="1400" i="1">
                            <a:solidFill>
                              <a:srgbClr val="7030A0"/>
                            </a:solidFill>
                            <a:latin typeface="Cambria Math"/>
                            <a:cs typeface="Arial" panose="020B0604020202020204" pitchFamily="34" charset="0"/>
                          </a:rPr>
                        </m:ctrlPr>
                      </m:sSubPr>
                      <m:e>
                        <m:r>
                          <a:rPr lang="sr-Latn-ME" sz="1400" i="1">
                            <a:solidFill>
                              <a:srgbClr val="7030A0"/>
                            </a:solidFill>
                            <a:latin typeface="Cambria Math"/>
                            <a:cs typeface="Arial" panose="020B0604020202020204" pitchFamily="34" charset="0"/>
                          </a:rPr>
                          <m:t>(−</m:t>
                        </m:r>
                        <m:r>
                          <a:rPr lang="sr-Latn-ME" sz="1400" i="1">
                            <a:solidFill>
                              <a:srgbClr val="7030A0"/>
                            </a:solidFill>
                            <a:latin typeface="Cambria Math"/>
                            <a:cs typeface="Arial" panose="020B0604020202020204" pitchFamily="34" charset="0"/>
                          </a:rPr>
                          <m:t>𝑥</m:t>
                        </m:r>
                      </m:e>
                      <m:sub>
                        <m:r>
                          <a:rPr lang="sr-Latn-ME" sz="1400" i="1">
                            <a:solidFill>
                              <a:srgbClr val="7030A0"/>
                            </a:solidFill>
                            <a:latin typeface="Cambria Math"/>
                            <a:cs typeface="Arial" panose="020B0604020202020204" pitchFamily="34" charset="0"/>
                          </a:rPr>
                          <m:t>1</m:t>
                        </m:r>
                      </m:sub>
                    </m:sSub>
                    <m:r>
                      <a:rPr lang="sr-Latn-ME" sz="1400" i="1">
                        <a:solidFill>
                          <a:srgbClr val="7030A0"/>
                        </a:solidFill>
                        <a:latin typeface="Cambria Math"/>
                        <a:cs typeface="Arial" panose="020B0604020202020204" pitchFamily="34" charset="0"/>
                      </a:rPr>
                      <m:t>)+</m:t>
                    </m:r>
                    <m:sSub>
                      <m:sSubPr>
                        <m:ctrlPr>
                          <a:rPr lang="sr-Latn-ME" sz="1400" i="1">
                            <a:solidFill>
                              <a:srgbClr val="7030A0"/>
                            </a:solidFill>
                            <a:latin typeface="Cambria Math"/>
                            <a:cs typeface="Arial" panose="020B0604020202020204" pitchFamily="34" charset="0"/>
                          </a:rPr>
                        </m:ctrlPr>
                      </m:sSubPr>
                      <m:e>
                        <m:r>
                          <a:rPr lang="sr-Latn-ME" sz="1400" i="1">
                            <a:solidFill>
                              <a:srgbClr val="7030A0"/>
                            </a:solidFill>
                            <a:latin typeface="Cambria Math"/>
                            <a:cs typeface="Arial" panose="020B0604020202020204" pitchFamily="34" charset="0"/>
                          </a:rPr>
                          <m:t>𝑐</m:t>
                        </m:r>
                      </m:e>
                      <m:sub>
                        <m:r>
                          <a:rPr lang="sr-Latn-ME" sz="1400" i="1">
                            <a:solidFill>
                              <a:srgbClr val="7030A0"/>
                            </a:solidFill>
                            <a:latin typeface="Cambria Math"/>
                            <a:cs typeface="Arial" panose="020B0604020202020204" pitchFamily="34" charset="0"/>
                          </a:rPr>
                          <m:t>2</m:t>
                        </m:r>
                      </m:sub>
                    </m:sSub>
                    <m:d>
                      <m:dPr>
                        <m:ctrlPr>
                          <a:rPr lang="sr-Latn-ME" sz="1400" i="1">
                            <a:solidFill>
                              <a:srgbClr val="7030A0"/>
                            </a:solidFill>
                            <a:latin typeface="Cambria Math"/>
                            <a:cs typeface="Arial" panose="020B0604020202020204" pitchFamily="34" charset="0"/>
                          </a:rPr>
                        </m:ctrlPr>
                      </m:dPr>
                      <m:e>
                        <m:r>
                          <a:rPr lang="sr-Latn-ME" sz="1400" i="1">
                            <a:solidFill>
                              <a:srgbClr val="7030A0"/>
                            </a:solidFill>
                            <a:latin typeface="Cambria Math"/>
                            <a:cs typeface="Arial" panose="020B0604020202020204" pitchFamily="34" charset="0"/>
                          </a:rPr>
                          <m:t>−</m:t>
                        </m:r>
                        <m:sSub>
                          <m:sSubPr>
                            <m:ctrlPr>
                              <a:rPr lang="sr-Latn-ME" sz="1400" i="1">
                                <a:solidFill>
                                  <a:srgbClr val="7030A0"/>
                                </a:solidFill>
                                <a:latin typeface="Cambria Math"/>
                                <a:cs typeface="Arial" panose="020B0604020202020204" pitchFamily="34" charset="0"/>
                              </a:rPr>
                            </m:ctrlPr>
                          </m:sSubPr>
                          <m:e>
                            <m:r>
                              <a:rPr lang="sr-Latn-ME" sz="1400" i="1">
                                <a:solidFill>
                                  <a:srgbClr val="7030A0"/>
                                </a:solidFill>
                                <a:latin typeface="Cambria Math"/>
                                <a:cs typeface="Arial" panose="020B0604020202020204" pitchFamily="34" charset="0"/>
                              </a:rPr>
                              <m:t>𝑥</m:t>
                            </m:r>
                          </m:e>
                          <m:sub>
                            <m:r>
                              <a:rPr lang="sr-Latn-ME" sz="1400" i="1">
                                <a:solidFill>
                                  <a:srgbClr val="7030A0"/>
                                </a:solidFill>
                                <a:latin typeface="Cambria Math"/>
                                <a:cs typeface="Arial" panose="020B0604020202020204" pitchFamily="34" charset="0"/>
                              </a:rPr>
                              <m:t>2</m:t>
                            </m:r>
                          </m:sub>
                        </m:sSub>
                      </m:e>
                    </m:d>
                    <m:r>
                      <a:rPr lang="sr-Latn-ME" sz="1400" i="1">
                        <a:solidFill>
                          <a:srgbClr val="7030A0"/>
                        </a:solidFill>
                        <a:latin typeface="Cambria Math"/>
                        <a:cs typeface="Arial" panose="020B0604020202020204" pitchFamily="34" charset="0"/>
                      </a:rPr>
                      <m:t>+….+</m:t>
                    </m:r>
                    <m:sSub>
                      <m:sSubPr>
                        <m:ctrlPr>
                          <a:rPr lang="sr-Latn-ME" sz="1400" i="1">
                            <a:solidFill>
                              <a:srgbClr val="7030A0"/>
                            </a:solidFill>
                            <a:latin typeface="Cambria Math"/>
                            <a:cs typeface="Arial" panose="020B0604020202020204" pitchFamily="34" charset="0"/>
                          </a:rPr>
                        </m:ctrlPr>
                      </m:sSubPr>
                      <m:e>
                        <m:r>
                          <a:rPr lang="sr-Latn-ME" sz="1400" i="1">
                            <a:solidFill>
                              <a:srgbClr val="7030A0"/>
                            </a:solidFill>
                            <a:latin typeface="Cambria Math"/>
                            <a:cs typeface="Arial" panose="020B0604020202020204" pitchFamily="34" charset="0"/>
                          </a:rPr>
                          <m:t>𝑐</m:t>
                        </m:r>
                      </m:e>
                      <m:sub>
                        <m:r>
                          <a:rPr lang="sr-Latn-ME" sz="1400" i="1">
                            <a:solidFill>
                              <a:srgbClr val="7030A0"/>
                            </a:solidFill>
                            <a:latin typeface="Cambria Math"/>
                            <a:cs typeface="Arial" panose="020B0604020202020204" pitchFamily="34" charset="0"/>
                          </a:rPr>
                          <m:t>𝑛</m:t>
                        </m:r>
                      </m:sub>
                    </m:sSub>
                    <m:d>
                      <m:dPr>
                        <m:ctrlPr>
                          <a:rPr lang="sr-Latn-ME" sz="1400" i="1">
                            <a:solidFill>
                              <a:srgbClr val="7030A0"/>
                            </a:solidFill>
                            <a:latin typeface="Cambria Math"/>
                            <a:cs typeface="Arial" panose="020B0604020202020204" pitchFamily="34" charset="0"/>
                          </a:rPr>
                        </m:ctrlPr>
                      </m:dPr>
                      <m:e>
                        <m:r>
                          <a:rPr lang="sr-Latn-ME" sz="1400" i="1">
                            <a:solidFill>
                              <a:srgbClr val="7030A0"/>
                            </a:solidFill>
                            <a:latin typeface="Cambria Math"/>
                            <a:cs typeface="Arial" panose="020B0604020202020204" pitchFamily="34" charset="0"/>
                          </a:rPr>
                          <m:t>−</m:t>
                        </m:r>
                        <m:sSub>
                          <m:sSubPr>
                            <m:ctrlPr>
                              <a:rPr lang="sr-Latn-ME" sz="1400" i="1">
                                <a:solidFill>
                                  <a:srgbClr val="7030A0"/>
                                </a:solidFill>
                                <a:latin typeface="Cambria Math"/>
                                <a:cs typeface="Arial" panose="020B0604020202020204" pitchFamily="34" charset="0"/>
                              </a:rPr>
                            </m:ctrlPr>
                          </m:sSubPr>
                          <m:e>
                            <m:r>
                              <a:rPr lang="sr-Latn-ME" sz="1400" i="1">
                                <a:solidFill>
                                  <a:srgbClr val="7030A0"/>
                                </a:solidFill>
                                <a:latin typeface="Cambria Math"/>
                                <a:cs typeface="Arial" panose="020B0604020202020204" pitchFamily="34" charset="0"/>
                              </a:rPr>
                              <m:t>𝑥</m:t>
                            </m:r>
                          </m:e>
                          <m:sub>
                            <m:r>
                              <a:rPr lang="sr-Latn-ME" sz="1400" i="1">
                                <a:solidFill>
                                  <a:srgbClr val="7030A0"/>
                                </a:solidFill>
                                <a:latin typeface="Cambria Math"/>
                                <a:cs typeface="Arial" panose="020B0604020202020204" pitchFamily="34" charset="0"/>
                              </a:rPr>
                              <m:t>𝑛</m:t>
                            </m:r>
                          </m:sub>
                        </m:sSub>
                      </m:e>
                    </m:d>
                    <m:r>
                      <a:rPr lang="sr-Latn-ME" sz="1400" i="1">
                        <a:solidFill>
                          <a:srgbClr val="7030A0"/>
                        </a:solidFill>
                        <a:latin typeface="Cambria Math"/>
                        <a:cs typeface="Arial" panose="020B0604020202020204" pitchFamily="34" charset="0"/>
                      </a:rPr>
                      <m:t>+</m:t>
                    </m:r>
                    <m:r>
                      <a:rPr lang="sr-Latn-ME" sz="1400" i="1">
                        <a:solidFill>
                          <a:srgbClr val="7030A0"/>
                        </a:solidFill>
                        <a:latin typeface="Cambria Math"/>
                        <a:cs typeface="Arial" panose="020B0604020202020204" pitchFamily="34" charset="0"/>
                      </a:rPr>
                      <m:t>𝑞</m:t>
                    </m:r>
                    <m:r>
                      <a:rPr lang="sr-Latn-ME" sz="1400" i="1">
                        <a:solidFill>
                          <a:srgbClr val="7030A0"/>
                        </a:solidFill>
                        <a:latin typeface="Cambria Math"/>
                        <a:cs typeface="Arial" panose="020B0604020202020204" pitchFamily="34" charset="0"/>
                      </a:rPr>
                      <m:t>=−</m:t>
                    </m:r>
                    <m:r>
                      <a:rPr lang="sr-Latn-ME" sz="1400" i="1">
                        <a:solidFill>
                          <a:srgbClr val="7030A0"/>
                        </a:solidFill>
                        <a:latin typeface="Cambria Math"/>
                        <a:ea typeface="Cambria Math"/>
                        <a:cs typeface="Arial" panose="020B0604020202020204" pitchFamily="34" charset="0"/>
                      </a:rPr>
                      <m:t>𝑧</m:t>
                    </m:r>
                  </m:oMath>
                </a14:m>
                <a:endParaRPr lang="sr-Latn-CS" altLang="sr-Latn-RS" sz="1400" dirty="0">
                  <a:solidFill>
                    <a:srgbClr val="7030A0"/>
                  </a:solidFill>
                  <a:latin typeface="Arial" panose="020B0604020202020204" pitchFamily="34" charset="0"/>
                  <a:cs typeface="Arial" panose="020B0604020202020204" pitchFamily="34" charset="0"/>
                </a:endParaRPr>
              </a:p>
              <a:p>
                <a:pPr marL="0" lvl="1" indent="0">
                  <a:buNone/>
                </a:pPr>
                <a14:m>
                  <m:oMathPara xmlns:m="http://schemas.openxmlformats.org/officeDocument/2006/math">
                    <m:oMathParaPr>
                      <m:jc m:val="centerGroup"/>
                    </m:oMathParaPr>
                    <m:oMath xmlns:m="http://schemas.openxmlformats.org/officeDocument/2006/math">
                      <m:r>
                        <a:rPr lang="sr-Latn-ME" sz="1400" b="0" i="1" smtClean="0">
                          <a:solidFill>
                            <a:srgbClr val="7030A0"/>
                          </a:solidFill>
                          <a:latin typeface="Cambria Math"/>
                          <a:cs typeface="Arial" panose="020B0604020202020204" pitchFamily="34" charset="0"/>
                        </a:rPr>
                        <m:t>1,5</m:t>
                      </m:r>
                      <m:sSub>
                        <m:sSubPr>
                          <m:ctrlPr>
                            <a:rPr lang="sr-Latn-ME" sz="1400" i="1">
                              <a:solidFill>
                                <a:srgbClr val="7030A0"/>
                              </a:solidFill>
                              <a:latin typeface="Cambria Math"/>
                              <a:cs typeface="Arial" panose="020B0604020202020204" pitchFamily="34" charset="0"/>
                            </a:rPr>
                          </m:ctrlPr>
                        </m:sSubPr>
                        <m:e>
                          <m:r>
                            <a:rPr lang="sr-Latn-ME" sz="1400" i="1">
                              <a:solidFill>
                                <a:srgbClr val="7030A0"/>
                              </a:solidFill>
                              <a:latin typeface="Cambria Math"/>
                              <a:cs typeface="Arial" panose="020B0604020202020204" pitchFamily="34" charset="0"/>
                            </a:rPr>
                            <m:t>(−</m:t>
                          </m:r>
                          <m:r>
                            <a:rPr lang="sr-Latn-ME" sz="1400" i="1">
                              <a:solidFill>
                                <a:srgbClr val="7030A0"/>
                              </a:solidFill>
                              <a:latin typeface="Cambria Math"/>
                              <a:cs typeface="Arial" panose="020B0604020202020204" pitchFamily="34" charset="0"/>
                            </a:rPr>
                            <m:t>𝑥</m:t>
                          </m:r>
                        </m:e>
                        <m:sub>
                          <m:r>
                            <a:rPr lang="sr-Latn-ME" sz="1400" i="1">
                              <a:solidFill>
                                <a:srgbClr val="7030A0"/>
                              </a:solidFill>
                              <a:latin typeface="Cambria Math"/>
                              <a:cs typeface="Arial" panose="020B0604020202020204" pitchFamily="34" charset="0"/>
                            </a:rPr>
                            <m:t>1</m:t>
                          </m:r>
                        </m:sub>
                      </m:sSub>
                      <m:r>
                        <a:rPr lang="sr-Latn-ME" sz="1400" i="1">
                          <a:solidFill>
                            <a:srgbClr val="7030A0"/>
                          </a:solidFill>
                          <a:latin typeface="Cambria Math"/>
                          <a:cs typeface="Arial" panose="020B0604020202020204" pitchFamily="34" charset="0"/>
                        </a:rPr>
                        <m:t>)+</m:t>
                      </m:r>
                      <m:r>
                        <a:rPr lang="sr-Latn-ME" sz="1400" b="0" i="1" smtClean="0">
                          <a:solidFill>
                            <a:srgbClr val="7030A0"/>
                          </a:solidFill>
                          <a:latin typeface="Cambria Math"/>
                          <a:cs typeface="Arial" panose="020B0604020202020204" pitchFamily="34" charset="0"/>
                        </a:rPr>
                        <m:t>0,5</m:t>
                      </m:r>
                      <m:d>
                        <m:dPr>
                          <m:ctrlPr>
                            <a:rPr lang="sr-Latn-ME" sz="1400" i="1">
                              <a:solidFill>
                                <a:srgbClr val="7030A0"/>
                              </a:solidFill>
                              <a:latin typeface="Cambria Math"/>
                              <a:cs typeface="Arial" panose="020B0604020202020204" pitchFamily="34" charset="0"/>
                            </a:rPr>
                          </m:ctrlPr>
                        </m:dPr>
                        <m:e>
                          <m:r>
                            <a:rPr lang="sr-Latn-ME" sz="1400" i="1">
                              <a:solidFill>
                                <a:srgbClr val="7030A0"/>
                              </a:solidFill>
                              <a:latin typeface="Cambria Math"/>
                              <a:cs typeface="Arial" panose="020B0604020202020204" pitchFamily="34" charset="0"/>
                            </a:rPr>
                            <m:t>−</m:t>
                          </m:r>
                          <m:sSub>
                            <m:sSubPr>
                              <m:ctrlPr>
                                <a:rPr lang="sr-Latn-ME" sz="1400" i="1">
                                  <a:solidFill>
                                    <a:srgbClr val="7030A0"/>
                                  </a:solidFill>
                                  <a:latin typeface="Cambria Math"/>
                                  <a:cs typeface="Arial" panose="020B0604020202020204" pitchFamily="34" charset="0"/>
                                </a:rPr>
                              </m:ctrlPr>
                            </m:sSubPr>
                            <m:e>
                              <m:r>
                                <a:rPr lang="sr-Latn-ME" sz="1400" i="1">
                                  <a:solidFill>
                                    <a:srgbClr val="7030A0"/>
                                  </a:solidFill>
                                  <a:latin typeface="Cambria Math"/>
                                  <a:cs typeface="Arial" panose="020B0604020202020204" pitchFamily="34" charset="0"/>
                                </a:rPr>
                                <m:t>𝑥</m:t>
                              </m:r>
                            </m:e>
                            <m:sub>
                              <m:r>
                                <a:rPr lang="sr-Latn-ME" sz="1400" i="1">
                                  <a:solidFill>
                                    <a:srgbClr val="7030A0"/>
                                  </a:solidFill>
                                  <a:latin typeface="Cambria Math"/>
                                  <a:cs typeface="Arial" panose="020B0604020202020204" pitchFamily="34" charset="0"/>
                                </a:rPr>
                                <m:t>2</m:t>
                              </m:r>
                            </m:sub>
                          </m:sSub>
                        </m:e>
                      </m:d>
                      <m:r>
                        <a:rPr lang="sr-Latn-ME" sz="1400" i="1">
                          <a:solidFill>
                            <a:srgbClr val="7030A0"/>
                          </a:solidFill>
                          <a:latin typeface="Cambria Math"/>
                          <a:cs typeface="Arial" panose="020B0604020202020204" pitchFamily="34" charset="0"/>
                        </a:rPr>
                        <m:t>+</m:t>
                      </m:r>
                      <m:r>
                        <a:rPr lang="sr-Latn-ME" sz="1400" i="1">
                          <a:solidFill>
                            <a:srgbClr val="7030A0"/>
                          </a:solidFill>
                          <a:latin typeface="Cambria Math"/>
                          <a:cs typeface="Arial" panose="020B0604020202020204" pitchFamily="34" charset="0"/>
                        </a:rPr>
                        <m:t>𝑞</m:t>
                      </m:r>
                      <m:r>
                        <a:rPr lang="sr-Latn-ME" sz="1400" i="1">
                          <a:solidFill>
                            <a:srgbClr val="7030A0"/>
                          </a:solidFill>
                          <a:latin typeface="Cambria Math"/>
                          <a:cs typeface="Arial" panose="020B0604020202020204" pitchFamily="34" charset="0"/>
                        </a:rPr>
                        <m:t>=−</m:t>
                      </m:r>
                      <m:r>
                        <a:rPr lang="sr-Latn-ME" sz="1400" i="1">
                          <a:solidFill>
                            <a:srgbClr val="7030A0"/>
                          </a:solidFill>
                          <a:latin typeface="Cambria Math"/>
                          <a:ea typeface="Cambria Math"/>
                          <a:cs typeface="Arial" panose="020B0604020202020204" pitchFamily="34" charset="0"/>
                        </a:rPr>
                        <m:t>𝑧</m:t>
                      </m:r>
                    </m:oMath>
                  </m:oMathPara>
                </a14:m>
                <a:endParaRPr lang="sr-Latn-CS" altLang="sr-Latn-RS" sz="1400" dirty="0">
                  <a:solidFill>
                    <a:srgbClr val="7030A0"/>
                  </a:solidFill>
                  <a:latin typeface="Arial" panose="020B0604020202020204" pitchFamily="34" charset="0"/>
                  <a:cs typeface="Arial" panose="020B0604020202020204" pitchFamily="34" charset="0"/>
                </a:endParaRPr>
              </a:p>
              <a:p>
                <a:pPr>
                  <a:buFont typeface="+mj-lt"/>
                  <a:buAutoNum type="arabicPeriod" startAt="3"/>
                </a:pPr>
                <a:endParaRPr lang="sr-Latn-CS" altLang="sr-Latn-RS" sz="1400" dirty="0" smtClean="0">
                  <a:solidFill>
                    <a:srgbClr val="7030A0"/>
                  </a:solidFill>
                  <a:latin typeface="Arial" panose="020B0604020202020204" pitchFamily="34" charset="0"/>
                  <a:cs typeface="Arial" panose="020B0604020202020204" pitchFamily="34" charset="0"/>
                </a:endParaRPr>
              </a:p>
              <a:p>
                <a:pPr marL="355600" indent="-355600">
                  <a:buFont typeface="+mj-lt"/>
                  <a:buAutoNum type="arabicPeriod" startAt="3"/>
                </a:pPr>
                <a:r>
                  <a:rPr lang="sr-Latn-CS" altLang="sr-Latn-RS" sz="1400" dirty="0" smtClean="0">
                    <a:solidFill>
                      <a:srgbClr val="7030A0"/>
                    </a:solidFill>
                    <a:latin typeface="Arial" panose="020B0604020202020204" pitchFamily="34" charset="0"/>
                    <a:cs typeface="Arial" panose="020B0604020202020204" pitchFamily="34" charset="0"/>
                  </a:rPr>
                  <a:t>formirati početnu simpleks tabelu</a:t>
                </a:r>
              </a:p>
              <a:p>
                <a:pPr marL="457200" indent="-457200">
                  <a:buFont typeface="+mj-lt"/>
                  <a:buAutoNum type="arabicPeriod" startAt="3"/>
                </a:pPr>
                <a:endParaRPr lang="sr-Latn-CS" altLang="sr-Latn-RS" sz="1400" dirty="0" smtClean="0">
                  <a:solidFill>
                    <a:srgbClr val="7030A0"/>
                  </a:solidFill>
                  <a:latin typeface="Arial" panose="020B0604020202020204" pitchFamily="34" charset="0"/>
                  <a:cs typeface="Arial" panose="020B0604020202020204" pitchFamily="34" charset="0"/>
                </a:endParaRPr>
              </a:p>
              <a:p>
                <a:pPr marL="457200" indent="-457200">
                  <a:buFont typeface="+mj-lt"/>
                  <a:buAutoNum type="arabicPeriod" startAt="3"/>
                </a:pPr>
                <a:endParaRPr lang="sr-Latn-CS" altLang="sr-Latn-RS" sz="1400" dirty="0">
                  <a:solidFill>
                    <a:srgbClr val="7030A0"/>
                  </a:solidFill>
                  <a:latin typeface="Arial" panose="020B0604020202020204" pitchFamily="34" charset="0"/>
                  <a:cs typeface="Arial" panose="020B0604020202020204" pitchFamily="34" charset="0"/>
                </a:endParaRPr>
              </a:p>
              <a:p>
                <a:pPr marL="457200" indent="-457200">
                  <a:buFont typeface="+mj-lt"/>
                  <a:buAutoNum type="arabicPeriod" startAt="3"/>
                </a:pPr>
                <a:endParaRPr lang="sr-Latn-CS" altLang="sr-Latn-RS" sz="1400" dirty="0" smtClean="0">
                  <a:solidFill>
                    <a:srgbClr val="7030A0"/>
                  </a:solidFill>
                  <a:latin typeface="Arial" panose="020B0604020202020204" pitchFamily="34" charset="0"/>
                  <a:cs typeface="Arial" panose="020B0604020202020204" pitchFamily="34" charset="0"/>
                </a:endParaRPr>
              </a:p>
              <a:p>
                <a:pPr marL="457200" indent="-457200">
                  <a:buFont typeface="+mj-lt"/>
                  <a:buAutoNum type="arabicPeriod" startAt="3"/>
                </a:pPr>
                <a:endParaRPr lang="sr-Latn-CS" altLang="sr-Latn-RS" sz="1400" dirty="0">
                  <a:solidFill>
                    <a:srgbClr val="7030A0"/>
                  </a:solidFill>
                  <a:latin typeface="Arial" panose="020B0604020202020204" pitchFamily="34" charset="0"/>
                  <a:cs typeface="Arial" panose="020B0604020202020204" pitchFamily="34" charset="0"/>
                </a:endParaRPr>
              </a:p>
              <a:p>
                <a:pPr marL="457200" indent="-457200">
                  <a:buFont typeface="+mj-lt"/>
                  <a:buAutoNum type="arabicPeriod" startAt="3"/>
                </a:pPr>
                <a:endParaRPr lang="sr-Latn-CS" altLang="sr-Latn-RS" sz="1400" dirty="0" smtClean="0">
                  <a:solidFill>
                    <a:srgbClr val="7030A0"/>
                  </a:solidFill>
                  <a:latin typeface="Arial" panose="020B0604020202020204" pitchFamily="34" charset="0"/>
                  <a:cs typeface="Arial" panose="020B0604020202020204" pitchFamily="34" charset="0"/>
                </a:endParaRPr>
              </a:p>
              <a:p>
                <a:pPr marL="457200" indent="-457200">
                  <a:buFont typeface="+mj-lt"/>
                  <a:buAutoNum type="arabicPeriod" startAt="3"/>
                </a:pPr>
                <a:endParaRPr lang="sr-Latn-CS" altLang="sr-Latn-RS" sz="1400" dirty="0">
                  <a:solidFill>
                    <a:srgbClr val="7030A0"/>
                  </a:solidFill>
                  <a:latin typeface="Arial" panose="020B0604020202020204" pitchFamily="34" charset="0"/>
                  <a:cs typeface="Arial" panose="020B0604020202020204" pitchFamily="34" charset="0"/>
                </a:endParaRPr>
              </a:p>
              <a:p>
                <a:pPr marL="457200" indent="-457200">
                  <a:buFont typeface="+mj-lt"/>
                  <a:buAutoNum type="arabicPeriod" startAt="3"/>
                </a:pPr>
                <a:endParaRPr lang="sr-Latn-CS" altLang="sr-Latn-RS" sz="1400" dirty="0" smtClean="0">
                  <a:solidFill>
                    <a:srgbClr val="7030A0"/>
                  </a:solidFill>
                  <a:latin typeface="Arial" panose="020B0604020202020204" pitchFamily="34" charset="0"/>
                  <a:cs typeface="Arial" panose="020B0604020202020204" pitchFamily="34" charset="0"/>
                </a:endParaRPr>
              </a:p>
              <a:p>
                <a:pPr marL="457200" indent="-457200">
                  <a:buFont typeface="+mj-lt"/>
                  <a:buAutoNum type="arabicPeriod" startAt="3"/>
                </a:pPr>
                <a:endParaRPr lang="sr-Latn-CS" altLang="sr-Latn-RS" sz="1400" dirty="0">
                  <a:solidFill>
                    <a:srgbClr val="7030A0"/>
                  </a:solidFill>
                  <a:latin typeface="Arial" panose="020B0604020202020204" pitchFamily="34" charset="0"/>
                  <a:cs typeface="Arial" panose="020B0604020202020204" pitchFamily="34" charset="0"/>
                </a:endParaRPr>
              </a:p>
              <a:p>
                <a:pPr marL="457200" indent="-457200">
                  <a:buFont typeface="+mj-lt"/>
                  <a:buAutoNum type="arabicPeriod" startAt="3"/>
                </a:pPr>
                <a:endParaRPr lang="sr-Latn-CS" altLang="sr-Latn-RS" sz="1400" dirty="0" smtClean="0">
                  <a:solidFill>
                    <a:srgbClr val="7030A0"/>
                  </a:solidFill>
                  <a:latin typeface="Arial" panose="020B0604020202020204" pitchFamily="34" charset="0"/>
                  <a:cs typeface="Arial" panose="020B0604020202020204" pitchFamily="34" charset="0"/>
                </a:endParaRPr>
              </a:p>
            </p:txBody>
          </p:sp>
        </mc:Choice>
        <mc:Fallback xmlns="">
          <p:sp>
            <p:nvSpPr>
              <p:cNvPr id="33795" name="Rectangle 3"/>
              <p:cNvSpPr>
                <a:spLocks noGrp="1" noRot="1" noChangeAspect="1" noMove="1" noResize="1" noEditPoints="1" noAdjustHandles="1" noChangeArrowheads="1" noChangeShapeType="1" noTextEdit="1"/>
              </p:cNvSpPr>
              <p:nvPr>
                <p:ph type="body" idx="1"/>
              </p:nvPr>
            </p:nvSpPr>
            <p:spPr>
              <a:xfrm>
                <a:off x="467544" y="1617529"/>
                <a:ext cx="8507288" cy="4286101"/>
              </a:xfrm>
              <a:blipFill rotWithShape="1">
                <a:blip r:embed="rId2"/>
                <a:stretch>
                  <a:fillRect l="-143" t="-142" r="-72"/>
                </a:stretch>
              </a:blipFill>
            </p:spPr>
            <p:txBody>
              <a:bodyPr/>
              <a:lstStyle/>
              <a:p>
                <a:r>
                  <a:rPr lang="sr-Latn-ME">
                    <a:noFill/>
                  </a:rPr>
                  <a:t> </a:t>
                </a:r>
              </a:p>
            </p:txBody>
          </p:sp>
        </mc:Fallback>
      </mc:AlternateContent>
      <p:sp>
        <p:nvSpPr>
          <p:cNvPr id="33796" name="Rectangle 4"/>
          <p:cNvSpPr>
            <a:spLocks noGrp="1" noChangeArrowheads="1"/>
          </p:cNvSpPr>
          <p:nvPr>
            <p:ph type="title"/>
          </p:nvPr>
        </p:nvSpPr>
        <p:spPr>
          <a:xfrm>
            <a:off x="457200" y="277813"/>
            <a:ext cx="5338936" cy="846931"/>
          </a:xfrm>
        </p:spPr>
        <p:txBody>
          <a:bodyPr>
            <a:normAutofit fontScale="90000"/>
          </a:bodyPr>
          <a:lstStyle/>
          <a:p>
            <a:r>
              <a:rPr lang="sr-Latn-CS" altLang="sr-Latn-RS" sz="2800" b="1" dirty="0" smtClean="0">
                <a:solidFill>
                  <a:srgbClr val="7030A0"/>
                </a:solidFill>
                <a:latin typeface="Arial" charset="0"/>
              </a:rPr>
              <a:t>Primjer za simpleks metodu sa Jordanovim koeficijentima</a:t>
            </a:r>
            <a:endParaRPr lang="sr-Latn-CS" altLang="sr-Latn-RS" sz="2800" b="1" dirty="0">
              <a:solidFill>
                <a:srgbClr val="7030A0"/>
              </a:solidFill>
              <a:latin typeface="Arial" charset="0"/>
            </a:endParaRPr>
          </a:p>
        </p:txBody>
      </p:sp>
      <p:sp>
        <p:nvSpPr>
          <p:cNvPr id="33798"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ME"/>
          </a:p>
        </p:txBody>
      </p:sp>
      <p:sp>
        <p:nvSpPr>
          <p:cNvPr id="33800"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ME"/>
          </a:p>
        </p:txBody>
      </p:sp>
      <p:sp>
        <p:nvSpPr>
          <p:cNvPr id="33802"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ME"/>
          </a:p>
        </p:txBody>
      </p:sp>
      <p:sp>
        <p:nvSpPr>
          <p:cNvPr id="33804"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ME"/>
          </a:p>
        </p:txBody>
      </p:sp>
      <p:sp>
        <p:nvSpPr>
          <p:cNvPr id="33806"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ME"/>
          </a:p>
        </p:txBody>
      </p:sp>
      <p:sp>
        <p:nvSpPr>
          <p:cNvPr id="33808"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ME"/>
          </a:p>
        </p:txBody>
      </p:sp>
      <p:sp>
        <p:nvSpPr>
          <p:cNvPr id="33810"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ME"/>
          </a:p>
        </p:txBody>
      </p:sp>
      <p:sp>
        <p:nvSpPr>
          <p:cNvPr id="33812"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ME"/>
          </a:p>
        </p:txBody>
      </p:sp>
      <p:sp>
        <p:nvSpPr>
          <p:cNvPr id="33814" name="Rectangle 2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ME"/>
          </a:p>
        </p:txBody>
      </p:sp>
      <p:sp>
        <p:nvSpPr>
          <p:cNvPr id="15" name="Content Placeholder 6"/>
          <p:cNvSpPr txBox="1">
            <a:spLocks/>
          </p:cNvSpPr>
          <p:nvPr/>
        </p:nvSpPr>
        <p:spPr>
          <a:xfrm>
            <a:off x="5364088" y="116633"/>
            <a:ext cx="3610744" cy="1512168"/>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1">
              <a:lnSpc>
                <a:spcPct val="90000"/>
              </a:lnSpc>
            </a:pPr>
            <a:r>
              <a:rPr lang="sr-Latn-ME" altLang="sr-Latn-RS" sz="900" dirty="0" smtClean="0">
                <a:solidFill>
                  <a:srgbClr val="7030A0"/>
                </a:solidFill>
                <a:latin typeface="Arial" panose="020B0604020202020204" pitchFamily="34" charset="0"/>
                <a:cs typeface="Arial" panose="020B0604020202020204" pitchFamily="34" charset="0"/>
              </a:rPr>
              <a:t>USLOVI OGRANICENJA</a:t>
            </a:r>
          </a:p>
          <a:p>
            <a:pPr marL="1257300" lvl="2" indent="-342900">
              <a:lnSpc>
                <a:spcPct val="90000"/>
              </a:lnSpc>
              <a:buFont typeface="+mj-lt"/>
              <a:buAutoNum type="arabicParenR"/>
            </a:pPr>
            <a:r>
              <a:rPr lang="sr-Latn-ME" altLang="sr-Latn-RS" sz="900" dirty="0" smtClean="0">
                <a:solidFill>
                  <a:srgbClr val="7030A0"/>
                </a:solidFill>
                <a:latin typeface="Arial" panose="020B0604020202020204" pitchFamily="34" charset="0"/>
                <a:cs typeface="Arial" panose="020B0604020202020204" pitchFamily="34" charset="0"/>
              </a:rPr>
              <a:t>0,02X1+0,01X2≤150</a:t>
            </a:r>
          </a:p>
          <a:p>
            <a:pPr marL="1257300" lvl="2" indent="-342900">
              <a:lnSpc>
                <a:spcPct val="90000"/>
              </a:lnSpc>
              <a:buFont typeface="+mj-lt"/>
              <a:buAutoNum type="arabicParenR"/>
            </a:pPr>
            <a:r>
              <a:rPr lang="sr-Latn-ME" altLang="sr-Latn-RS" sz="900" dirty="0" smtClean="0">
                <a:solidFill>
                  <a:srgbClr val="7030A0"/>
                </a:solidFill>
                <a:latin typeface="Arial" panose="020B0604020202020204" pitchFamily="34" charset="0"/>
                <a:cs typeface="Arial" panose="020B0604020202020204" pitchFamily="34" charset="0"/>
              </a:rPr>
              <a:t>X1≥2000</a:t>
            </a:r>
          </a:p>
          <a:p>
            <a:pPr marL="1257300" lvl="2" indent="-342900">
              <a:lnSpc>
                <a:spcPct val="90000"/>
              </a:lnSpc>
              <a:buFont typeface="+mj-lt"/>
              <a:buAutoNum type="arabicParenR"/>
            </a:pPr>
            <a:r>
              <a:rPr lang="sr-Latn-ME" altLang="sr-Latn-RS" sz="900" dirty="0" smtClean="0">
                <a:solidFill>
                  <a:srgbClr val="7030A0"/>
                </a:solidFill>
                <a:latin typeface="Arial" panose="020B0604020202020204" pitchFamily="34" charset="0"/>
                <a:cs typeface="Arial" panose="020B0604020202020204" pitchFamily="34" charset="0"/>
              </a:rPr>
              <a:t>X2≤8000</a:t>
            </a:r>
          </a:p>
          <a:p>
            <a:pPr lvl="1">
              <a:lnSpc>
                <a:spcPct val="90000"/>
              </a:lnSpc>
            </a:pPr>
            <a:r>
              <a:rPr lang="sr-Latn-ME" altLang="sr-Latn-RS" sz="900" dirty="0" smtClean="0">
                <a:solidFill>
                  <a:srgbClr val="7030A0"/>
                </a:solidFill>
                <a:latin typeface="Arial" panose="020B0604020202020204" pitchFamily="34" charset="0"/>
                <a:cs typeface="Arial" panose="020B0604020202020204" pitchFamily="34" charset="0"/>
              </a:rPr>
              <a:t>prirodni uslovi nenegativnosti</a:t>
            </a:r>
          </a:p>
          <a:p>
            <a:pPr lvl="2">
              <a:lnSpc>
                <a:spcPct val="90000"/>
              </a:lnSpc>
            </a:pPr>
            <a:r>
              <a:rPr lang="sr-Latn-ME" altLang="sr-Latn-RS" sz="900" dirty="0" smtClean="0">
                <a:solidFill>
                  <a:srgbClr val="7030A0"/>
                </a:solidFill>
                <a:latin typeface="Arial" panose="020B0604020202020204" pitchFamily="34" charset="0"/>
                <a:cs typeface="Arial" panose="020B0604020202020204" pitchFamily="34" charset="0"/>
              </a:rPr>
              <a:t>x1≥0</a:t>
            </a:r>
          </a:p>
          <a:p>
            <a:pPr lvl="2">
              <a:lnSpc>
                <a:spcPct val="90000"/>
              </a:lnSpc>
            </a:pPr>
            <a:r>
              <a:rPr lang="sr-Latn-ME" altLang="sr-Latn-RS" sz="900" dirty="0" smtClean="0">
                <a:solidFill>
                  <a:srgbClr val="7030A0"/>
                </a:solidFill>
                <a:latin typeface="Arial" panose="020B0604020202020204" pitchFamily="34" charset="0"/>
                <a:cs typeface="Arial" panose="020B0604020202020204" pitchFamily="34" charset="0"/>
              </a:rPr>
              <a:t>x2≥0</a:t>
            </a:r>
          </a:p>
          <a:p>
            <a:pPr lvl="1">
              <a:lnSpc>
                <a:spcPct val="90000"/>
              </a:lnSpc>
            </a:pPr>
            <a:r>
              <a:rPr lang="sr-Latn-ME" altLang="sr-Latn-RS" sz="900" dirty="0" smtClean="0">
                <a:solidFill>
                  <a:srgbClr val="7030A0"/>
                </a:solidFill>
                <a:latin typeface="Arial" panose="020B0604020202020204" pitchFamily="34" charset="0"/>
                <a:cs typeface="Arial" panose="020B0604020202020204" pitchFamily="34" charset="0"/>
              </a:rPr>
              <a:t>FUNKCIJA CILJA</a:t>
            </a:r>
          </a:p>
          <a:p>
            <a:pPr lvl="2">
              <a:lnSpc>
                <a:spcPct val="90000"/>
              </a:lnSpc>
            </a:pPr>
            <a:r>
              <a:rPr lang="sr-Latn-ME" altLang="sr-Latn-RS" sz="900" dirty="0" smtClean="0">
                <a:solidFill>
                  <a:srgbClr val="7030A0"/>
                </a:solidFill>
                <a:latin typeface="Arial" panose="020B0604020202020204" pitchFamily="34" charset="0"/>
                <a:cs typeface="Arial" panose="020B0604020202020204" pitchFamily="34" charset="0"/>
              </a:rPr>
              <a:t>max Z=1,5X1+0,5X2		</a:t>
            </a:r>
            <a:endParaRPr lang="sr-Latn-ME" altLang="sr-Latn-RS" sz="900" dirty="0">
              <a:solidFill>
                <a:srgbClr val="7030A0"/>
              </a:solidFill>
              <a:latin typeface="Arial" panose="020B0604020202020204" pitchFamily="34" charset="0"/>
              <a:cs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4050794530"/>
              </p:ext>
            </p:extLst>
          </p:nvPr>
        </p:nvGraphicFramePr>
        <p:xfrm>
          <a:off x="4139952" y="5229200"/>
          <a:ext cx="3314700" cy="1310635"/>
        </p:xfrm>
        <a:graphic>
          <a:graphicData uri="http://schemas.openxmlformats.org/drawingml/2006/table">
            <a:tbl>
              <a:tblPr>
                <a:tableStyleId>{5C22544A-7EE6-4342-B048-85BDC9FD1C3A}</a:tableStyleId>
              </a:tblPr>
              <a:tblGrid>
                <a:gridCol w="828675"/>
                <a:gridCol w="828675"/>
                <a:gridCol w="828675"/>
                <a:gridCol w="828675"/>
              </a:tblGrid>
              <a:tr h="262127">
                <a:tc>
                  <a:txBody>
                    <a:bodyPr/>
                    <a:lstStyle/>
                    <a:p>
                      <a:pPr algn="l" fontAlgn="b"/>
                      <a:r>
                        <a:rPr lang="sr-Latn-ME" sz="1400" u="none" strike="noStrike" dirty="0">
                          <a:effectLst/>
                          <a:latin typeface="Arial" panose="020B0604020202020204" pitchFamily="34" charset="0"/>
                          <a:cs typeface="Arial" panose="020B0604020202020204" pitchFamily="34" charset="0"/>
                        </a:rPr>
                        <a:t> </a:t>
                      </a:r>
                      <a:r>
                        <a:rPr lang="sr-Latn-ME" sz="1400" u="none" strike="noStrike" dirty="0" smtClean="0">
                          <a:effectLst/>
                          <a:latin typeface="Arial" panose="020B0604020202020204" pitchFamily="34" charset="0"/>
                          <a:cs typeface="Arial" panose="020B0604020202020204" pitchFamily="34" charset="0"/>
                        </a:rPr>
                        <a:t>pocetna</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sr-Latn-ME" sz="1400" u="none" strike="noStrike" dirty="0">
                          <a:effectLst/>
                          <a:latin typeface="Arial" panose="020B0604020202020204" pitchFamily="34" charset="0"/>
                          <a:cs typeface="Arial" panose="020B0604020202020204" pitchFamily="34" charset="0"/>
                        </a:rPr>
                        <a:t>-X1</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sr-Latn-ME" sz="1400" u="none" strike="noStrike">
                          <a:effectLst/>
                          <a:latin typeface="Arial" panose="020B0604020202020204" pitchFamily="34" charset="0"/>
                          <a:cs typeface="Arial" panose="020B0604020202020204" pitchFamily="34" charset="0"/>
                        </a:rPr>
                        <a:t>-X2</a:t>
                      </a:r>
                      <a:endParaRPr lang="sr-Latn-ME"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sr-Latn-ME" sz="1400" u="none" strike="noStrike">
                          <a:effectLst/>
                          <a:latin typeface="Arial" panose="020B0604020202020204" pitchFamily="34" charset="0"/>
                          <a:cs typeface="Arial" panose="020B0604020202020204" pitchFamily="34" charset="0"/>
                        </a:rPr>
                        <a:t>bi</a:t>
                      </a:r>
                      <a:endParaRPr lang="sr-Latn-ME"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62127">
                <a:tc>
                  <a:txBody>
                    <a:bodyPr/>
                    <a:lstStyle/>
                    <a:p>
                      <a:pPr algn="l" fontAlgn="b"/>
                      <a:r>
                        <a:rPr lang="sr-Latn-ME" sz="1400" u="none" strike="noStrike" dirty="0">
                          <a:effectLst/>
                          <a:latin typeface="Arial" panose="020B0604020202020204" pitchFamily="34" charset="0"/>
                          <a:cs typeface="Arial" panose="020B0604020202020204" pitchFamily="34" charset="0"/>
                        </a:rPr>
                        <a:t>u1</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sr-Latn-ME" sz="1400" u="none" strike="noStrike" dirty="0">
                          <a:effectLst/>
                          <a:latin typeface="Arial" panose="020B0604020202020204" pitchFamily="34" charset="0"/>
                          <a:cs typeface="Arial" panose="020B0604020202020204" pitchFamily="34" charset="0"/>
                        </a:rPr>
                        <a:t>0,02</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sr-Latn-ME" sz="1400" u="none" strike="noStrike" dirty="0">
                          <a:effectLst/>
                          <a:latin typeface="Arial" panose="020B0604020202020204" pitchFamily="34" charset="0"/>
                          <a:cs typeface="Arial" panose="020B0604020202020204" pitchFamily="34" charset="0"/>
                        </a:rPr>
                        <a:t>0,01</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sr-Latn-ME" sz="1400" u="none" strike="noStrike">
                          <a:effectLst/>
                          <a:latin typeface="Arial" panose="020B0604020202020204" pitchFamily="34" charset="0"/>
                          <a:cs typeface="Arial" panose="020B0604020202020204" pitchFamily="34" charset="0"/>
                        </a:rPr>
                        <a:t>150</a:t>
                      </a:r>
                      <a:endParaRPr lang="sr-Latn-ME"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62127">
                <a:tc>
                  <a:txBody>
                    <a:bodyPr/>
                    <a:lstStyle/>
                    <a:p>
                      <a:pPr algn="l" fontAlgn="b"/>
                      <a:r>
                        <a:rPr lang="sr-Latn-ME" sz="1400" u="none" strike="noStrike" dirty="0">
                          <a:effectLst/>
                          <a:latin typeface="Arial" panose="020B0604020202020204" pitchFamily="34" charset="0"/>
                          <a:cs typeface="Arial" panose="020B0604020202020204" pitchFamily="34" charset="0"/>
                        </a:rPr>
                        <a:t>u2</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sr-Latn-ME" sz="1400" u="none" strike="noStrike" dirty="0">
                          <a:effectLst/>
                          <a:latin typeface="Arial" panose="020B0604020202020204" pitchFamily="34" charset="0"/>
                          <a:cs typeface="Arial" panose="020B0604020202020204" pitchFamily="34" charset="0"/>
                        </a:rPr>
                        <a:t>-1</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sr-Latn-ME" sz="1400" u="none" strike="noStrike" dirty="0">
                          <a:effectLst/>
                          <a:latin typeface="Arial" panose="020B0604020202020204" pitchFamily="34" charset="0"/>
                          <a:cs typeface="Arial" panose="020B0604020202020204" pitchFamily="34" charset="0"/>
                        </a:rPr>
                        <a:t> </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sr-Latn-ME" sz="1400" u="none" strike="noStrike" dirty="0">
                          <a:effectLst/>
                          <a:latin typeface="Arial" panose="020B0604020202020204" pitchFamily="34" charset="0"/>
                          <a:cs typeface="Arial" panose="020B0604020202020204" pitchFamily="34" charset="0"/>
                        </a:rPr>
                        <a:t>-2000</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62127">
                <a:tc>
                  <a:txBody>
                    <a:bodyPr/>
                    <a:lstStyle/>
                    <a:p>
                      <a:pPr algn="l" fontAlgn="b"/>
                      <a:r>
                        <a:rPr lang="sr-Latn-ME" sz="1400" u="none" strike="noStrike">
                          <a:effectLst/>
                          <a:latin typeface="Arial" panose="020B0604020202020204" pitchFamily="34" charset="0"/>
                          <a:cs typeface="Arial" panose="020B0604020202020204" pitchFamily="34" charset="0"/>
                        </a:rPr>
                        <a:t>u3</a:t>
                      </a:r>
                      <a:endParaRPr lang="sr-Latn-ME"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sr-Latn-ME" sz="1400" u="none" strike="noStrike" dirty="0">
                          <a:effectLst/>
                          <a:latin typeface="Arial" panose="020B0604020202020204" pitchFamily="34" charset="0"/>
                          <a:cs typeface="Arial" panose="020B0604020202020204" pitchFamily="34" charset="0"/>
                        </a:rPr>
                        <a:t> </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sr-Latn-ME" sz="1400" u="none" strike="noStrike" dirty="0">
                          <a:effectLst/>
                          <a:latin typeface="Arial" panose="020B0604020202020204" pitchFamily="34" charset="0"/>
                          <a:cs typeface="Arial" panose="020B0604020202020204" pitchFamily="34" charset="0"/>
                        </a:rPr>
                        <a:t>1</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sr-Latn-ME" sz="1400" u="none" strike="noStrike">
                          <a:effectLst/>
                          <a:latin typeface="Arial" panose="020B0604020202020204" pitchFamily="34" charset="0"/>
                          <a:cs typeface="Arial" panose="020B0604020202020204" pitchFamily="34" charset="0"/>
                        </a:rPr>
                        <a:t>8000</a:t>
                      </a:r>
                      <a:endParaRPr lang="sr-Latn-ME"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62127">
                <a:tc>
                  <a:txBody>
                    <a:bodyPr/>
                    <a:lstStyle/>
                    <a:p>
                      <a:pPr algn="l" fontAlgn="b"/>
                      <a:r>
                        <a:rPr lang="sr-Latn-ME" sz="1400" u="none" strike="noStrike">
                          <a:effectLst/>
                          <a:latin typeface="Arial" panose="020B0604020202020204" pitchFamily="34" charset="0"/>
                          <a:cs typeface="Arial" panose="020B0604020202020204" pitchFamily="34" charset="0"/>
                        </a:rPr>
                        <a:t>-Z</a:t>
                      </a:r>
                      <a:endParaRPr lang="sr-Latn-ME"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sr-Latn-ME" sz="1400" u="none" strike="noStrike" dirty="0">
                          <a:effectLst/>
                          <a:latin typeface="Arial" panose="020B0604020202020204" pitchFamily="34" charset="0"/>
                          <a:cs typeface="Arial" panose="020B0604020202020204" pitchFamily="34" charset="0"/>
                        </a:rPr>
                        <a:t>1,5</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sr-Latn-ME" sz="1400" u="none" strike="noStrike" dirty="0">
                          <a:effectLst/>
                          <a:latin typeface="Arial" panose="020B0604020202020204" pitchFamily="34" charset="0"/>
                          <a:cs typeface="Arial" panose="020B0604020202020204" pitchFamily="34" charset="0"/>
                        </a:rPr>
                        <a:t>0,5</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sr-Latn-ME" sz="1400" u="none" strike="noStrike" dirty="0">
                          <a:effectLst/>
                          <a:latin typeface="Arial" panose="020B0604020202020204" pitchFamily="34" charset="0"/>
                          <a:cs typeface="Arial" panose="020B0604020202020204" pitchFamily="34" charset="0"/>
                        </a:rPr>
                        <a:t>0</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19747050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3795" name="Rectangle 3"/>
              <p:cNvSpPr>
                <a:spLocks noGrp="1" noChangeArrowheads="1"/>
              </p:cNvSpPr>
              <p:nvPr>
                <p:ph type="body" idx="1"/>
              </p:nvPr>
            </p:nvSpPr>
            <p:spPr>
              <a:xfrm>
                <a:off x="457200" y="1052736"/>
                <a:ext cx="8507288" cy="5544616"/>
              </a:xfrm>
            </p:spPr>
            <p:txBody>
              <a:bodyPr>
                <a:noAutofit/>
              </a:bodyPr>
              <a:lstStyle/>
              <a:p>
                <a:pPr marL="457200" indent="-457200">
                  <a:buFont typeface="+mj-lt"/>
                  <a:buAutoNum type="arabicPeriod" startAt="6"/>
                </a:pPr>
                <a:r>
                  <a:rPr lang="sr-Latn-CS" altLang="sr-Latn-RS" sz="1300" dirty="0" smtClean="0">
                    <a:solidFill>
                      <a:srgbClr val="7030A0"/>
                    </a:solidFill>
                    <a:latin typeface="Arial" panose="020B0604020202020204" pitchFamily="34" charset="0"/>
                    <a:cs typeface="Arial" panose="020B0604020202020204" pitchFamily="34" charset="0"/>
                  </a:rPr>
                  <a:t>izabrati </a:t>
                </a:r>
                <a:r>
                  <a:rPr lang="sr-Latn-CS" altLang="sr-Latn-RS" sz="1300" dirty="0">
                    <a:solidFill>
                      <a:srgbClr val="7030A0"/>
                    </a:solidFill>
                    <a:latin typeface="Arial" panose="020B0604020202020204" pitchFamily="34" charset="0"/>
                    <a:cs typeface="Arial" panose="020B0604020202020204" pitchFamily="34" charset="0"/>
                  </a:rPr>
                  <a:t>ključni red, odnosno kolonu:</a:t>
                </a:r>
              </a:p>
              <a:p>
                <a:pPr marL="857250" lvl="1" indent="-457200">
                  <a:buFont typeface="Arial" panose="020B0604020202020204" pitchFamily="34" charset="0"/>
                  <a:buChar char="•"/>
                </a:pPr>
                <a:r>
                  <a:rPr lang="sr-Latn-CS" altLang="sr-Latn-RS" sz="1300" dirty="0">
                    <a:solidFill>
                      <a:srgbClr val="7030A0"/>
                    </a:solidFill>
                    <a:latin typeface="Arial" panose="020B0604020202020204" pitchFamily="34" charset="0"/>
                    <a:cs typeface="Arial" panose="020B0604020202020204" pitchFamily="34" charset="0"/>
                  </a:rPr>
                  <a:t>ako u tabeli postoji član </a:t>
                </a:r>
                <a:r>
                  <a:rPr lang="sr-Latn-CS" altLang="sr-Latn-RS" sz="1300" b="1" i="1" dirty="0">
                    <a:solidFill>
                      <a:srgbClr val="7030A0"/>
                    </a:solidFill>
                    <a:latin typeface="Arial" panose="020B0604020202020204" pitchFamily="34" charset="0"/>
                    <a:cs typeface="Arial" panose="020B0604020202020204" pitchFamily="34" charset="0"/>
                  </a:rPr>
                  <a:t>bi&lt;0, </a:t>
                </a:r>
              </a:p>
              <a:p>
                <a:pPr marL="1257300" lvl="2" indent="-457200"/>
                <a:r>
                  <a:rPr lang="sr-Latn-CS" altLang="sr-Latn-RS" sz="1300" dirty="0">
                    <a:solidFill>
                      <a:srgbClr val="7030A0"/>
                    </a:solidFill>
                    <a:latin typeface="Arial" panose="020B0604020202020204" pitchFamily="34" charset="0"/>
                    <a:cs typeface="Arial" panose="020B0604020202020204" pitchFamily="34" charset="0"/>
                  </a:rPr>
                  <a:t>onda je</a:t>
                </a:r>
                <a:r>
                  <a:rPr lang="sr-Latn-CS" altLang="sr-Latn-RS" sz="1300" i="1" dirty="0">
                    <a:solidFill>
                      <a:srgbClr val="7030A0"/>
                    </a:solidFill>
                    <a:latin typeface="Arial" panose="020B0604020202020204" pitchFamily="34" charset="0"/>
                    <a:cs typeface="Arial" panose="020B0604020202020204" pitchFamily="34" charset="0"/>
                  </a:rPr>
                  <a:t> </a:t>
                </a:r>
                <a:r>
                  <a:rPr lang="sr-Latn-CS" altLang="sr-Latn-RS" sz="1300" b="1" i="1" dirty="0">
                    <a:solidFill>
                      <a:srgbClr val="7030A0"/>
                    </a:solidFill>
                    <a:latin typeface="Arial" panose="020B0604020202020204" pitchFamily="34" charset="0"/>
                    <a:cs typeface="Arial" panose="020B0604020202020204" pitchFamily="34" charset="0"/>
                  </a:rPr>
                  <a:t>i-ti </a:t>
                </a:r>
                <a:r>
                  <a:rPr lang="sr-Latn-CS" altLang="sr-Latn-RS" sz="1300" dirty="0">
                    <a:solidFill>
                      <a:srgbClr val="7030A0"/>
                    </a:solidFill>
                    <a:latin typeface="Arial" panose="020B0604020202020204" pitchFamily="34" charset="0"/>
                    <a:cs typeface="Arial" panose="020B0604020202020204" pitchFamily="34" charset="0"/>
                  </a:rPr>
                  <a:t>red ključni red</a:t>
                </a:r>
              </a:p>
              <a:p>
                <a:pPr marL="1257300" lvl="2" indent="-457200"/>
                <a:r>
                  <a:rPr lang="sr-Latn-CS" altLang="sr-Latn-RS" sz="1300" dirty="0">
                    <a:solidFill>
                      <a:srgbClr val="7030A0"/>
                    </a:solidFill>
                    <a:latin typeface="Arial" panose="020B0604020202020204" pitchFamily="34" charset="0"/>
                    <a:cs typeface="Arial" panose="020B0604020202020204" pitchFamily="34" charset="0"/>
                  </a:rPr>
                  <a:t>ključnu kolonu izabrati na osnovu vrijednosti </a:t>
                </a:r>
                <a:r>
                  <a:rPr lang="sr-Latn-CS" altLang="sr-Latn-RS" sz="1300" dirty="0" smtClean="0">
                    <a:solidFill>
                      <a:srgbClr val="7030A0"/>
                    </a:solidFill>
                    <a:latin typeface="Arial" panose="020B0604020202020204" pitchFamily="34" charset="0"/>
                    <a:cs typeface="Arial" panose="020B0604020202020204" pitchFamily="34" charset="0"/>
                  </a:rPr>
                  <a:t/>
                </a:r>
                <a:br>
                  <a:rPr lang="sr-Latn-CS" altLang="sr-Latn-RS" sz="1300" dirty="0" smtClean="0">
                    <a:solidFill>
                      <a:srgbClr val="7030A0"/>
                    </a:solidFill>
                    <a:latin typeface="Arial" panose="020B0604020202020204" pitchFamily="34" charset="0"/>
                    <a:cs typeface="Arial" panose="020B0604020202020204" pitchFamily="34" charset="0"/>
                  </a:rPr>
                </a:br>
                <a:r>
                  <a:rPr lang="sr-Latn-CS" altLang="sr-Latn-RS" sz="1300" b="1" i="1" dirty="0" smtClean="0">
                    <a:solidFill>
                      <a:srgbClr val="7030A0"/>
                    </a:solidFill>
                    <a:latin typeface="Arial" panose="020B0604020202020204" pitchFamily="34" charset="0"/>
                    <a:cs typeface="Arial" panose="020B0604020202020204" pitchFamily="34" charset="0"/>
                  </a:rPr>
                  <a:t>aij</a:t>
                </a:r>
                <a:r>
                  <a:rPr lang="sr-Latn-CS" altLang="sr-Latn-RS" sz="1300" dirty="0" smtClean="0">
                    <a:solidFill>
                      <a:srgbClr val="7030A0"/>
                    </a:solidFill>
                    <a:latin typeface="Arial" panose="020B0604020202020204" pitchFamily="34" charset="0"/>
                    <a:cs typeface="Arial" panose="020B0604020202020204" pitchFamily="34" charset="0"/>
                  </a:rPr>
                  <a:t> </a:t>
                </a:r>
                <a:r>
                  <a:rPr lang="sr-Latn-CS" altLang="sr-Latn-RS" sz="1300" dirty="0">
                    <a:solidFill>
                      <a:srgbClr val="7030A0"/>
                    </a:solidFill>
                    <a:latin typeface="Arial" panose="020B0604020202020204" pitchFamily="34" charset="0"/>
                    <a:cs typeface="Arial" panose="020B0604020202020204" pitchFamily="34" charset="0"/>
                  </a:rPr>
                  <a:t>u ključnom redu i to tako da treba izabrati </a:t>
                </a:r>
                <a:r>
                  <a:rPr lang="sr-Latn-CS" altLang="sr-Latn-RS" sz="1300" dirty="0" smtClean="0">
                    <a:solidFill>
                      <a:srgbClr val="7030A0"/>
                    </a:solidFill>
                    <a:latin typeface="Arial" panose="020B0604020202020204" pitchFamily="34" charset="0"/>
                    <a:cs typeface="Arial" panose="020B0604020202020204" pitchFamily="34" charset="0"/>
                  </a:rPr>
                  <a:t/>
                </a:r>
                <a:br>
                  <a:rPr lang="sr-Latn-CS" altLang="sr-Latn-RS" sz="1300" dirty="0" smtClean="0">
                    <a:solidFill>
                      <a:srgbClr val="7030A0"/>
                    </a:solidFill>
                    <a:latin typeface="Arial" panose="020B0604020202020204" pitchFamily="34" charset="0"/>
                    <a:cs typeface="Arial" panose="020B0604020202020204" pitchFamily="34" charset="0"/>
                  </a:rPr>
                </a:br>
                <a:r>
                  <a:rPr lang="sr-Latn-CS" altLang="sr-Latn-RS" sz="1300" dirty="0" smtClean="0">
                    <a:solidFill>
                      <a:srgbClr val="7030A0"/>
                    </a:solidFill>
                    <a:latin typeface="Arial" panose="020B0604020202020204" pitchFamily="34" charset="0"/>
                    <a:cs typeface="Arial" panose="020B0604020202020204" pitchFamily="34" charset="0"/>
                  </a:rPr>
                  <a:t>najmanju </a:t>
                </a:r>
                <a:r>
                  <a:rPr lang="sr-Latn-CS" altLang="sr-Latn-RS" sz="1300" dirty="0">
                    <a:solidFill>
                      <a:srgbClr val="7030A0"/>
                    </a:solidFill>
                    <a:latin typeface="Arial" panose="020B0604020202020204" pitchFamily="34" charset="0"/>
                    <a:cs typeface="Arial" panose="020B0604020202020204" pitchFamily="34" charset="0"/>
                  </a:rPr>
                  <a:t>negativnu vrijednost </a:t>
                </a:r>
                <a:r>
                  <a:rPr lang="sr-Latn-CS" altLang="sr-Latn-RS" sz="1300" b="1" i="1" dirty="0">
                    <a:solidFill>
                      <a:srgbClr val="7030A0"/>
                    </a:solidFill>
                    <a:latin typeface="Arial" panose="020B0604020202020204" pitchFamily="34" charset="0"/>
                    <a:cs typeface="Arial" panose="020B0604020202020204" pitchFamily="34" charset="0"/>
                  </a:rPr>
                  <a:t>aij&lt;0</a:t>
                </a:r>
                <a:r>
                  <a:rPr lang="sr-Latn-CS" altLang="sr-Latn-RS" sz="1300" dirty="0">
                    <a:solidFill>
                      <a:srgbClr val="7030A0"/>
                    </a:solidFill>
                    <a:latin typeface="Arial" panose="020B0604020202020204" pitchFamily="34" charset="0"/>
                    <a:cs typeface="Arial" panose="020B0604020202020204" pitchFamily="34" charset="0"/>
                  </a:rPr>
                  <a:t>. </a:t>
                </a:r>
                <a:endParaRPr lang="sr-Latn-CS" altLang="sr-Latn-RS" sz="1300" dirty="0" smtClean="0">
                  <a:solidFill>
                    <a:srgbClr val="7030A0"/>
                  </a:solidFill>
                  <a:latin typeface="Arial" panose="020B0604020202020204" pitchFamily="34" charset="0"/>
                  <a:cs typeface="Arial" panose="020B0604020202020204" pitchFamily="34" charset="0"/>
                </a:endParaRPr>
              </a:p>
              <a:p>
                <a:pPr marL="1257300" lvl="2" indent="-457200"/>
                <a:endParaRPr lang="sr-Latn-CS" altLang="sr-Latn-RS" sz="1300" dirty="0" smtClean="0">
                  <a:solidFill>
                    <a:srgbClr val="7030A0"/>
                  </a:solidFill>
                  <a:latin typeface="Arial" panose="020B0604020202020204" pitchFamily="34" charset="0"/>
                  <a:cs typeface="Arial" panose="020B0604020202020204" pitchFamily="34" charset="0"/>
                </a:endParaRPr>
              </a:p>
              <a:p>
                <a:pPr marL="1257300" lvl="2" indent="-457200"/>
                <a:endParaRPr lang="sr-Latn-CS" altLang="sr-Latn-RS" sz="1300" dirty="0" smtClean="0">
                  <a:solidFill>
                    <a:srgbClr val="7030A0"/>
                  </a:solidFill>
                  <a:latin typeface="Arial" panose="020B0604020202020204" pitchFamily="34" charset="0"/>
                  <a:cs typeface="Arial" panose="020B0604020202020204" pitchFamily="34" charset="0"/>
                </a:endParaRPr>
              </a:p>
              <a:p>
                <a:pPr marL="1257300" lvl="2" indent="-457200"/>
                <a:endParaRPr lang="sr-Latn-ME" altLang="sr-Latn-RS" sz="1300" i="1" baseline="-25000" dirty="0" smtClean="0">
                  <a:solidFill>
                    <a:srgbClr val="7030A0"/>
                  </a:solidFill>
                  <a:latin typeface="Arial" panose="020B0604020202020204" pitchFamily="34" charset="0"/>
                  <a:cs typeface="Arial" panose="020B0604020202020204" pitchFamily="34" charset="0"/>
                </a:endParaRPr>
              </a:p>
              <a:p>
                <a:pPr marL="457200" indent="-457200">
                  <a:lnSpc>
                    <a:spcPct val="80000"/>
                  </a:lnSpc>
                  <a:buFont typeface="+mj-lt"/>
                  <a:buAutoNum type="arabicPeriod" startAt="7"/>
                </a:pPr>
                <a:r>
                  <a:rPr lang="sr-Latn-ME" altLang="sr-Latn-RS" sz="1300" dirty="0">
                    <a:solidFill>
                      <a:srgbClr val="7030A0"/>
                    </a:solidFill>
                    <a:latin typeface="Arial" panose="020B0604020202020204" pitchFamily="34" charset="0"/>
                    <a:cs typeface="Arial" panose="020B0604020202020204" pitchFamily="34" charset="0"/>
                  </a:rPr>
                  <a:t>izvršiti transformaciju koeficijenata u simpleks tabeli , prema formulama:</a:t>
                </a:r>
              </a:p>
              <a:p>
                <a:pPr marL="457200" indent="-457200">
                  <a:lnSpc>
                    <a:spcPct val="80000"/>
                  </a:lnSpc>
                  <a:buFont typeface="+mj-lt"/>
                  <a:buAutoNum type="arabicPeriod" startAt="7"/>
                </a:pPr>
                <a:endParaRPr lang="sr-Latn-ME" altLang="sr-Latn-RS" sz="1300" dirty="0">
                  <a:solidFill>
                    <a:srgbClr val="7030A0"/>
                  </a:solidFill>
                  <a:latin typeface="Arial" panose="020B0604020202020204" pitchFamily="34" charset="0"/>
                  <a:cs typeface="Arial" panose="020B0604020202020204" pitchFamily="34" charset="0"/>
                </a:endParaRPr>
              </a:p>
              <a:p>
                <a:pPr marL="457200" indent="-457200">
                  <a:lnSpc>
                    <a:spcPct val="80000"/>
                  </a:lnSpc>
                  <a:buFont typeface="+mj-lt"/>
                  <a:buAutoNum type="arabicPeriod" startAt="7"/>
                </a:pPr>
                <a:endParaRPr lang="sr-Latn-ME" altLang="sr-Latn-RS" sz="1300" dirty="0">
                  <a:solidFill>
                    <a:srgbClr val="7030A0"/>
                  </a:solidFill>
                  <a:latin typeface="Arial" panose="020B0604020202020204" pitchFamily="34" charset="0"/>
                  <a:cs typeface="Arial" panose="020B0604020202020204" pitchFamily="34" charset="0"/>
                </a:endParaRPr>
              </a:p>
              <a:p>
                <a:pPr marL="457200" indent="-457200">
                  <a:lnSpc>
                    <a:spcPct val="80000"/>
                  </a:lnSpc>
                  <a:buFont typeface="+mj-lt"/>
                  <a:buAutoNum type="arabicPeriod" startAt="7"/>
                </a:pPr>
                <a:endParaRPr lang="sr-Latn-ME" altLang="sr-Latn-RS" sz="1300" dirty="0">
                  <a:solidFill>
                    <a:srgbClr val="7030A0"/>
                  </a:solidFill>
                  <a:latin typeface="Arial" panose="020B0604020202020204" pitchFamily="34" charset="0"/>
                  <a:cs typeface="Arial" panose="020B0604020202020204" pitchFamily="34" charset="0"/>
                </a:endParaRPr>
              </a:p>
              <a:p>
                <a:pPr marL="457200" indent="-457200">
                  <a:lnSpc>
                    <a:spcPct val="80000"/>
                  </a:lnSpc>
                  <a:buFont typeface="+mj-lt"/>
                  <a:buAutoNum type="arabicPeriod" startAt="7"/>
                </a:pPr>
                <a:endParaRPr lang="sr-Latn-ME" altLang="sr-Latn-RS" sz="1300" dirty="0">
                  <a:solidFill>
                    <a:srgbClr val="7030A0"/>
                  </a:solidFill>
                  <a:latin typeface="Arial" panose="020B0604020202020204" pitchFamily="34" charset="0"/>
                  <a:cs typeface="Arial" panose="020B0604020202020204" pitchFamily="34" charset="0"/>
                </a:endParaRPr>
              </a:p>
              <a:p>
                <a:pPr marL="457200" indent="-457200">
                  <a:lnSpc>
                    <a:spcPct val="80000"/>
                  </a:lnSpc>
                  <a:buFont typeface="+mj-lt"/>
                  <a:buAutoNum type="arabicPeriod" startAt="7"/>
                </a:pPr>
                <a:endParaRPr lang="sr-Latn-ME" altLang="sr-Latn-RS" sz="1300" dirty="0">
                  <a:solidFill>
                    <a:srgbClr val="7030A0"/>
                  </a:solidFill>
                  <a:latin typeface="Arial" panose="020B0604020202020204" pitchFamily="34" charset="0"/>
                  <a:cs typeface="Arial" panose="020B0604020202020204" pitchFamily="34" charset="0"/>
                </a:endParaRPr>
              </a:p>
              <a:p>
                <a:pPr marL="457200" indent="-457200">
                  <a:lnSpc>
                    <a:spcPct val="80000"/>
                  </a:lnSpc>
                  <a:buFont typeface="+mj-lt"/>
                  <a:buAutoNum type="arabicPeriod" startAt="7"/>
                </a:pPr>
                <a:endParaRPr lang="sr-Latn-ME" altLang="sr-Latn-RS" sz="1300" dirty="0">
                  <a:solidFill>
                    <a:srgbClr val="7030A0"/>
                  </a:solidFill>
                  <a:latin typeface="Arial" panose="020B0604020202020204" pitchFamily="34" charset="0"/>
                  <a:cs typeface="Arial" panose="020B0604020202020204" pitchFamily="34" charset="0"/>
                </a:endParaRPr>
              </a:p>
              <a:p>
                <a:pPr marL="457200" indent="-457200">
                  <a:lnSpc>
                    <a:spcPct val="80000"/>
                  </a:lnSpc>
                  <a:buFont typeface="+mj-lt"/>
                  <a:buAutoNum type="arabicPeriod" startAt="7"/>
                </a:pPr>
                <a:endParaRPr lang="sr-Latn-ME" altLang="sr-Latn-RS" sz="1300" dirty="0">
                  <a:solidFill>
                    <a:srgbClr val="7030A0"/>
                  </a:solidFill>
                  <a:latin typeface="Arial" panose="020B0604020202020204" pitchFamily="34" charset="0"/>
                  <a:cs typeface="Arial" panose="020B0604020202020204" pitchFamily="34" charset="0"/>
                </a:endParaRPr>
              </a:p>
              <a:p>
                <a:pPr marL="457200" indent="-457200">
                  <a:lnSpc>
                    <a:spcPct val="80000"/>
                  </a:lnSpc>
                  <a:buFont typeface="+mj-lt"/>
                  <a:buAutoNum type="arabicPeriod" startAt="7"/>
                </a:pPr>
                <a:endParaRPr lang="sr-Latn-ME" altLang="sr-Latn-RS" sz="1300" dirty="0">
                  <a:solidFill>
                    <a:srgbClr val="7030A0"/>
                  </a:solidFill>
                  <a:latin typeface="Arial" panose="020B0604020202020204" pitchFamily="34" charset="0"/>
                  <a:cs typeface="Arial" panose="020B0604020202020204" pitchFamily="34" charset="0"/>
                </a:endParaRPr>
              </a:p>
              <a:p>
                <a:pPr marL="457200" indent="-457200">
                  <a:lnSpc>
                    <a:spcPct val="80000"/>
                  </a:lnSpc>
                  <a:buFont typeface="+mj-lt"/>
                  <a:buAutoNum type="arabicPeriod" startAt="7"/>
                </a:pPr>
                <a:endParaRPr lang="sr-Latn-ME" altLang="sr-Latn-RS" sz="1300" dirty="0" smtClean="0">
                  <a:solidFill>
                    <a:srgbClr val="7030A0"/>
                  </a:solidFill>
                  <a:latin typeface="Arial" panose="020B0604020202020204" pitchFamily="34" charset="0"/>
                  <a:cs typeface="Arial" panose="020B0604020202020204" pitchFamily="34" charset="0"/>
                </a:endParaRPr>
              </a:p>
              <a:p>
                <a:pPr marL="457200" indent="-457200">
                  <a:lnSpc>
                    <a:spcPct val="80000"/>
                  </a:lnSpc>
                  <a:buFont typeface="+mj-lt"/>
                  <a:buAutoNum type="arabicPeriod" startAt="7"/>
                </a:pPr>
                <a:endParaRPr lang="sr-Latn-ME" altLang="sr-Latn-RS" sz="1300" dirty="0">
                  <a:solidFill>
                    <a:srgbClr val="7030A0"/>
                  </a:solidFill>
                  <a:latin typeface="Arial" panose="020B0604020202020204" pitchFamily="34" charset="0"/>
                  <a:cs typeface="Arial" panose="020B0604020202020204" pitchFamily="34" charset="0"/>
                </a:endParaRPr>
              </a:p>
              <a:p>
                <a:pPr marL="457200" lvl="1" indent="-457200">
                  <a:lnSpc>
                    <a:spcPct val="80000"/>
                  </a:lnSpc>
                  <a:buFont typeface="+mj-lt"/>
                  <a:buAutoNum type="arabicPeriod" startAt="8"/>
                </a:pPr>
                <a:r>
                  <a:rPr lang="sr-Latn-ME" altLang="sr-Latn-RS" sz="1300" dirty="0">
                    <a:solidFill>
                      <a:srgbClr val="7030A0"/>
                    </a:solidFill>
                    <a:latin typeface="Arial" panose="020B0604020202020204" pitchFamily="34" charset="0"/>
                    <a:cs typeface="Arial" panose="020B0604020202020204" pitchFamily="34" charset="0"/>
                  </a:rPr>
                  <a:t>Provjeriti da li su zadovoljeni uslovi optimalnosti:    </a:t>
                </a:r>
                <a14:m>
                  <m:oMath xmlns:m="http://schemas.openxmlformats.org/officeDocument/2006/math">
                    <m:sSub>
                      <m:sSubPr>
                        <m:ctrlPr>
                          <a:rPr lang="sr-Latn-CS" altLang="sr-Latn-RS" sz="1300" b="1" i="1">
                            <a:solidFill>
                              <a:srgbClr val="7030A0"/>
                            </a:solidFill>
                            <a:latin typeface="Cambria Math"/>
                            <a:cs typeface="Arial" panose="020B0604020202020204" pitchFamily="34" charset="0"/>
                          </a:rPr>
                        </m:ctrlPr>
                      </m:sSubPr>
                      <m:e>
                        <m:acc>
                          <m:accPr>
                            <m:chr m:val="̂"/>
                            <m:ctrlPr>
                              <a:rPr lang="sr-Latn-CS" altLang="sr-Latn-RS" sz="1300" b="1" i="1">
                                <a:solidFill>
                                  <a:srgbClr val="7030A0"/>
                                </a:solidFill>
                                <a:latin typeface="Cambria Math"/>
                                <a:cs typeface="Arial" panose="020B0604020202020204" pitchFamily="34" charset="0"/>
                              </a:rPr>
                            </m:ctrlPr>
                          </m:accPr>
                          <m:e>
                            <m:r>
                              <a:rPr lang="sr-Latn-ME" altLang="sr-Latn-RS" sz="1300" b="1" i="1">
                                <a:solidFill>
                                  <a:srgbClr val="7030A0"/>
                                </a:solidFill>
                                <a:latin typeface="Cambria Math"/>
                                <a:cs typeface="Arial" panose="020B0604020202020204" pitchFamily="34" charset="0"/>
                              </a:rPr>
                              <m:t>𝒄</m:t>
                            </m:r>
                          </m:e>
                        </m:acc>
                      </m:e>
                      <m:sub>
                        <m:r>
                          <a:rPr lang="sr-Latn-ME" altLang="sr-Latn-RS" sz="1300" b="1" i="1">
                            <a:solidFill>
                              <a:srgbClr val="7030A0"/>
                            </a:solidFill>
                            <a:latin typeface="Cambria Math"/>
                            <a:cs typeface="Arial" panose="020B0604020202020204" pitchFamily="34" charset="0"/>
                          </a:rPr>
                          <m:t>𝒋</m:t>
                        </m:r>
                      </m:sub>
                    </m:sSub>
                    <m:r>
                      <a:rPr lang="sr-Latn-CS" altLang="sr-Latn-RS" sz="1300" b="1" i="1">
                        <a:solidFill>
                          <a:srgbClr val="7030A0"/>
                        </a:solidFill>
                        <a:latin typeface="Cambria Math"/>
                        <a:ea typeface="Cambria Math"/>
                        <a:cs typeface="Arial" panose="020B0604020202020204" pitchFamily="34" charset="0"/>
                      </a:rPr>
                      <m:t>≤</m:t>
                    </m:r>
                    <m:r>
                      <a:rPr lang="sr-Latn-ME" altLang="sr-Latn-RS" sz="1300" b="1" i="1">
                        <a:solidFill>
                          <a:srgbClr val="7030A0"/>
                        </a:solidFill>
                        <a:latin typeface="Cambria Math"/>
                        <a:ea typeface="Cambria Math"/>
                        <a:cs typeface="Arial" panose="020B0604020202020204" pitchFamily="34" charset="0"/>
                      </a:rPr>
                      <m:t>𝟎</m:t>
                    </m:r>
                  </m:oMath>
                </a14:m>
                <a:r>
                  <a:rPr lang="sr-Latn-CS" altLang="sr-Latn-RS" sz="1300" b="1" dirty="0">
                    <a:solidFill>
                      <a:srgbClr val="7030A0"/>
                    </a:solidFill>
                    <a:latin typeface="Arial" panose="020B0604020202020204" pitchFamily="34" charset="0"/>
                    <a:cs typeface="Arial" panose="020B0604020202020204" pitchFamily="34" charset="0"/>
                  </a:rPr>
                  <a:t>     , </a:t>
                </a:r>
                <a14:m>
                  <m:oMath xmlns:m="http://schemas.openxmlformats.org/officeDocument/2006/math">
                    <m:sSub>
                      <m:sSubPr>
                        <m:ctrlPr>
                          <a:rPr lang="sr-Latn-CS" altLang="sr-Latn-RS" sz="1300" b="1" i="1">
                            <a:solidFill>
                              <a:srgbClr val="7030A0"/>
                            </a:solidFill>
                            <a:latin typeface="Cambria Math"/>
                            <a:cs typeface="Arial" panose="020B0604020202020204" pitchFamily="34" charset="0"/>
                          </a:rPr>
                        </m:ctrlPr>
                      </m:sSubPr>
                      <m:e>
                        <m:acc>
                          <m:accPr>
                            <m:chr m:val="̂"/>
                            <m:ctrlPr>
                              <a:rPr lang="sr-Latn-CS" altLang="sr-Latn-RS" sz="1300" b="1" i="1">
                                <a:solidFill>
                                  <a:srgbClr val="7030A0"/>
                                </a:solidFill>
                                <a:latin typeface="Cambria Math"/>
                                <a:cs typeface="Arial" panose="020B0604020202020204" pitchFamily="34" charset="0"/>
                              </a:rPr>
                            </m:ctrlPr>
                          </m:accPr>
                          <m:e>
                            <m:r>
                              <a:rPr lang="sr-Latn-ME" altLang="sr-Latn-RS" sz="1300" b="1" i="1">
                                <a:solidFill>
                                  <a:srgbClr val="7030A0"/>
                                </a:solidFill>
                                <a:latin typeface="Cambria Math"/>
                                <a:cs typeface="Arial" panose="020B0604020202020204" pitchFamily="34" charset="0"/>
                              </a:rPr>
                              <m:t>𝒃</m:t>
                            </m:r>
                          </m:e>
                        </m:acc>
                      </m:e>
                      <m:sub>
                        <m:r>
                          <a:rPr lang="sr-Latn-ME" altLang="sr-Latn-RS" sz="1300" b="1" i="1">
                            <a:solidFill>
                              <a:srgbClr val="7030A0"/>
                            </a:solidFill>
                            <a:latin typeface="Cambria Math"/>
                            <a:cs typeface="Arial" panose="020B0604020202020204" pitchFamily="34" charset="0"/>
                          </a:rPr>
                          <m:t>𝒊</m:t>
                        </m:r>
                      </m:sub>
                    </m:sSub>
                    <m:r>
                      <a:rPr lang="sr-Latn-ME" altLang="sr-Latn-RS" sz="1300" b="1" i="1">
                        <a:solidFill>
                          <a:srgbClr val="7030A0"/>
                        </a:solidFill>
                        <a:latin typeface="Cambria Math"/>
                        <a:ea typeface="Cambria Math"/>
                        <a:cs typeface="Arial" panose="020B0604020202020204" pitchFamily="34" charset="0"/>
                      </a:rPr>
                      <m:t>≥</m:t>
                    </m:r>
                    <m:r>
                      <a:rPr lang="sr-Latn-ME" altLang="sr-Latn-RS" sz="1300" b="1" i="1">
                        <a:solidFill>
                          <a:srgbClr val="7030A0"/>
                        </a:solidFill>
                        <a:latin typeface="Cambria Math"/>
                        <a:ea typeface="Cambria Math"/>
                        <a:cs typeface="Arial" panose="020B0604020202020204" pitchFamily="34" charset="0"/>
                      </a:rPr>
                      <m:t>𝟎</m:t>
                    </m:r>
                  </m:oMath>
                </a14:m>
                <a:r>
                  <a:rPr lang="sr-Latn-CS" altLang="sr-Latn-RS" sz="1300" b="1" dirty="0">
                    <a:solidFill>
                      <a:srgbClr val="7030A0"/>
                    </a:solidFill>
                    <a:latin typeface="Arial" panose="020B0604020202020204" pitchFamily="34" charset="0"/>
                    <a:cs typeface="Arial" panose="020B0604020202020204" pitchFamily="34" charset="0"/>
                  </a:rPr>
                  <a:t>  </a:t>
                </a:r>
                <a:r>
                  <a:rPr lang="sr-Latn-CS" altLang="sr-Latn-RS" sz="1300" b="1" i="1" dirty="0">
                    <a:solidFill>
                      <a:srgbClr val="7030A0"/>
                    </a:solidFill>
                    <a:latin typeface="Arial" panose="020B0604020202020204" pitchFamily="34" charset="0"/>
                    <a:cs typeface="Arial" panose="020B0604020202020204" pitchFamily="34" charset="0"/>
                  </a:rPr>
                  <a:t>(i=1,2....m;   j=1,2,....n)</a:t>
                </a:r>
              </a:p>
              <a:p>
                <a:pPr marL="571500" lvl="1" indent="-171450">
                  <a:lnSpc>
                    <a:spcPct val="80000"/>
                  </a:lnSpc>
                  <a:buFont typeface="Arial" panose="020B0604020202020204" pitchFamily="34" charset="0"/>
                  <a:buChar char="•"/>
                </a:pPr>
                <a:r>
                  <a:rPr lang="sr-Latn-ME" altLang="sr-Latn-RS" sz="1300" dirty="0" smtClean="0">
                    <a:solidFill>
                      <a:srgbClr val="7030A0"/>
                    </a:solidFill>
                    <a:latin typeface="Arial" panose="020B0604020202020204" pitchFamily="34" charset="0"/>
                    <a:cs typeface="Arial" panose="020B0604020202020204" pitchFamily="34" charset="0"/>
                  </a:rPr>
                  <a:t>nisu, jer je cij&gt;0, pa se iteracije nastavljaju od koraka 6 nadalje</a:t>
                </a:r>
              </a:p>
              <a:p>
                <a:pPr marL="571500" lvl="1" indent="-171450">
                  <a:lnSpc>
                    <a:spcPct val="80000"/>
                  </a:lnSpc>
                  <a:buFont typeface="Arial" panose="020B0604020202020204" pitchFamily="34" charset="0"/>
                  <a:buChar char="•"/>
                </a:pPr>
                <a:endParaRPr lang="sr-Latn-ME" altLang="sr-Latn-RS" sz="1300" dirty="0">
                  <a:solidFill>
                    <a:srgbClr val="7030A0"/>
                  </a:solidFill>
                  <a:latin typeface="Arial" panose="020B0604020202020204" pitchFamily="34" charset="0"/>
                  <a:cs typeface="Arial" panose="020B0604020202020204" pitchFamily="34" charset="0"/>
                </a:endParaRPr>
              </a:p>
              <a:p>
                <a:pPr marL="457200" indent="-457200">
                  <a:lnSpc>
                    <a:spcPct val="80000"/>
                  </a:lnSpc>
                  <a:buFont typeface="+mj-lt"/>
                  <a:buAutoNum type="arabicPeriod" startAt="7"/>
                </a:pPr>
                <a:endParaRPr lang="sr-Latn-ME" altLang="sr-Latn-RS" sz="1300" dirty="0">
                  <a:solidFill>
                    <a:srgbClr val="7030A0"/>
                  </a:solidFill>
                  <a:latin typeface="Arial" panose="020B0604020202020204" pitchFamily="34" charset="0"/>
                  <a:cs typeface="Arial" panose="020B0604020202020204" pitchFamily="34" charset="0"/>
                </a:endParaRPr>
              </a:p>
              <a:p>
                <a:pPr marL="457200" indent="-457200">
                  <a:lnSpc>
                    <a:spcPct val="80000"/>
                  </a:lnSpc>
                  <a:buFont typeface="+mj-lt"/>
                  <a:buAutoNum type="arabicPeriod" startAt="7"/>
                </a:pPr>
                <a:endParaRPr lang="sr-Latn-ME" altLang="sr-Latn-RS" sz="1300" dirty="0">
                  <a:solidFill>
                    <a:srgbClr val="7030A0"/>
                  </a:solidFill>
                  <a:latin typeface="Arial" panose="020B0604020202020204" pitchFamily="34" charset="0"/>
                  <a:cs typeface="Arial" panose="020B0604020202020204" pitchFamily="34" charset="0"/>
                </a:endParaRPr>
              </a:p>
              <a:p>
                <a:pPr marL="457200" indent="-457200">
                  <a:lnSpc>
                    <a:spcPct val="80000"/>
                  </a:lnSpc>
                  <a:buFont typeface="+mj-lt"/>
                  <a:buAutoNum type="arabicPeriod" startAt="7"/>
                </a:pPr>
                <a:endParaRPr lang="sr-Latn-ME" altLang="sr-Latn-RS" sz="1300" dirty="0">
                  <a:solidFill>
                    <a:srgbClr val="7030A0"/>
                  </a:solidFill>
                  <a:latin typeface="Arial" panose="020B0604020202020204" pitchFamily="34" charset="0"/>
                  <a:cs typeface="Arial" panose="020B0604020202020204" pitchFamily="34" charset="0"/>
                </a:endParaRPr>
              </a:p>
              <a:p>
                <a:pPr marL="457200" indent="-457200">
                  <a:lnSpc>
                    <a:spcPct val="80000"/>
                  </a:lnSpc>
                  <a:buFont typeface="+mj-lt"/>
                  <a:buAutoNum type="arabicPeriod" startAt="7"/>
                </a:pPr>
                <a:endParaRPr lang="sr-Latn-ME" altLang="sr-Latn-RS" sz="1300" dirty="0">
                  <a:solidFill>
                    <a:srgbClr val="7030A0"/>
                  </a:solidFill>
                  <a:latin typeface="Arial" panose="020B0604020202020204" pitchFamily="34" charset="0"/>
                  <a:cs typeface="Arial" panose="020B0604020202020204" pitchFamily="34" charset="0"/>
                </a:endParaRPr>
              </a:p>
              <a:p>
                <a:pPr marL="457200" indent="-457200">
                  <a:lnSpc>
                    <a:spcPct val="80000"/>
                  </a:lnSpc>
                  <a:buFont typeface="+mj-lt"/>
                  <a:buAutoNum type="arabicPeriod" startAt="7"/>
                </a:pPr>
                <a:endParaRPr lang="sr-Latn-ME" altLang="sr-Latn-RS" sz="1300" dirty="0">
                  <a:solidFill>
                    <a:srgbClr val="7030A0"/>
                  </a:solidFill>
                  <a:latin typeface="Arial" panose="020B0604020202020204" pitchFamily="34" charset="0"/>
                  <a:cs typeface="Arial" panose="020B0604020202020204" pitchFamily="34" charset="0"/>
                </a:endParaRPr>
              </a:p>
              <a:p>
                <a:pPr marL="457200" indent="-457200">
                  <a:lnSpc>
                    <a:spcPct val="80000"/>
                  </a:lnSpc>
                  <a:buFont typeface="+mj-lt"/>
                  <a:buAutoNum type="arabicPeriod" startAt="7"/>
                </a:pPr>
                <a:endParaRPr lang="sr-Latn-ME" altLang="sr-Latn-RS" sz="1300" dirty="0">
                  <a:solidFill>
                    <a:srgbClr val="7030A0"/>
                  </a:solidFill>
                  <a:latin typeface="Arial" panose="020B0604020202020204" pitchFamily="34" charset="0"/>
                  <a:cs typeface="Arial" panose="020B0604020202020204" pitchFamily="34" charset="0"/>
                </a:endParaRPr>
              </a:p>
              <a:p>
                <a:pPr marL="457200" indent="-457200">
                  <a:lnSpc>
                    <a:spcPct val="80000"/>
                  </a:lnSpc>
                  <a:buFont typeface="+mj-lt"/>
                  <a:buAutoNum type="arabicPeriod" startAt="7"/>
                </a:pPr>
                <a:endParaRPr lang="sr-Latn-ME" altLang="sr-Latn-RS" sz="1300" dirty="0">
                  <a:solidFill>
                    <a:srgbClr val="7030A0"/>
                  </a:solidFill>
                  <a:latin typeface="Arial" panose="020B0604020202020204" pitchFamily="34" charset="0"/>
                  <a:cs typeface="Arial" panose="020B0604020202020204" pitchFamily="34" charset="0"/>
                </a:endParaRPr>
              </a:p>
              <a:p>
                <a:pPr marL="457200" indent="-457200">
                  <a:lnSpc>
                    <a:spcPct val="80000"/>
                  </a:lnSpc>
                  <a:buFont typeface="+mj-lt"/>
                  <a:buAutoNum type="arabicPeriod" startAt="7"/>
                </a:pPr>
                <a:endParaRPr lang="sr-Latn-ME" altLang="sr-Latn-RS" sz="1300" dirty="0">
                  <a:solidFill>
                    <a:srgbClr val="7030A0"/>
                  </a:solidFill>
                  <a:latin typeface="Arial" panose="020B0604020202020204" pitchFamily="34" charset="0"/>
                  <a:cs typeface="Arial" panose="020B0604020202020204" pitchFamily="34" charset="0"/>
                </a:endParaRPr>
              </a:p>
              <a:p>
                <a:pPr marL="457200" indent="-457200">
                  <a:lnSpc>
                    <a:spcPct val="80000"/>
                  </a:lnSpc>
                  <a:buFont typeface="+mj-lt"/>
                  <a:buAutoNum type="arabicPeriod" startAt="7"/>
                </a:pPr>
                <a:endParaRPr lang="sr-Latn-ME" altLang="sr-Latn-RS" sz="1300" dirty="0">
                  <a:solidFill>
                    <a:srgbClr val="7030A0"/>
                  </a:solidFill>
                  <a:latin typeface="Arial" panose="020B0604020202020204" pitchFamily="34" charset="0"/>
                  <a:cs typeface="Arial" panose="020B0604020202020204" pitchFamily="34" charset="0"/>
                </a:endParaRPr>
              </a:p>
              <a:p>
                <a:pPr marL="457200" indent="-457200">
                  <a:lnSpc>
                    <a:spcPct val="80000"/>
                  </a:lnSpc>
                  <a:buFont typeface="+mj-lt"/>
                  <a:buAutoNum type="arabicPeriod" startAt="7"/>
                </a:pPr>
                <a:endParaRPr lang="sr-Latn-ME" altLang="sr-Latn-RS" sz="1300" dirty="0">
                  <a:solidFill>
                    <a:srgbClr val="7030A0"/>
                  </a:solidFill>
                  <a:latin typeface="Arial" panose="020B0604020202020204" pitchFamily="34" charset="0"/>
                  <a:cs typeface="Arial" panose="020B0604020202020204" pitchFamily="34" charset="0"/>
                </a:endParaRPr>
              </a:p>
              <a:p>
                <a:pPr marL="1257300" lvl="2" indent="-457200"/>
                <a:endParaRPr lang="sr-Latn-CS" altLang="sr-Latn-RS" sz="1300" b="1" i="1" dirty="0">
                  <a:solidFill>
                    <a:srgbClr val="7030A0"/>
                  </a:solidFill>
                  <a:latin typeface="Arial" panose="020B0604020202020204" pitchFamily="34" charset="0"/>
                  <a:cs typeface="Arial" panose="020B0604020202020204" pitchFamily="34" charset="0"/>
                </a:endParaRPr>
              </a:p>
            </p:txBody>
          </p:sp>
        </mc:Choice>
        <mc:Fallback xmlns="">
          <p:sp>
            <p:nvSpPr>
              <p:cNvPr id="33795" name="Rectangle 3"/>
              <p:cNvSpPr>
                <a:spLocks noGrp="1" noRot="1" noChangeAspect="1" noMove="1" noResize="1" noEditPoints="1" noAdjustHandles="1" noChangeArrowheads="1" noChangeShapeType="1" noTextEdit="1"/>
              </p:cNvSpPr>
              <p:nvPr>
                <p:ph type="body" idx="1"/>
              </p:nvPr>
            </p:nvSpPr>
            <p:spPr>
              <a:xfrm>
                <a:off x="457200" y="1052736"/>
                <a:ext cx="8507288" cy="5544616"/>
              </a:xfrm>
              <a:blipFill rotWithShape="1">
                <a:blip r:embed="rId3"/>
                <a:stretch>
                  <a:fillRect t="-110"/>
                </a:stretch>
              </a:blipFill>
            </p:spPr>
            <p:txBody>
              <a:bodyPr/>
              <a:lstStyle/>
              <a:p>
                <a:r>
                  <a:rPr lang="sr-Latn-ME">
                    <a:noFill/>
                  </a:rPr>
                  <a:t> </a:t>
                </a:r>
              </a:p>
            </p:txBody>
          </p:sp>
        </mc:Fallback>
      </mc:AlternateContent>
      <p:sp>
        <p:nvSpPr>
          <p:cNvPr id="33796" name="Rectangle 4"/>
          <p:cNvSpPr>
            <a:spLocks noGrp="1" noChangeArrowheads="1"/>
          </p:cNvSpPr>
          <p:nvPr>
            <p:ph type="title"/>
          </p:nvPr>
        </p:nvSpPr>
        <p:spPr>
          <a:xfrm>
            <a:off x="457200" y="277813"/>
            <a:ext cx="8229600" cy="846931"/>
          </a:xfrm>
        </p:spPr>
        <p:txBody>
          <a:bodyPr>
            <a:noAutofit/>
          </a:bodyPr>
          <a:lstStyle/>
          <a:p>
            <a:r>
              <a:rPr lang="sr-Latn-CS" altLang="sr-Latn-RS" sz="2000" b="1" dirty="0">
                <a:solidFill>
                  <a:srgbClr val="7030A0"/>
                </a:solidFill>
                <a:latin typeface="Arial" charset="0"/>
              </a:rPr>
              <a:t>Primjer za simpleks metodu sa Jordanovim koeficijentima</a:t>
            </a:r>
            <a:endParaRPr lang="sr-Latn-CS" altLang="sr-Latn-RS" sz="2000" b="1" dirty="0">
              <a:latin typeface="Arial" charset="0"/>
            </a:endParaRPr>
          </a:p>
        </p:txBody>
      </p:sp>
      <p:sp>
        <p:nvSpPr>
          <p:cNvPr id="33798"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ME"/>
          </a:p>
        </p:txBody>
      </p:sp>
      <p:sp>
        <p:nvSpPr>
          <p:cNvPr id="33800"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ME"/>
          </a:p>
        </p:txBody>
      </p:sp>
      <p:sp>
        <p:nvSpPr>
          <p:cNvPr id="33802"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ME"/>
          </a:p>
        </p:txBody>
      </p:sp>
      <p:sp>
        <p:nvSpPr>
          <p:cNvPr id="33804"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ME"/>
          </a:p>
        </p:txBody>
      </p:sp>
      <p:sp>
        <p:nvSpPr>
          <p:cNvPr id="33806"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ME"/>
          </a:p>
        </p:txBody>
      </p:sp>
      <p:sp>
        <p:nvSpPr>
          <p:cNvPr id="33808"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ME"/>
          </a:p>
        </p:txBody>
      </p:sp>
      <p:sp>
        <p:nvSpPr>
          <p:cNvPr id="33810"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ME"/>
          </a:p>
        </p:txBody>
      </p:sp>
      <p:sp>
        <p:nvSpPr>
          <p:cNvPr id="33812"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ME"/>
          </a:p>
        </p:txBody>
      </p:sp>
      <p:sp>
        <p:nvSpPr>
          <p:cNvPr id="33814" name="Rectangle 2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ME"/>
          </a:p>
        </p:txBody>
      </p:sp>
      <p:graphicFrame>
        <p:nvGraphicFramePr>
          <p:cNvPr id="13" name="Table 12"/>
          <p:cNvGraphicFramePr>
            <a:graphicFrameLocks noGrp="1"/>
          </p:cNvGraphicFramePr>
          <p:nvPr>
            <p:extLst>
              <p:ext uri="{D42A27DB-BD31-4B8C-83A1-F6EECF244321}">
                <p14:modId xmlns:p14="http://schemas.microsoft.com/office/powerpoint/2010/main" val="689877592"/>
              </p:ext>
            </p:extLst>
          </p:nvPr>
        </p:nvGraphicFramePr>
        <p:xfrm>
          <a:off x="5652120" y="1052736"/>
          <a:ext cx="3314700" cy="1316342"/>
        </p:xfrm>
        <a:graphic>
          <a:graphicData uri="http://schemas.openxmlformats.org/drawingml/2006/table">
            <a:tbl>
              <a:tblPr>
                <a:tableStyleId>{5C22544A-7EE6-4342-B048-85BDC9FD1C3A}</a:tableStyleId>
              </a:tblPr>
              <a:tblGrid>
                <a:gridCol w="828675"/>
                <a:gridCol w="828675"/>
                <a:gridCol w="828675"/>
                <a:gridCol w="828675"/>
              </a:tblGrid>
              <a:tr h="262127">
                <a:tc>
                  <a:txBody>
                    <a:bodyPr/>
                    <a:lstStyle/>
                    <a:p>
                      <a:pPr algn="l" fontAlgn="b"/>
                      <a:r>
                        <a:rPr lang="sr-Latn-ME" sz="1400" u="none" strike="noStrike" dirty="0">
                          <a:effectLst/>
                          <a:latin typeface="Arial" panose="020B0604020202020204" pitchFamily="34" charset="0"/>
                          <a:cs typeface="Arial" panose="020B0604020202020204" pitchFamily="34" charset="0"/>
                        </a:rPr>
                        <a:t> </a:t>
                      </a:r>
                      <a:r>
                        <a:rPr lang="sr-Latn-ME" sz="1400" u="none" strike="noStrike" dirty="0" smtClean="0">
                          <a:effectLst/>
                          <a:latin typeface="Arial" panose="020B0604020202020204" pitchFamily="34" charset="0"/>
                          <a:cs typeface="Arial" panose="020B0604020202020204" pitchFamily="34" charset="0"/>
                        </a:rPr>
                        <a:t>pocetna</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sr-Latn-ME" sz="1400" u="none" strike="noStrike" dirty="0">
                          <a:effectLst/>
                          <a:latin typeface="Arial" panose="020B0604020202020204" pitchFamily="34" charset="0"/>
                          <a:cs typeface="Arial" panose="020B0604020202020204" pitchFamily="34" charset="0"/>
                        </a:rPr>
                        <a:t>-X1</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r>
                        <a:rPr lang="sr-Latn-ME" sz="1400" u="none" strike="noStrike">
                          <a:effectLst/>
                          <a:latin typeface="Arial" panose="020B0604020202020204" pitchFamily="34" charset="0"/>
                          <a:cs typeface="Arial" panose="020B0604020202020204" pitchFamily="34" charset="0"/>
                        </a:rPr>
                        <a:t>-X2</a:t>
                      </a:r>
                      <a:endParaRPr lang="sr-Latn-ME"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sr-Latn-ME" sz="1400" u="none" strike="noStrike">
                          <a:effectLst/>
                          <a:latin typeface="Arial" panose="020B0604020202020204" pitchFamily="34" charset="0"/>
                          <a:cs typeface="Arial" panose="020B0604020202020204" pitchFamily="34" charset="0"/>
                        </a:rPr>
                        <a:t>bi</a:t>
                      </a:r>
                      <a:endParaRPr lang="sr-Latn-ME"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62127">
                <a:tc>
                  <a:txBody>
                    <a:bodyPr/>
                    <a:lstStyle/>
                    <a:p>
                      <a:pPr algn="l" fontAlgn="b"/>
                      <a:r>
                        <a:rPr lang="sr-Latn-ME" sz="1400" u="none" strike="noStrike" dirty="0">
                          <a:effectLst/>
                          <a:latin typeface="Arial" panose="020B0604020202020204" pitchFamily="34" charset="0"/>
                          <a:cs typeface="Arial" panose="020B0604020202020204" pitchFamily="34" charset="0"/>
                        </a:rPr>
                        <a:t>u1</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sr-Latn-ME" sz="1400" u="none" strike="noStrike" dirty="0">
                          <a:effectLst/>
                          <a:latin typeface="Arial" panose="020B0604020202020204" pitchFamily="34" charset="0"/>
                          <a:cs typeface="Arial" panose="020B0604020202020204" pitchFamily="34" charset="0"/>
                        </a:rPr>
                        <a:t>0,02</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r>
                        <a:rPr lang="sr-Latn-ME" sz="1400" u="none" strike="noStrike" dirty="0">
                          <a:effectLst/>
                          <a:latin typeface="Arial" panose="020B0604020202020204" pitchFamily="34" charset="0"/>
                          <a:cs typeface="Arial" panose="020B0604020202020204" pitchFamily="34" charset="0"/>
                        </a:rPr>
                        <a:t>0,01</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sr-Latn-ME" sz="1400" u="none" strike="noStrike">
                          <a:effectLst/>
                          <a:latin typeface="Arial" panose="020B0604020202020204" pitchFamily="34" charset="0"/>
                          <a:cs typeface="Arial" panose="020B0604020202020204" pitchFamily="34" charset="0"/>
                        </a:rPr>
                        <a:t>150</a:t>
                      </a:r>
                      <a:endParaRPr lang="sr-Latn-ME"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67834">
                <a:tc>
                  <a:txBody>
                    <a:bodyPr/>
                    <a:lstStyle/>
                    <a:p>
                      <a:pPr algn="l" fontAlgn="b"/>
                      <a:r>
                        <a:rPr lang="sr-Latn-ME" sz="1400" u="none" strike="noStrike" dirty="0">
                          <a:effectLst/>
                          <a:latin typeface="Arial" panose="020B0604020202020204" pitchFamily="34" charset="0"/>
                          <a:cs typeface="Arial" panose="020B0604020202020204" pitchFamily="34" charset="0"/>
                        </a:rPr>
                        <a:t>u2</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r>
                        <a:rPr lang="sr-Latn-ME" sz="1400" u="none" strike="noStrike" dirty="0">
                          <a:effectLst/>
                          <a:latin typeface="Arial" panose="020B0604020202020204" pitchFamily="34" charset="0"/>
                          <a:cs typeface="Arial" panose="020B0604020202020204" pitchFamily="34" charset="0"/>
                        </a:rPr>
                        <a:t>-1</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r>
                        <a:rPr lang="sr-Latn-ME" sz="1400" u="none" strike="noStrike" dirty="0">
                          <a:effectLst/>
                          <a:latin typeface="Arial" panose="020B0604020202020204" pitchFamily="34" charset="0"/>
                          <a:cs typeface="Arial" panose="020B0604020202020204" pitchFamily="34" charset="0"/>
                        </a:rPr>
                        <a:t> </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r>
                        <a:rPr lang="sr-Latn-ME" sz="1400" u="none" strike="noStrike" dirty="0">
                          <a:effectLst/>
                          <a:latin typeface="Arial" panose="020B0604020202020204" pitchFamily="34" charset="0"/>
                          <a:cs typeface="Arial" panose="020B0604020202020204" pitchFamily="34" charset="0"/>
                        </a:rPr>
                        <a:t>-2000</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262127">
                <a:tc>
                  <a:txBody>
                    <a:bodyPr/>
                    <a:lstStyle/>
                    <a:p>
                      <a:pPr algn="l" fontAlgn="b"/>
                      <a:r>
                        <a:rPr lang="sr-Latn-ME" sz="1400" u="none" strike="noStrike">
                          <a:effectLst/>
                          <a:latin typeface="Arial" panose="020B0604020202020204" pitchFamily="34" charset="0"/>
                          <a:cs typeface="Arial" panose="020B0604020202020204" pitchFamily="34" charset="0"/>
                        </a:rPr>
                        <a:t>u3</a:t>
                      </a:r>
                      <a:endParaRPr lang="sr-Latn-ME"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sr-Latn-ME" sz="1400" u="none" strike="noStrike" dirty="0">
                          <a:effectLst/>
                          <a:latin typeface="Arial" panose="020B0604020202020204" pitchFamily="34" charset="0"/>
                          <a:cs typeface="Arial" panose="020B0604020202020204" pitchFamily="34" charset="0"/>
                        </a:rPr>
                        <a:t> </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r>
                        <a:rPr lang="sr-Latn-ME" sz="1400" u="none" strike="noStrike" dirty="0">
                          <a:effectLst/>
                          <a:latin typeface="Arial" panose="020B0604020202020204" pitchFamily="34" charset="0"/>
                          <a:cs typeface="Arial" panose="020B0604020202020204" pitchFamily="34" charset="0"/>
                        </a:rPr>
                        <a:t>1</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sr-Latn-ME" sz="1400" u="none" strike="noStrike" dirty="0">
                          <a:effectLst/>
                          <a:latin typeface="Arial" panose="020B0604020202020204" pitchFamily="34" charset="0"/>
                          <a:cs typeface="Arial" panose="020B0604020202020204" pitchFamily="34" charset="0"/>
                        </a:rPr>
                        <a:t>8000</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62127">
                <a:tc>
                  <a:txBody>
                    <a:bodyPr/>
                    <a:lstStyle/>
                    <a:p>
                      <a:pPr algn="l" fontAlgn="b"/>
                      <a:r>
                        <a:rPr lang="sr-Latn-ME" sz="1400" u="none" strike="noStrike">
                          <a:effectLst/>
                          <a:latin typeface="Arial" panose="020B0604020202020204" pitchFamily="34" charset="0"/>
                          <a:cs typeface="Arial" panose="020B0604020202020204" pitchFamily="34" charset="0"/>
                        </a:rPr>
                        <a:t>-Z</a:t>
                      </a:r>
                      <a:endParaRPr lang="sr-Latn-ME"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sr-Latn-ME" sz="1400" u="none" strike="noStrike" dirty="0">
                          <a:effectLst/>
                          <a:latin typeface="Arial" panose="020B0604020202020204" pitchFamily="34" charset="0"/>
                          <a:cs typeface="Arial" panose="020B0604020202020204" pitchFamily="34" charset="0"/>
                        </a:rPr>
                        <a:t>1,5</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r>
                        <a:rPr lang="sr-Latn-ME" sz="1400" u="none" strike="noStrike">
                          <a:effectLst/>
                          <a:latin typeface="Arial" panose="020B0604020202020204" pitchFamily="34" charset="0"/>
                          <a:cs typeface="Arial" panose="020B0604020202020204" pitchFamily="34" charset="0"/>
                        </a:rPr>
                        <a:t>0,5</a:t>
                      </a:r>
                      <a:endParaRPr lang="sr-Latn-ME"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sr-Latn-ME" sz="1400" u="none" strike="noStrike" dirty="0">
                          <a:effectLst/>
                          <a:latin typeface="Arial" panose="020B0604020202020204" pitchFamily="34" charset="0"/>
                          <a:cs typeface="Arial" panose="020B0604020202020204" pitchFamily="34" charset="0"/>
                        </a:rPr>
                        <a:t>0</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val="3643677175"/>
              </p:ext>
            </p:extLst>
          </p:nvPr>
        </p:nvGraphicFramePr>
        <p:xfrm>
          <a:off x="323528" y="3573016"/>
          <a:ext cx="2411730" cy="1062990"/>
        </p:xfrm>
        <a:graphic>
          <a:graphicData uri="http://schemas.openxmlformats.org/presentationml/2006/ole">
            <mc:AlternateContent xmlns:mc="http://schemas.openxmlformats.org/markup-compatibility/2006">
              <mc:Choice xmlns:v="urn:schemas-microsoft-com:vml" Requires="v">
                <p:oleObj spid="_x0000_s4158" name="Equation" r:id="rId4" imgW="2679700" imgH="1181100" progId="Equation.3">
                  <p:embed/>
                </p:oleObj>
              </mc:Choice>
              <mc:Fallback>
                <p:oleObj name="Equation" r:id="rId4" imgW="2679700" imgH="11811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528" y="3573016"/>
                        <a:ext cx="2411730" cy="1062990"/>
                      </a:xfrm>
                      <a:prstGeom prst="rect">
                        <a:avLst/>
                      </a:prstGeom>
                      <a:noFill/>
                      <a:ln>
                        <a:noFill/>
                      </a:ln>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2849561092"/>
              </p:ext>
            </p:extLst>
          </p:nvPr>
        </p:nvGraphicFramePr>
        <p:xfrm>
          <a:off x="2915816" y="4147656"/>
          <a:ext cx="2480310" cy="411480"/>
        </p:xfrm>
        <a:graphic>
          <a:graphicData uri="http://schemas.openxmlformats.org/presentationml/2006/ole">
            <mc:AlternateContent xmlns:mc="http://schemas.openxmlformats.org/markup-compatibility/2006">
              <mc:Choice xmlns:v="urn:schemas-microsoft-com:vml" Requires="v">
                <p:oleObj spid="_x0000_s4159" name="Equation" r:id="rId6" imgW="2755900" imgH="457200" progId="Equation.3">
                  <p:embed/>
                </p:oleObj>
              </mc:Choice>
              <mc:Fallback>
                <p:oleObj name="Equation" r:id="rId6" imgW="2755900" imgH="45720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15816" y="4147656"/>
                        <a:ext cx="2480310" cy="411480"/>
                      </a:xfrm>
                      <a:prstGeom prst="rect">
                        <a:avLst/>
                      </a:prstGeom>
                      <a:noFill/>
                      <a:ln>
                        <a:noFill/>
                      </a:ln>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3481277106"/>
              </p:ext>
            </p:extLst>
          </p:nvPr>
        </p:nvGraphicFramePr>
        <p:xfrm>
          <a:off x="2915816" y="3427576"/>
          <a:ext cx="2411730" cy="480060"/>
        </p:xfrm>
        <a:graphic>
          <a:graphicData uri="http://schemas.openxmlformats.org/presentationml/2006/ole">
            <mc:AlternateContent xmlns:mc="http://schemas.openxmlformats.org/markup-compatibility/2006">
              <mc:Choice xmlns:v="urn:schemas-microsoft-com:vml" Requires="v">
                <p:oleObj spid="_x0000_s4160" name="Equation" r:id="rId8" imgW="2679700" imgH="533400" progId="Equation.3">
                  <p:embed/>
                </p:oleObj>
              </mc:Choice>
              <mc:Fallback>
                <p:oleObj name="Equation" r:id="rId8" imgW="2679700" imgH="533400" progId="Equation.3">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915816" y="3427576"/>
                        <a:ext cx="2411730" cy="480060"/>
                      </a:xfrm>
                      <a:prstGeom prst="rect">
                        <a:avLst/>
                      </a:prstGeom>
                      <a:noFill/>
                      <a:ln>
                        <a:noFill/>
                      </a:ln>
                    </p:spPr>
                  </p:pic>
                </p:oleObj>
              </mc:Fallback>
            </mc:AlternateContent>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855151907"/>
              </p:ext>
            </p:extLst>
          </p:nvPr>
        </p:nvGraphicFramePr>
        <p:xfrm>
          <a:off x="5724128" y="3501008"/>
          <a:ext cx="3314700" cy="1114425"/>
        </p:xfrm>
        <a:graphic>
          <a:graphicData uri="http://schemas.openxmlformats.org/drawingml/2006/table">
            <a:tbl>
              <a:tblPr>
                <a:tableStyleId>{5C22544A-7EE6-4342-B048-85BDC9FD1C3A}</a:tableStyleId>
              </a:tblPr>
              <a:tblGrid>
                <a:gridCol w="828675"/>
                <a:gridCol w="828675"/>
                <a:gridCol w="828675"/>
                <a:gridCol w="828675"/>
              </a:tblGrid>
              <a:tr h="0">
                <a:tc>
                  <a:txBody>
                    <a:bodyPr/>
                    <a:lstStyle/>
                    <a:p>
                      <a:pPr algn="ctr" fontAlgn="b"/>
                      <a:r>
                        <a:rPr lang="sr-Latn-ME" sz="1400" u="none" strike="noStrike" dirty="0" smtClean="0">
                          <a:effectLst/>
                          <a:latin typeface="Arial" panose="020B0604020202020204" pitchFamily="34" charset="0"/>
                          <a:cs typeface="Arial" panose="020B0604020202020204" pitchFamily="34" charset="0"/>
                        </a:rPr>
                        <a:t>prva</a:t>
                      </a:r>
                      <a:r>
                        <a:rPr lang="sr-Latn-ME" sz="1400" u="none" strike="noStrike" dirty="0">
                          <a:effectLst/>
                          <a:latin typeface="Arial" panose="020B0604020202020204" pitchFamily="34" charset="0"/>
                          <a:cs typeface="Arial" panose="020B0604020202020204" pitchFamily="34" charset="0"/>
                        </a:rPr>
                        <a:t> </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400" u="none" strike="noStrike">
                          <a:effectLst/>
                          <a:latin typeface="Arial" panose="020B0604020202020204" pitchFamily="34" charset="0"/>
                          <a:cs typeface="Arial" panose="020B0604020202020204" pitchFamily="34" charset="0"/>
                        </a:rPr>
                        <a:t>-U2</a:t>
                      </a:r>
                      <a:endParaRPr lang="sr-Latn-ME"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400" u="none" strike="noStrike" dirty="0">
                          <a:effectLst/>
                          <a:latin typeface="Arial" panose="020B0604020202020204" pitchFamily="34" charset="0"/>
                          <a:cs typeface="Arial" panose="020B0604020202020204" pitchFamily="34" charset="0"/>
                        </a:rPr>
                        <a:t>-X2</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400" u="none" strike="noStrike">
                          <a:effectLst/>
                          <a:latin typeface="Arial" panose="020B0604020202020204" pitchFamily="34" charset="0"/>
                          <a:cs typeface="Arial" panose="020B0604020202020204" pitchFamily="34" charset="0"/>
                        </a:rPr>
                        <a:t>bi</a:t>
                      </a:r>
                      <a:endParaRPr lang="sr-Latn-ME"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algn="ctr" fontAlgn="b"/>
                      <a:r>
                        <a:rPr lang="sr-Latn-ME" sz="1400" u="none" strike="noStrike">
                          <a:effectLst/>
                          <a:latin typeface="Arial" panose="020B0604020202020204" pitchFamily="34" charset="0"/>
                          <a:cs typeface="Arial" panose="020B0604020202020204" pitchFamily="34" charset="0"/>
                        </a:rPr>
                        <a:t>u1</a:t>
                      </a:r>
                      <a:endParaRPr lang="sr-Latn-ME"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400" u="none" strike="noStrike">
                          <a:effectLst/>
                          <a:latin typeface="Arial" panose="020B0604020202020204" pitchFamily="34" charset="0"/>
                          <a:cs typeface="Arial" panose="020B0604020202020204" pitchFamily="34" charset="0"/>
                        </a:rPr>
                        <a:t>0,02</a:t>
                      </a:r>
                      <a:endParaRPr lang="sr-Latn-ME"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400" u="none" strike="noStrike" dirty="0">
                          <a:solidFill>
                            <a:srgbClr val="FF0000"/>
                          </a:solidFill>
                          <a:effectLst/>
                          <a:latin typeface="Arial" panose="020B0604020202020204" pitchFamily="34" charset="0"/>
                          <a:cs typeface="Arial" panose="020B0604020202020204" pitchFamily="34" charset="0"/>
                        </a:rPr>
                        <a:t>0,01</a:t>
                      </a:r>
                      <a:endParaRPr lang="sr-Latn-ME" sz="1400" b="0" i="0" u="none" strike="noStrike" dirty="0">
                        <a:solidFill>
                          <a:srgbClr val="FF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400" u="none" strike="noStrike" dirty="0">
                          <a:effectLst/>
                          <a:latin typeface="Arial" panose="020B0604020202020204" pitchFamily="34" charset="0"/>
                          <a:cs typeface="Arial" panose="020B0604020202020204" pitchFamily="34" charset="0"/>
                        </a:rPr>
                        <a:t>110</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algn="ctr" fontAlgn="b"/>
                      <a:r>
                        <a:rPr lang="sr-Latn-ME" sz="1400" u="none" strike="noStrike">
                          <a:effectLst/>
                          <a:latin typeface="Arial" panose="020B0604020202020204" pitchFamily="34" charset="0"/>
                          <a:cs typeface="Arial" panose="020B0604020202020204" pitchFamily="34" charset="0"/>
                        </a:rPr>
                        <a:t>x1</a:t>
                      </a:r>
                      <a:endParaRPr lang="sr-Latn-ME"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400" u="none" strike="noStrike">
                          <a:effectLst/>
                          <a:latin typeface="Arial" panose="020B0604020202020204" pitchFamily="34" charset="0"/>
                          <a:cs typeface="Arial" panose="020B0604020202020204" pitchFamily="34" charset="0"/>
                        </a:rPr>
                        <a:t>-1</a:t>
                      </a:r>
                      <a:endParaRPr lang="sr-Latn-ME"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400" u="none" strike="noStrike" dirty="0">
                          <a:solidFill>
                            <a:srgbClr val="FF0000"/>
                          </a:solidFill>
                          <a:effectLst/>
                          <a:latin typeface="Arial" panose="020B0604020202020204" pitchFamily="34" charset="0"/>
                          <a:cs typeface="Arial" panose="020B0604020202020204" pitchFamily="34" charset="0"/>
                        </a:rPr>
                        <a:t>0</a:t>
                      </a:r>
                      <a:endParaRPr lang="sr-Latn-ME" sz="1400" b="0" i="0" u="none" strike="noStrike" dirty="0">
                        <a:solidFill>
                          <a:srgbClr val="FF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400" u="none" strike="noStrike">
                          <a:effectLst/>
                          <a:latin typeface="Arial" panose="020B0604020202020204" pitchFamily="34" charset="0"/>
                          <a:cs typeface="Arial" panose="020B0604020202020204" pitchFamily="34" charset="0"/>
                        </a:rPr>
                        <a:t>2000</a:t>
                      </a:r>
                      <a:endParaRPr lang="sr-Latn-ME"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algn="ctr" fontAlgn="b"/>
                      <a:r>
                        <a:rPr lang="sr-Latn-ME" sz="1400" u="none" strike="noStrike">
                          <a:effectLst/>
                          <a:latin typeface="Arial" panose="020B0604020202020204" pitchFamily="34" charset="0"/>
                          <a:cs typeface="Arial" panose="020B0604020202020204" pitchFamily="34" charset="0"/>
                        </a:rPr>
                        <a:t>u3</a:t>
                      </a:r>
                      <a:endParaRPr lang="sr-Latn-ME"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400" u="none" strike="noStrike" dirty="0">
                          <a:solidFill>
                            <a:srgbClr val="FF0000"/>
                          </a:solidFill>
                          <a:effectLst/>
                          <a:latin typeface="Arial" panose="020B0604020202020204" pitchFamily="34" charset="0"/>
                          <a:cs typeface="Arial" panose="020B0604020202020204" pitchFamily="34" charset="0"/>
                        </a:rPr>
                        <a:t>0</a:t>
                      </a:r>
                      <a:endParaRPr lang="sr-Latn-ME" sz="1400" b="0" i="0" u="none" strike="noStrike" dirty="0">
                        <a:solidFill>
                          <a:srgbClr val="FF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400" u="none" strike="noStrike" dirty="0">
                          <a:solidFill>
                            <a:srgbClr val="FF0000"/>
                          </a:solidFill>
                          <a:effectLst/>
                          <a:latin typeface="Arial" panose="020B0604020202020204" pitchFamily="34" charset="0"/>
                          <a:cs typeface="Arial" panose="020B0604020202020204" pitchFamily="34" charset="0"/>
                        </a:rPr>
                        <a:t>1</a:t>
                      </a:r>
                      <a:endParaRPr lang="sr-Latn-ME" sz="1400" b="0" i="0" u="none" strike="noStrike" dirty="0">
                        <a:solidFill>
                          <a:srgbClr val="FF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400" u="none" strike="noStrike" dirty="0">
                          <a:solidFill>
                            <a:srgbClr val="FF0000"/>
                          </a:solidFill>
                          <a:effectLst/>
                          <a:latin typeface="Arial" panose="020B0604020202020204" pitchFamily="34" charset="0"/>
                          <a:cs typeface="Arial" panose="020B0604020202020204" pitchFamily="34" charset="0"/>
                        </a:rPr>
                        <a:t>8000</a:t>
                      </a:r>
                      <a:endParaRPr lang="sr-Latn-ME" sz="1400" b="0" i="0" u="none" strike="noStrike" dirty="0">
                        <a:solidFill>
                          <a:srgbClr val="FF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algn="ctr" fontAlgn="b"/>
                      <a:r>
                        <a:rPr lang="sr-Latn-ME" sz="1400" u="none" strike="noStrike">
                          <a:effectLst/>
                          <a:latin typeface="Arial" panose="020B0604020202020204" pitchFamily="34" charset="0"/>
                          <a:cs typeface="Arial" panose="020B0604020202020204" pitchFamily="34" charset="0"/>
                        </a:rPr>
                        <a:t>-z</a:t>
                      </a:r>
                      <a:endParaRPr lang="sr-Latn-ME"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400" u="none" strike="noStrike">
                          <a:effectLst/>
                          <a:latin typeface="Arial" panose="020B0604020202020204" pitchFamily="34" charset="0"/>
                          <a:cs typeface="Arial" panose="020B0604020202020204" pitchFamily="34" charset="0"/>
                        </a:rPr>
                        <a:t>1,5</a:t>
                      </a:r>
                      <a:endParaRPr lang="sr-Latn-ME"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400" u="none" strike="noStrike" dirty="0">
                          <a:solidFill>
                            <a:srgbClr val="FF0000"/>
                          </a:solidFill>
                          <a:effectLst/>
                          <a:latin typeface="Arial" panose="020B0604020202020204" pitchFamily="34" charset="0"/>
                          <a:cs typeface="Arial" panose="020B0604020202020204" pitchFamily="34" charset="0"/>
                        </a:rPr>
                        <a:t>0,5</a:t>
                      </a:r>
                      <a:endParaRPr lang="sr-Latn-ME" sz="1400" b="0" i="0" u="none" strike="noStrike" dirty="0">
                        <a:solidFill>
                          <a:srgbClr val="FF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400" u="none" strike="noStrike" dirty="0">
                          <a:effectLst/>
                          <a:latin typeface="Arial" panose="020B0604020202020204" pitchFamily="34" charset="0"/>
                          <a:cs typeface="Arial" panose="020B0604020202020204" pitchFamily="34" charset="0"/>
                        </a:rPr>
                        <a:t>-3000</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6" name="Rectangle 5"/>
          <p:cNvSpPr/>
          <p:nvPr/>
        </p:nvSpPr>
        <p:spPr>
          <a:xfrm>
            <a:off x="7164288" y="1726565"/>
            <a:ext cx="1080120"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ME"/>
          </a:p>
        </p:txBody>
      </p:sp>
    </p:spTree>
    <p:extLst>
      <p:ext uri="{BB962C8B-B14F-4D97-AF65-F5344CB8AC3E}">
        <p14:creationId xmlns:p14="http://schemas.microsoft.com/office/powerpoint/2010/main" val="33665847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3795" name="Rectangle 3"/>
              <p:cNvSpPr>
                <a:spLocks noGrp="1" noChangeArrowheads="1"/>
              </p:cNvSpPr>
              <p:nvPr>
                <p:ph type="body" idx="1"/>
              </p:nvPr>
            </p:nvSpPr>
            <p:spPr>
              <a:xfrm>
                <a:off x="457200" y="1052736"/>
                <a:ext cx="8507288" cy="5544616"/>
              </a:xfrm>
            </p:spPr>
            <p:txBody>
              <a:bodyPr>
                <a:noAutofit/>
              </a:bodyPr>
              <a:lstStyle/>
              <a:p>
                <a:pPr marL="457200" indent="-457200">
                  <a:buFont typeface="+mj-lt"/>
                  <a:buAutoNum type="arabicPeriod" startAt="6"/>
                </a:pPr>
                <a:r>
                  <a:rPr lang="sr-Latn-CS" altLang="sr-Latn-RS" sz="1100" dirty="0" smtClean="0">
                    <a:solidFill>
                      <a:srgbClr val="7030A0"/>
                    </a:solidFill>
                    <a:latin typeface="Arial" panose="020B0604020202020204" pitchFamily="34" charset="0"/>
                    <a:cs typeface="Arial" panose="020B0604020202020204" pitchFamily="34" charset="0"/>
                  </a:rPr>
                  <a:t>izabrati </a:t>
                </a:r>
                <a:r>
                  <a:rPr lang="sr-Latn-CS" altLang="sr-Latn-RS" sz="1100" dirty="0">
                    <a:solidFill>
                      <a:srgbClr val="7030A0"/>
                    </a:solidFill>
                    <a:latin typeface="Arial" panose="020B0604020202020204" pitchFamily="34" charset="0"/>
                    <a:cs typeface="Arial" panose="020B0604020202020204" pitchFamily="34" charset="0"/>
                  </a:rPr>
                  <a:t>ključni red, odnosno kolonu:</a:t>
                </a:r>
              </a:p>
              <a:p>
                <a:pPr marL="857250" lvl="1" indent="-457200">
                  <a:buFont typeface="Arial" panose="020B0604020202020204" pitchFamily="34" charset="0"/>
                  <a:buChar char="•"/>
                </a:pPr>
                <a:r>
                  <a:rPr lang="sr-Latn-CS" altLang="sr-Latn-RS" sz="1100" dirty="0" smtClean="0">
                    <a:solidFill>
                      <a:srgbClr val="7030A0"/>
                    </a:solidFill>
                    <a:latin typeface="Arial" panose="020B0604020202020204" pitchFamily="34" charset="0"/>
                    <a:cs typeface="Arial" panose="020B0604020202020204" pitchFamily="34" charset="0"/>
                  </a:rPr>
                  <a:t>ako </a:t>
                </a:r>
                <a:r>
                  <a:rPr lang="sr-Latn-CS" altLang="sr-Latn-RS" sz="1100" dirty="0">
                    <a:solidFill>
                      <a:srgbClr val="7030A0"/>
                    </a:solidFill>
                    <a:latin typeface="Arial" panose="020B0604020202020204" pitchFamily="34" charset="0"/>
                    <a:cs typeface="Arial" panose="020B0604020202020204" pitchFamily="34" charset="0"/>
                  </a:rPr>
                  <a:t>su u tabeli svi </a:t>
                </a:r>
                <a:r>
                  <a:rPr lang="sr-Latn-CS" altLang="sr-Latn-RS" sz="1100" b="1" i="1" dirty="0">
                    <a:solidFill>
                      <a:srgbClr val="7030A0"/>
                    </a:solidFill>
                    <a:latin typeface="Arial" panose="020B0604020202020204" pitchFamily="34" charset="0"/>
                    <a:cs typeface="Arial" panose="020B0604020202020204" pitchFamily="34" charset="0"/>
                  </a:rPr>
                  <a:t>bi≥0</a:t>
                </a:r>
                <a:r>
                  <a:rPr lang="sr-Latn-CS" altLang="sr-Latn-RS" sz="1100" dirty="0">
                    <a:solidFill>
                      <a:srgbClr val="7030A0"/>
                    </a:solidFill>
                    <a:latin typeface="Arial" panose="020B0604020202020204" pitchFamily="34" charset="0"/>
                    <a:cs typeface="Arial" panose="020B0604020202020204" pitchFamily="34" charset="0"/>
                  </a:rPr>
                  <a:t>, birati najprije ključnu kolonu</a:t>
                </a:r>
                <a:r>
                  <a:rPr lang="sr-Latn-CS" altLang="sr-Latn-RS" sz="1100" dirty="0" smtClean="0">
                    <a:solidFill>
                      <a:srgbClr val="7030A0"/>
                    </a:solidFill>
                    <a:latin typeface="Arial" panose="020B0604020202020204" pitchFamily="34" charset="0"/>
                    <a:cs typeface="Arial" panose="020B0604020202020204" pitchFamily="34" charset="0"/>
                  </a:rPr>
                  <a:t>:</a:t>
                </a:r>
              </a:p>
              <a:p>
                <a:pPr marL="1257300" lvl="2" indent="-457200">
                  <a:buFont typeface="+mj-lt"/>
                  <a:buAutoNum type="alphaUcPeriod"/>
                </a:pPr>
                <a:r>
                  <a:rPr lang="sr-Latn-CS" altLang="sr-Latn-RS" sz="1100" dirty="0" smtClean="0">
                    <a:solidFill>
                      <a:srgbClr val="7030A0"/>
                    </a:solidFill>
                    <a:latin typeface="Arial" panose="020B0604020202020204" pitchFamily="34" charset="0"/>
                    <a:cs typeface="Arial" panose="020B0604020202020204" pitchFamily="34" charset="0"/>
                  </a:rPr>
                  <a:t>ako nijesu postojali uslovi ogranicenja sa znakom jednakosti</a:t>
                </a:r>
                <a:endParaRPr lang="sr-Latn-CS" altLang="sr-Latn-RS" sz="1100" dirty="0">
                  <a:solidFill>
                    <a:srgbClr val="7030A0"/>
                  </a:solidFill>
                  <a:latin typeface="Arial" panose="020B0604020202020204" pitchFamily="34" charset="0"/>
                  <a:cs typeface="Arial" panose="020B0604020202020204" pitchFamily="34" charset="0"/>
                </a:endParaRPr>
              </a:p>
              <a:p>
                <a:pPr marL="1714500" lvl="3" indent="-457200"/>
                <a:r>
                  <a:rPr lang="sr-Latn-CS" altLang="sr-Latn-RS" sz="1100" dirty="0" smtClean="0">
                    <a:solidFill>
                      <a:srgbClr val="7030A0"/>
                    </a:solidFill>
                    <a:latin typeface="Arial" panose="020B0604020202020204" pitchFamily="34" charset="0"/>
                    <a:cs typeface="Arial" panose="020B0604020202020204" pitchFamily="34" charset="0"/>
                  </a:rPr>
                  <a:t>ključna kolona odgovara najvećoj pozitivnoj vrijednosti </a:t>
                </a:r>
                <a:r>
                  <a:rPr lang="sr-Latn-CS" altLang="sr-Latn-RS" sz="1100" b="1" i="1" dirty="0">
                    <a:solidFill>
                      <a:srgbClr val="7030A0"/>
                    </a:solidFill>
                    <a:latin typeface="Arial" panose="020B0604020202020204" pitchFamily="34" charset="0"/>
                    <a:cs typeface="Arial" panose="020B0604020202020204" pitchFamily="34" charset="0"/>
                  </a:rPr>
                  <a:t>cj</a:t>
                </a:r>
              </a:p>
              <a:p>
                <a:pPr marL="1714500" lvl="3" indent="-457200"/>
                <a:r>
                  <a:rPr lang="sr-Latn-CS" altLang="sr-Latn-RS" sz="1100" dirty="0">
                    <a:solidFill>
                      <a:srgbClr val="7030A0"/>
                    </a:solidFill>
                    <a:latin typeface="Arial" panose="020B0604020202020204" pitchFamily="34" charset="0"/>
                    <a:cs typeface="Arial" panose="020B0604020202020204" pitchFamily="34" charset="0"/>
                  </a:rPr>
                  <a:t>ključni red biramo na osnovu</a:t>
                </a:r>
                <a:r>
                  <a:rPr lang="sr-Latn-CS" altLang="sr-Latn-RS" sz="1100" b="1" i="1" dirty="0">
                    <a:solidFill>
                      <a:srgbClr val="7030A0"/>
                    </a:solidFill>
                    <a:latin typeface="Arial" panose="020B0604020202020204" pitchFamily="34" charset="0"/>
                    <a:cs typeface="Arial" panose="020B0604020202020204" pitchFamily="34" charset="0"/>
                  </a:rPr>
                  <a:t> </a:t>
                </a:r>
                <a:r>
                  <a:rPr lang="el-GR" altLang="sr-Latn-RS" sz="1100" b="1" i="1" dirty="0">
                    <a:solidFill>
                      <a:srgbClr val="7030A0"/>
                    </a:solidFill>
                    <a:latin typeface="Arial" panose="020B0604020202020204" pitchFamily="34" charset="0"/>
                    <a:cs typeface="Arial" panose="020B0604020202020204" pitchFamily="34" charset="0"/>
                  </a:rPr>
                  <a:t>θ</a:t>
                </a:r>
                <a:r>
                  <a:rPr lang="sr-Latn-ME" altLang="sr-Latn-RS" sz="1100" b="1" i="1" dirty="0" smtClean="0">
                    <a:solidFill>
                      <a:srgbClr val="7030A0"/>
                    </a:solidFill>
                    <a:latin typeface="Arial" panose="020B0604020202020204" pitchFamily="34" charset="0"/>
                    <a:cs typeface="Arial" panose="020B0604020202020204" pitchFamily="34" charset="0"/>
                  </a:rPr>
                  <a:t>i </a:t>
                </a:r>
                <a:r>
                  <a:rPr lang="sr-Latn-ME" altLang="sr-Latn-RS" sz="1100" dirty="0" smtClean="0">
                    <a:solidFill>
                      <a:srgbClr val="7030A0"/>
                    </a:solidFill>
                    <a:latin typeface="Arial" panose="020B0604020202020204" pitchFamily="34" charset="0"/>
                    <a:cs typeface="Arial" panose="020B0604020202020204" pitchFamily="34" charset="0"/>
                  </a:rPr>
                  <a:t>gdje je      </a:t>
                </a:r>
                <a14:m>
                  <m:oMath xmlns:m="http://schemas.openxmlformats.org/officeDocument/2006/math">
                    <m:sSubSup>
                      <m:sSubSupPr>
                        <m:ctrlPr>
                          <a:rPr lang="sr-Latn-ME" altLang="sr-Latn-RS" sz="1100" b="1" i="1">
                            <a:solidFill>
                              <a:srgbClr val="7030A0"/>
                            </a:solidFill>
                            <a:latin typeface="Cambria Math"/>
                            <a:cs typeface="Arial" panose="020B0604020202020204" pitchFamily="34" charset="0"/>
                          </a:rPr>
                        </m:ctrlPr>
                      </m:sSubSupPr>
                      <m:e>
                        <m:r>
                          <a:rPr lang="sr-Latn-ME" altLang="sr-Latn-RS" sz="1100" b="1" i="1" smtClean="0">
                            <a:solidFill>
                              <a:srgbClr val="7030A0"/>
                            </a:solidFill>
                            <a:latin typeface="Cambria Math"/>
                            <a:cs typeface="Arial" panose="020B0604020202020204" pitchFamily="34" charset="0"/>
                          </a:rPr>
                          <m:t> </m:t>
                        </m:r>
                        <m:r>
                          <a:rPr lang="sr-Latn-ME" altLang="sr-Latn-RS" sz="1100" b="1" i="1">
                            <a:solidFill>
                              <a:srgbClr val="7030A0"/>
                            </a:solidFill>
                            <a:latin typeface="Cambria Math"/>
                            <a:ea typeface="Cambria Math"/>
                            <a:cs typeface="Arial" panose="020B0604020202020204" pitchFamily="34" charset="0"/>
                          </a:rPr>
                          <m:t>𝜽</m:t>
                        </m:r>
                      </m:e>
                      <m:sub>
                        <m:r>
                          <a:rPr lang="sr-Latn-ME" altLang="sr-Latn-RS" sz="1100" b="1" i="1">
                            <a:solidFill>
                              <a:srgbClr val="7030A0"/>
                            </a:solidFill>
                            <a:latin typeface="Cambria Math"/>
                            <a:cs typeface="Arial" panose="020B0604020202020204" pitchFamily="34" charset="0"/>
                          </a:rPr>
                          <m:t>𝒊</m:t>
                        </m:r>
                      </m:sub>
                      <m:sup>
                        <m:r>
                          <a:rPr lang="sr-Latn-ME" altLang="sr-Latn-RS" sz="1100" b="1" i="1">
                            <a:solidFill>
                              <a:srgbClr val="7030A0"/>
                            </a:solidFill>
                            <a:latin typeface="Cambria Math"/>
                            <a:cs typeface="Arial" panose="020B0604020202020204" pitchFamily="34" charset="0"/>
                          </a:rPr>
                          <m:t>(</m:t>
                        </m:r>
                        <m:r>
                          <a:rPr lang="sr-Latn-ME" altLang="sr-Latn-RS" sz="1100" b="1" i="1">
                            <a:solidFill>
                              <a:srgbClr val="7030A0"/>
                            </a:solidFill>
                            <a:latin typeface="Cambria Math"/>
                            <a:cs typeface="Arial" panose="020B0604020202020204" pitchFamily="34" charset="0"/>
                          </a:rPr>
                          <m:t>𝒑</m:t>
                        </m:r>
                        <m:r>
                          <a:rPr lang="sr-Latn-ME" altLang="sr-Latn-RS" sz="1100" b="1" i="1">
                            <a:solidFill>
                              <a:srgbClr val="7030A0"/>
                            </a:solidFill>
                            <a:latin typeface="Cambria Math"/>
                            <a:cs typeface="Arial" panose="020B0604020202020204" pitchFamily="34" charset="0"/>
                          </a:rPr>
                          <m:t>−</m:t>
                        </m:r>
                        <m:r>
                          <a:rPr lang="sr-Latn-ME" altLang="sr-Latn-RS" sz="1100" b="1" i="1">
                            <a:solidFill>
                              <a:srgbClr val="7030A0"/>
                            </a:solidFill>
                            <a:latin typeface="Cambria Math"/>
                            <a:cs typeface="Arial" panose="020B0604020202020204" pitchFamily="34" charset="0"/>
                          </a:rPr>
                          <m:t>𝟏</m:t>
                        </m:r>
                        <m:r>
                          <a:rPr lang="sr-Latn-ME" altLang="sr-Latn-RS" sz="1100" b="1" i="1">
                            <a:solidFill>
                              <a:srgbClr val="7030A0"/>
                            </a:solidFill>
                            <a:latin typeface="Cambria Math"/>
                            <a:cs typeface="Arial" panose="020B0604020202020204" pitchFamily="34" charset="0"/>
                          </a:rPr>
                          <m:t>)</m:t>
                        </m:r>
                      </m:sup>
                    </m:sSubSup>
                    <m:r>
                      <a:rPr lang="sr-Latn-ME" altLang="sr-Latn-RS" sz="1100" b="1" i="1">
                        <a:solidFill>
                          <a:srgbClr val="7030A0"/>
                        </a:solidFill>
                        <a:latin typeface="Cambria Math"/>
                        <a:ea typeface="Cambria Math"/>
                        <a:cs typeface="Arial" panose="020B0604020202020204" pitchFamily="34" charset="0"/>
                      </a:rPr>
                      <m:t>≥</m:t>
                    </m:r>
                    <m:sSubSup>
                      <m:sSubSupPr>
                        <m:ctrlPr>
                          <a:rPr lang="sr-Latn-ME" altLang="sr-Latn-RS" sz="1100" b="1" i="1">
                            <a:solidFill>
                              <a:srgbClr val="7030A0"/>
                            </a:solidFill>
                            <a:latin typeface="Cambria Math"/>
                            <a:cs typeface="Arial" panose="020B0604020202020204" pitchFamily="34" charset="0"/>
                          </a:rPr>
                        </m:ctrlPr>
                      </m:sSubSupPr>
                      <m:e>
                        <m:acc>
                          <m:accPr>
                            <m:chr m:val="̂"/>
                            <m:ctrlPr>
                              <a:rPr lang="sr-Latn-ME" altLang="sr-Latn-RS" sz="1100" b="1" i="1" smtClean="0">
                                <a:solidFill>
                                  <a:srgbClr val="7030A0"/>
                                </a:solidFill>
                                <a:latin typeface="Cambria Math"/>
                                <a:cs typeface="Arial" panose="020B0604020202020204" pitchFamily="34" charset="0"/>
                              </a:rPr>
                            </m:ctrlPr>
                          </m:accPr>
                          <m:e>
                            <m:r>
                              <a:rPr lang="sr-Latn-ME" altLang="sr-Latn-RS" sz="1100" b="1" i="1" smtClean="0">
                                <a:solidFill>
                                  <a:srgbClr val="7030A0"/>
                                </a:solidFill>
                                <a:latin typeface="Cambria Math"/>
                                <a:cs typeface="Arial" panose="020B0604020202020204" pitchFamily="34" charset="0"/>
                              </a:rPr>
                              <m:t>𝒃</m:t>
                            </m:r>
                          </m:e>
                        </m:acc>
                      </m:e>
                      <m:sub>
                        <m:r>
                          <a:rPr lang="sr-Latn-ME" altLang="sr-Latn-RS" sz="1100" b="1" i="1" smtClean="0">
                            <a:solidFill>
                              <a:srgbClr val="7030A0"/>
                            </a:solidFill>
                            <a:latin typeface="Cambria Math"/>
                            <a:ea typeface="Cambria Math"/>
                            <a:cs typeface="Arial" panose="020B0604020202020204" pitchFamily="34" charset="0"/>
                          </a:rPr>
                          <m:t>𝒊</m:t>
                        </m:r>
                      </m:sub>
                      <m:sup>
                        <m:d>
                          <m:dPr>
                            <m:ctrlPr>
                              <a:rPr lang="sr-Latn-ME" altLang="sr-Latn-RS" sz="1100" b="1" i="1">
                                <a:solidFill>
                                  <a:srgbClr val="7030A0"/>
                                </a:solidFill>
                                <a:latin typeface="Cambria Math"/>
                                <a:cs typeface="Arial" panose="020B0604020202020204" pitchFamily="34" charset="0"/>
                              </a:rPr>
                            </m:ctrlPr>
                          </m:dPr>
                          <m:e>
                            <m:r>
                              <a:rPr lang="sr-Latn-ME" altLang="sr-Latn-RS" sz="1100" b="1" i="1">
                                <a:solidFill>
                                  <a:srgbClr val="7030A0"/>
                                </a:solidFill>
                                <a:latin typeface="Cambria Math"/>
                                <a:cs typeface="Arial" panose="020B0604020202020204" pitchFamily="34" charset="0"/>
                              </a:rPr>
                              <m:t>𝒑</m:t>
                            </m:r>
                            <m:r>
                              <a:rPr lang="sr-Latn-ME" altLang="sr-Latn-RS" sz="1100" b="1" i="1">
                                <a:solidFill>
                                  <a:srgbClr val="7030A0"/>
                                </a:solidFill>
                                <a:latin typeface="Cambria Math"/>
                                <a:cs typeface="Arial" panose="020B0604020202020204" pitchFamily="34" charset="0"/>
                              </a:rPr>
                              <m:t>−</m:t>
                            </m:r>
                            <m:r>
                              <a:rPr lang="sr-Latn-ME" altLang="sr-Latn-RS" sz="1100" b="1" i="1">
                                <a:solidFill>
                                  <a:srgbClr val="7030A0"/>
                                </a:solidFill>
                                <a:latin typeface="Cambria Math"/>
                                <a:cs typeface="Arial" panose="020B0604020202020204" pitchFamily="34" charset="0"/>
                              </a:rPr>
                              <m:t>𝟏</m:t>
                            </m:r>
                          </m:e>
                        </m:d>
                      </m:sup>
                    </m:sSubSup>
                    <m:r>
                      <a:rPr lang="sr-Latn-ME" altLang="sr-Latn-RS" sz="1100" b="1" i="1" smtClean="0">
                        <a:solidFill>
                          <a:srgbClr val="7030A0"/>
                        </a:solidFill>
                        <a:latin typeface="Cambria Math"/>
                        <a:cs typeface="Arial" panose="020B0604020202020204" pitchFamily="34" charset="0"/>
                      </a:rPr>
                      <m:t>/</m:t>
                    </m:r>
                    <m:sSubSup>
                      <m:sSubSupPr>
                        <m:ctrlPr>
                          <a:rPr lang="sr-Latn-ME" altLang="sr-Latn-RS" sz="1100" b="1" i="1">
                            <a:solidFill>
                              <a:srgbClr val="7030A0"/>
                            </a:solidFill>
                            <a:latin typeface="Cambria Math"/>
                            <a:cs typeface="Arial" panose="020B0604020202020204" pitchFamily="34" charset="0"/>
                          </a:rPr>
                        </m:ctrlPr>
                      </m:sSubSupPr>
                      <m:e>
                        <m:acc>
                          <m:accPr>
                            <m:chr m:val="̂"/>
                            <m:ctrlPr>
                              <a:rPr lang="sr-Latn-ME" altLang="sr-Latn-RS" sz="1100" b="1" i="1">
                                <a:solidFill>
                                  <a:srgbClr val="7030A0"/>
                                </a:solidFill>
                                <a:latin typeface="Cambria Math"/>
                                <a:cs typeface="Arial" panose="020B0604020202020204" pitchFamily="34" charset="0"/>
                              </a:rPr>
                            </m:ctrlPr>
                          </m:accPr>
                          <m:e>
                            <m:r>
                              <a:rPr lang="sr-Latn-ME" altLang="sr-Latn-RS" sz="1100" b="1" i="1" smtClean="0">
                                <a:solidFill>
                                  <a:srgbClr val="7030A0"/>
                                </a:solidFill>
                                <a:latin typeface="Cambria Math"/>
                                <a:cs typeface="Arial" panose="020B0604020202020204" pitchFamily="34" charset="0"/>
                              </a:rPr>
                              <m:t>𝒂</m:t>
                            </m:r>
                          </m:e>
                        </m:acc>
                      </m:e>
                      <m:sub>
                        <m:r>
                          <a:rPr lang="sr-Latn-ME" altLang="sr-Latn-RS" sz="1100" b="1" i="1" smtClean="0">
                            <a:solidFill>
                              <a:srgbClr val="7030A0"/>
                            </a:solidFill>
                            <a:latin typeface="Cambria Math"/>
                            <a:cs typeface="Arial" panose="020B0604020202020204" pitchFamily="34" charset="0"/>
                          </a:rPr>
                          <m:t>𝒔</m:t>
                        </m:r>
                      </m:sub>
                      <m:sup>
                        <m:r>
                          <a:rPr lang="sr-Latn-ME" altLang="sr-Latn-RS" sz="1100" b="1" i="1">
                            <a:solidFill>
                              <a:srgbClr val="7030A0"/>
                            </a:solidFill>
                            <a:latin typeface="Cambria Math"/>
                            <a:cs typeface="Arial" panose="020B0604020202020204" pitchFamily="34" charset="0"/>
                          </a:rPr>
                          <m:t>(</m:t>
                        </m:r>
                        <m:r>
                          <a:rPr lang="sr-Latn-ME" altLang="sr-Latn-RS" sz="1100" b="1" i="1">
                            <a:solidFill>
                              <a:srgbClr val="7030A0"/>
                            </a:solidFill>
                            <a:latin typeface="Cambria Math"/>
                            <a:cs typeface="Arial" panose="020B0604020202020204" pitchFamily="34" charset="0"/>
                          </a:rPr>
                          <m:t>𝒑</m:t>
                        </m:r>
                        <m:r>
                          <a:rPr lang="sr-Latn-ME" altLang="sr-Latn-RS" sz="1100" b="1" i="1">
                            <a:solidFill>
                              <a:srgbClr val="7030A0"/>
                            </a:solidFill>
                            <a:latin typeface="Cambria Math"/>
                            <a:cs typeface="Arial" panose="020B0604020202020204" pitchFamily="34" charset="0"/>
                          </a:rPr>
                          <m:t>−</m:t>
                        </m:r>
                        <m:r>
                          <a:rPr lang="sr-Latn-ME" altLang="sr-Latn-RS" sz="1100" b="1" i="1">
                            <a:solidFill>
                              <a:srgbClr val="7030A0"/>
                            </a:solidFill>
                            <a:latin typeface="Cambria Math"/>
                            <a:cs typeface="Arial" panose="020B0604020202020204" pitchFamily="34" charset="0"/>
                          </a:rPr>
                          <m:t>𝟏</m:t>
                        </m:r>
                        <m:r>
                          <a:rPr lang="sr-Latn-ME" altLang="sr-Latn-RS" sz="1100" b="1" i="1">
                            <a:solidFill>
                              <a:srgbClr val="7030A0"/>
                            </a:solidFill>
                            <a:latin typeface="Cambria Math"/>
                            <a:cs typeface="Arial" panose="020B0604020202020204" pitchFamily="34" charset="0"/>
                          </a:rPr>
                          <m:t>)</m:t>
                        </m:r>
                      </m:sup>
                    </m:sSubSup>
                  </m:oMath>
                </a14:m>
                <a:r>
                  <a:rPr lang="sr-Latn-CS" altLang="sr-Latn-RS" sz="1100" b="1" i="1" dirty="0" smtClean="0">
                    <a:solidFill>
                      <a:srgbClr val="7030A0"/>
                    </a:solidFill>
                    <a:latin typeface="Arial" panose="020B0604020202020204" pitchFamily="34" charset="0"/>
                    <a:cs typeface="Arial" panose="020B0604020202020204" pitchFamily="34" charset="0"/>
                  </a:rPr>
                  <a:t>    </a:t>
                </a:r>
                <a:r>
                  <a:rPr lang="sr-Latn-CS" altLang="sr-Latn-RS" sz="1100" b="1" dirty="0" smtClean="0">
                    <a:solidFill>
                      <a:srgbClr val="7030A0"/>
                    </a:solidFill>
                    <a:latin typeface="Arial" panose="020B0604020202020204" pitchFamily="34" charset="0"/>
                    <a:cs typeface="Arial" panose="020B0604020202020204" pitchFamily="34" charset="0"/>
                  </a:rPr>
                  <a:t> </a:t>
                </a:r>
                <a:r>
                  <a:rPr lang="sr-Latn-CS" altLang="sr-Latn-RS" sz="1100" dirty="0" smtClean="0">
                    <a:solidFill>
                      <a:srgbClr val="7030A0"/>
                    </a:solidFill>
                    <a:latin typeface="Arial" panose="020B0604020202020204" pitchFamily="34" charset="0"/>
                    <a:cs typeface="Arial" panose="020B0604020202020204" pitchFamily="34" charset="0"/>
                  </a:rPr>
                  <a:t>tako da biramo red koji ima najmanju nenegativnu vrijednost </a:t>
                </a:r>
                <a:r>
                  <a:rPr lang="el-GR" altLang="sr-Latn-RS" sz="1100" b="1" i="1" dirty="0">
                    <a:solidFill>
                      <a:srgbClr val="7030A0"/>
                    </a:solidFill>
                    <a:latin typeface="Arial" panose="020B0604020202020204" pitchFamily="34" charset="0"/>
                    <a:cs typeface="Arial" panose="020B0604020202020204" pitchFamily="34" charset="0"/>
                  </a:rPr>
                  <a:t>θ</a:t>
                </a:r>
                <a:r>
                  <a:rPr lang="sr-Latn-ME" altLang="sr-Latn-RS" sz="1100" b="1" i="1" dirty="0">
                    <a:solidFill>
                      <a:srgbClr val="7030A0"/>
                    </a:solidFill>
                    <a:latin typeface="Arial" panose="020B0604020202020204" pitchFamily="34" charset="0"/>
                    <a:cs typeface="Arial" panose="020B0604020202020204" pitchFamily="34" charset="0"/>
                  </a:rPr>
                  <a:t>i </a:t>
                </a:r>
                <a:endParaRPr lang="sr-Latn-ME" altLang="sr-Latn-RS" sz="1100" b="1" i="1" dirty="0" smtClean="0">
                  <a:solidFill>
                    <a:srgbClr val="7030A0"/>
                  </a:solidFill>
                  <a:latin typeface="Arial" panose="020B0604020202020204" pitchFamily="34" charset="0"/>
                  <a:cs typeface="Arial" panose="020B0604020202020204" pitchFamily="34" charset="0"/>
                </a:endParaRPr>
              </a:p>
              <a:p>
                <a:pPr marL="1714500" lvl="3" indent="-457200"/>
                <a:r>
                  <a:rPr lang="sr-Latn-ME" altLang="sr-Latn-RS" sz="1100" b="1" i="1" dirty="0" smtClean="0">
                    <a:solidFill>
                      <a:srgbClr val="7030A0"/>
                    </a:solidFill>
                    <a:latin typeface="Arial" panose="020B0604020202020204" pitchFamily="34" charset="0"/>
                    <a:cs typeface="Arial" panose="020B0604020202020204" pitchFamily="34" charset="0"/>
                  </a:rPr>
                  <a:t>napomena za manji broj iteracija:</a:t>
                </a:r>
                <a:r>
                  <a:rPr lang="sr-Latn-ME" altLang="sr-Latn-RS" sz="1100" dirty="0" smtClean="0">
                    <a:solidFill>
                      <a:srgbClr val="7030A0"/>
                    </a:solidFill>
                    <a:latin typeface="Arial" panose="020B0604020202020204" pitchFamily="34" charset="0"/>
                    <a:cs typeface="Arial" panose="020B0604020202020204" pitchFamily="34" charset="0"/>
                  </a:rPr>
                  <a:t> ključni red i ključna kolona se mogu izabrati simultano ako se rukovodimo prirastom funkcije cilja koji zavisi od kolone </a:t>
                </a:r>
                <a:r>
                  <a:rPr lang="sr-Latn-ME" altLang="sr-Latn-RS" sz="1100" b="1" i="1" dirty="0" smtClean="0">
                    <a:solidFill>
                      <a:srgbClr val="7030A0"/>
                    </a:solidFill>
                    <a:latin typeface="Arial" panose="020B0604020202020204" pitchFamily="34" charset="0"/>
                    <a:cs typeface="Arial" panose="020B0604020202020204" pitchFamily="34" charset="0"/>
                  </a:rPr>
                  <a:t>j </a:t>
                </a:r>
                <a:r>
                  <a:rPr lang="sr-Latn-ME" altLang="sr-Latn-RS" sz="1100" dirty="0">
                    <a:solidFill>
                      <a:srgbClr val="7030A0"/>
                    </a:solidFill>
                    <a:latin typeface="Arial" panose="020B0604020202020204" pitchFamily="34" charset="0"/>
                    <a:cs typeface="Arial" panose="020B0604020202020204" pitchFamily="34" charset="0"/>
                  </a:rPr>
                  <a:t> </a:t>
                </a:r>
                <a:r>
                  <a:rPr lang="sr-Latn-ME" altLang="sr-Latn-RS" sz="1100" dirty="0" smtClean="0">
                    <a:solidFill>
                      <a:srgbClr val="7030A0"/>
                    </a:solidFill>
                    <a:latin typeface="Arial" panose="020B0604020202020204" pitchFamily="34" charset="0"/>
                    <a:cs typeface="Arial" panose="020B0604020202020204" pitchFamily="34" charset="0"/>
                  </a:rPr>
                  <a:t>i reda </a:t>
                </a:r>
                <a:r>
                  <a:rPr lang="sr-Latn-ME" altLang="sr-Latn-RS" sz="1100" b="1" i="1" dirty="0" smtClean="0">
                    <a:solidFill>
                      <a:srgbClr val="7030A0"/>
                    </a:solidFill>
                    <a:latin typeface="Arial" panose="020B0604020202020204" pitchFamily="34" charset="0"/>
                    <a:cs typeface="Arial" panose="020B0604020202020204" pitchFamily="34" charset="0"/>
                  </a:rPr>
                  <a:t>i</a:t>
                </a:r>
                <a:r>
                  <a:rPr lang="sr-Latn-ME" altLang="sr-Latn-RS" sz="1100" dirty="0" smtClean="0">
                    <a:solidFill>
                      <a:srgbClr val="7030A0"/>
                    </a:solidFill>
                    <a:latin typeface="Arial" panose="020B0604020202020204" pitchFamily="34" charset="0"/>
                    <a:cs typeface="Arial" panose="020B0604020202020204" pitchFamily="34" charset="0"/>
                  </a:rPr>
                  <a:t>, a koji je određen izrazom:</a:t>
                </a:r>
              </a:p>
              <a:p>
                <a:pPr marL="800100" lvl="2" indent="0" algn="ctr">
                  <a:buNone/>
                </a:pPr>
                <a14:m>
                  <m:oMath xmlns:m="http://schemas.openxmlformats.org/officeDocument/2006/math">
                    <m:sSub>
                      <m:sSubPr>
                        <m:ctrlPr>
                          <a:rPr lang="sr-Latn-ME" altLang="sr-Latn-RS" sz="1100" b="1" i="1" smtClean="0">
                            <a:solidFill>
                              <a:srgbClr val="7030A0"/>
                            </a:solidFill>
                            <a:latin typeface="Cambria Math"/>
                            <a:cs typeface="Arial" panose="020B0604020202020204" pitchFamily="34" charset="0"/>
                          </a:rPr>
                        </m:ctrlPr>
                      </m:sSubPr>
                      <m:e>
                        <m:r>
                          <a:rPr lang="sr-Latn-ME" altLang="sr-Latn-RS" sz="1100" b="1" i="1" smtClean="0">
                            <a:solidFill>
                              <a:srgbClr val="7030A0"/>
                            </a:solidFill>
                            <a:latin typeface="Cambria Math"/>
                            <a:ea typeface="Cambria Math"/>
                            <a:cs typeface="Arial" panose="020B0604020202020204" pitchFamily="34" charset="0"/>
                          </a:rPr>
                          <m:t>∆</m:t>
                        </m:r>
                        <m:r>
                          <a:rPr lang="sr-Latn-ME" altLang="sr-Latn-RS" sz="1100" b="1" i="1" smtClean="0">
                            <a:solidFill>
                              <a:srgbClr val="7030A0"/>
                            </a:solidFill>
                            <a:latin typeface="Cambria Math"/>
                            <a:ea typeface="Cambria Math"/>
                            <a:cs typeface="Arial" panose="020B0604020202020204" pitchFamily="34" charset="0"/>
                          </a:rPr>
                          <m:t>𝒛</m:t>
                        </m:r>
                      </m:e>
                      <m:sub>
                        <m:r>
                          <a:rPr lang="sr-Latn-ME" altLang="sr-Latn-RS" sz="1100" b="1" i="1" smtClean="0">
                            <a:solidFill>
                              <a:srgbClr val="7030A0"/>
                            </a:solidFill>
                            <a:latin typeface="Cambria Math"/>
                            <a:cs typeface="Arial" panose="020B0604020202020204" pitchFamily="34" charset="0"/>
                          </a:rPr>
                          <m:t>𝒋</m:t>
                        </m:r>
                      </m:sub>
                    </m:sSub>
                    <m:r>
                      <a:rPr lang="sr-Latn-ME" altLang="sr-Latn-RS" sz="1100" b="1" i="1" smtClean="0">
                        <a:solidFill>
                          <a:srgbClr val="7030A0"/>
                        </a:solidFill>
                        <a:latin typeface="Cambria Math"/>
                        <a:cs typeface="Arial" panose="020B0604020202020204" pitchFamily="34" charset="0"/>
                      </a:rPr>
                      <m:t>=</m:t>
                    </m:r>
                    <m:sSubSup>
                      <m:sSubSupPr>
                        <m:ctrlPr>
                          <a:rPr lang="sr-Latn-ME" altLang="sr-Latn-RS" sz="1100" b="1" i="1">
                            <a:solidFill>
                              <a:srgbClr val="7030A0"/>
                            </a:solidFill>
                            <a:latin typeface="Cambria Math"/>
                            <a:cs typeface="Arial" panose="020B0604020202020204" pitchFamily="34" charset="0"/>
                          </a:rPr>
                        </m:ctrlPr>
                      </m:sSubSupPr>
                      <m:e>
                        <m:acc>
                          <m:accPr>
                            <m:chr m:val="̂"/>
                            <m:ctrlPr>
                              <a:rPr lang="sr-Latn-ME" altLang="sr-Latn-RS" sz="1100" b="1" i="1">
                                <a:solidFill>
                                  <a:srgbClr val="7030A0"/>
                                </a:solidFill>
                                <a:latin typeface="Cambria Math"/>
                                <a:cs typeface="Arial" panose="020B0604020202020204" pitchFamily="34" charset="0"/>
                              </a:rPr>
                            </m:ctrlPr>
                          </m:accPr>
                          <m:e>
                            <m:r>
                              <a:rPr lang="sr-Latn-ME" altLang="sr-Latn-RS" sz="1100" b="1" i="1" smtClean="0">
                                <a:solidFill>
                                  <a:srgbClr val="7030A0"/>
                                </a:solidFill>
                                <a:latin typeface="Cambria Math"/>
                                <a:cs typeface="Arial" panose="020B0604020202020204" pitchFamily="34" charset="0"/>
                              </a:rPr>
                              <m:t>𝒄</m:t>
                            </m:r>
                          </m:e>
                        </m:acc>
                      </m:e>
                      <m:sub>
                        <m:r>
                          <a:rPr lang="sr-Latn-ME" altLang="sr-Latn-RS" sz="1100" b="1" i="1" smtClean="0">
                            <a:solidFill>
                              <a:srgbClr val="7030A0"/>
                            </a:solidFill>
                            <a:latin typeface="Cambria Math"/>
                            <a:ea typeface="Cambria Math"/>
                            <a:cs typeface="Arial" panose="020B0604020202020204" pitchFamily="34" charset="0"/>
                          </a:rPr>
                          <m:t>𝒋</m:t>
                        </m:r>
                      </m:sub>
                      <m:sup>
                        <m:d>
                          <m:dPr>
                            <m:ctrlPr>
                              <a:rPr lang="sr-Latn-ME" altLang="sr-Latn-RS" sz="1100" b="1" i="1">
                                <a:solidFill>
                                  <a:srgbClr val="7030A0"/>
                                </a:solidFill>
                                <a:latin typeface="Cambria Math"/>
                                <a:cs typeface="Arial" panose="020B0604020202020204" pitchFamily="34" charset="0"/>
                              </a:rPr>
                            </m:ctrlPr>
                          </m:dPr>
                          <m:e>
                            <m:r>
                              <a:rPr lang="sr-Latn-ME" altLang="sr-Latn-RS" sz="1100" b="1" i="1">
                                <a:solidFill>
                                  <a:srgbClr val="7030A0"/>
                                </a:solidFill>
                                <a:latin typeface="Cambria Math"/>
                                <a:cs typeface="Arial" panose="020B0604020202020204" pitchFamily="34" charset="0"/>
                              </a:rPr>
                              <m:t>𝒑</m:t>
                            </m:r>
                            <m:r>
                              <a:rPr lang="sr-Latn-ME" altLang="sr-Latn-RS" sz="1100" b="1" i="1">
                                <a:solidFill>
                                  <a:srgbClr val="7030A0"/>
                                </a:solidFill>
                                <a:latin typeface="Cambria Math"/>
                                <a:cs typeface="Arial" panose="020B0604020202020204" pitchFamily="34" charset="0"/>
                              </a:rPr>
                              <m:t>−</m:t>
                            </m:r>
                            <m:r>
                              <a:rPr lang="sr-Latn-ME" altLang="sr-Latn-RS" sz="1100" b="1" i="1">
                                <a:solidFill>
                                  <a:srgbClr val="7030A0"/>
                                </a:solidFill>
                                <a:latin typeface="Cambria Math"/>
                                <a:cs typeface="Arial" panose="020B0604020202020204" pitchFamily="34" charset="0"/>
                              </a:rPr>
                              <m:t>𝟏</m:t>
                            </m:r>
                          </m:e>
                        </m:d>
                      </m:sup>
                    </m:sSubSup>
                    <m:r>
                      <a:rPr lang="sr-Latn-ME" altLang="sr-Latn-RS" sz="1100" b="1" i="1" smtClean="0">
                        <a:solidFill>
                          <a:srgbClr val="7030A0"/>
                        </a:solidFill>
                        <a:latin typeface="Cambria Math"/>
                        <a:ea typeface="Cambria Math"/>
                        <a:cs typeface="Arial" panose="020B0604020202020204" pitchFamily="34" charset="0"/>
                      </a:rPr>
                      <m:t>∙</m:t>
                    </m:r>
                    <m:r>
                      <a:rPr lang="sr-Latn-ME" altLang="sr-Latn-RS" sz="1100" b="1" i="1">
                        <a:solidFill>
                          <a:srgbClr val="7030A0"/>
                        </a:solidFill>
                        <a:latin typeface="Cambria Math"/>
                        <a:cs typeface="Arial" panose="020B0604020202020204" pitchFamily="34" charset="0"/>
                      </a:rPr>
                      <m:t>𝒎𝒊𝒏</m:t>
                    </m:r>
                    <m:d>
                      <m:dPr>
                        <m:begChr m:val="|"/>
                        <m:endChr m:val="|"/>
                        <m:ctrlPr>
                          <a:rPr lang="sr-Latn-ME" altLang="sr-Latn-RS" sz="1100" b="1" i="1">
                            <a:solidFill>
                              <a:srgbClr val="7030A0"/>
                            </a:solidFill>
                            <a:latin typeface="Cambria Math"/>
                            <a:cs typeface="Arial" panose="020B0604020202020204" pitchFamily="34" charset="0"/>
                          </a:rPr>
                        </m:ctrlPr>
                      </m:dPr>
                      <m:e>
                        <m:sSubSup>
                          <m:sSubSupPr>
                            <m:ctrlPr>
                              <a:rPr lang="sr-Latn-ME" altLang="sr-Latn-RS" sz="1100" b="1" i="1">
                                <a:solidFill>
                                  <a:srgbClr val="7030A0"/>
                                </a:solidFill>
                                <a:latin typeface="Cambria Math"/>
                                <a:cs typeface="Arial" panose="020B0604020202020204" pitchFamily="34" charset="0"/>
                              </a:rPr>
                            </m:ctrlPr>
                          </m:sSubSupPr>
                          <m:e>
                            <m:r>
                              <a:rPr lang="sr-Latn-ME" altLang="sr-Latn-RS" sz="1100" b="1" i="1">
                                <a:solidFill>
                                  <a:srgbClr val="7030A0"/>
                                </a:solidFill>
                                <a:latin typeface="Cambria Math"/>
                                <a:ea typeface="Cambria Math"/>
                                <a:cs typeface="Arial" panose="020B0604020202020204" pitchFamily="34" charset="0"/>
                              </a:rPr>
                              <m:t>𝜽</m:t>
                            </m:r>
                          </m:e>
                          <m:sub>
                            <m:r>
                              <a:rPr lang="sr-Latn-ME" altLang="sr-Latn-RS" sz="1100" b="1" i="1">
                                <a:solidFill>
                                  <a:srgbClr val="7030A0"/>
                                </a:solidFill>
                                <a:latin typeface="Cambria Math"/>
                                <a:cs typeface="Arial" panose="020B0604020202020204" pitchFamily="34" charset="0"/>
                              </a:rPr>
                              <m:t>𝒊</m:t>
                            </m:r>
                          </m:sub>
                          <m:sup>
                            <m:r>
                              <a:rPr lang="sr-Latn-ME" altLang="sr-Latn-RS" sz="1100" b="1" i="1">
                                <a:solidFill>
                                  <a:srgbClr val="7030A0"/>
                                </a:solidFill>
                                <a:latin typeface="Cambria Math"/>
                                <a:cs typeface="Arial" panose="020B0604020202020204" pitchFamily="34" charset="0"/>
                              </a:rPr>
                              <m:t>(</m:t>
                            </m:r>
                            <m:r>
                              <a:rPr lang="sr-Latn-ME" altLang="sr-Latn-RS" sz="1100" b="1" i="1">
                                <a:solidFill>
                                  <a:srgbClr val="7030A0"/>
                                </a:solidFill>
                                <a:latin typeface="Cambria Math"/>
                                <a:cs typeface="Arial" panose="020B0604020202020204" pitchFamily="34" charset="0"/>
                              </a:rPr>
                              <m:t>𝒑</m:t>
                            </m:r>
                            <m:r>
                              <a:rPr lang="sr-Latn-ME" altLang="sr-Latn-RS" sz="1100" b="1" i="1">
                                <a:solidFill>
                                  <a:srgbClr val="7030A0"/>
                                </a:solidFill>
                                <a:latin typeface="Cambria Math"/>
                                <a:cs typeface="Arial" panose="020B0604020202020204" pitchFamily="34" charset="0"/>
                              </a:rPr>
                              <m:t>−</m:t>
                            </m:r>
                            <m:r>
                              <a:rPr lang="sr-Latn-ME" altLang="sr-Latn-RS" sz="1100" b="1" i="1">
                                <a:solidFill>
                                  <a:srgbClr val="7030A0"/>
                                </a:solidFill>
                                <a:latin typeface="Cambria Math"/>
                                <a:cs typeface="Arial" panose="020B0604020202020204" pitchFamily="34" charset="0"/>
                              </a:rPr>
                              <m:t>𝟏</m:t>
                            </m:r>
                            <m:r>
                              <a:rPr lang="sr-Latn-ME" altLang="sr-Latn-RS" sz="1100" b="1" i="1">
                                <a:solidFill>
                                  <a:srgbClr val="7030A0"/>
                                </a:solidFill>
                                <a:latin typeface="Cambria Math"/>
                                <a:cs typeface="Arial" panose="020B0604020202020204" pitchFamily="34" charset="0"/>
                              </a:rPr>
                              <m:t>)</m:t>
                            </m:r>
                          </m:sup>
                        </m:sSubSup>
                        <m:r>
                          <a:rPr lang="sr-Latn-ME" altLang="sr-Latn-RS" sz="1100" b="1" i="1">
                            <a:solidFill>
                              <a:srgbClr val="7030A0"/>
                            </a:solidFill>
                            <a:latin typeface="Cambria Math"/>
                            <a:ea typeface="Cambria Math"/>
                            <a:cs typeface="Arial" panose="020B0604020202020204" pitchFamily="34" charset="0"/>
                          </a:rPr>
                          <m:t>≥</m:t>
                        </m:r>
                        <m:r>
                          <a:rPr lang="sr-Latn-ME" altLang="sr-Latn-RS" sz="1100" b="1" i="1">
                            <a:solidFill>
                              <a:srgbClr val="7030A0"/>
                            </a:solidFill>
                            <a:latin typeface="Cambria Math"/>
                            <a:cs typeface="Arial" panose="020B0604020202020204" pitchFamily="34" charset="0"/>
                          </a:rPr>
                          <m:t>𝟎</m:t>
                        </m:r>
                      </m:e>
                    </m:d>
                    <m:r>
                      <a:rPr lang="sr-Latn-ME" altLang="sr-Latn-RS" sz="1100" b="1" i="1">
                        <a:solidFill>
                          <a:srgbClr val="7030A0"/>
                        </a:solidFill>
                        <a:latin typeface="Cambria Math"/>
                        <a:ea typeface="Cambria Math"/>
                        <a:cs typeface="Arial" panose="020B0604020202020204" pitchFamily="34" charset="0"/>
                      </a:rPr>
                      <m:t>≥</m:t>
                    </m:r>
                    <m:r>
                      <a:rPr lang="sr-Latn-ME" altLang="sr-Latn-RS" sz="1100" b="1" i="0" smtClean="0">
                        <a:solidFill>
                          <a:srgbClr val="7030A0"/>
                        </a:solidFill>
                        <a:latin typeface="Cambria Math"/>
                        <a:ea typeface="Cambria Math"/>
                        <a:cs typeface="Arial" panose="020B0604020202020204" pitchFamily="34" charset="0"/>
                      </a:rPr>
                      <m:t>𝟎</m:t>
                    </m:r>
                  </m:oMath>
                </a14:m>
                <a:r>
                  <a:rPr lang="sr-Latn-ME" altLang="sr-Latn-RS" sz="1100" dirty="0" smtClean="0">
                    <a:solidFill>
                      <a:srgbClr val="7030A0"/>
                    </a:solidFill>
                    <a:latin typeface="Arial" panose="020B0604020202020204" pitchFamily="34" charset="0"/>
                    <a:cs typeface="Arial" panose="020B0604020202020204" pitchFamily="34" charset="0"/>
                  </a:rPr>
                  <a:t>,     odnosno: </a:t>
                </a:r>
              </a:p>
              <a:p>
                <a:pPr marL="1885950" lvl="4" indent="-171450"/>
                <a:r>
                  <a:rPr lang="sr-Latn-ME" altLang="sr-Latn-RS" sz="1100" dirty="0" smtClean="0">
                    <a:solidFill>
                      <a:srgbClr val="7030A0"/>
                    </a:solidFill>
                    <a:latin typeface="Arial" panose="020B0604020202020204" pitchFamily="34" charset="0"/>
                    <a:cs typeface="Arial" panose="020B0604020202020204" pitchFamily="34" charset="0"/>
                  </a:rPr>
                  <a:t>za svaku kolonu </a:t>
                </a:r>
                <a:r>
                  <a:rPr lang="sr-Latn-ME" altLang="sr-Latn-RS" sz="1100" b="1" i="1" dirty="0" smtClean="0">
                    <a:solidFill>
                      <a:srgbClr val="7030A0"/>
                    </a:solidFill>
                    <a:latin typeface="Arial" panose="020B0604020202020204" pitchFamily="34" charset="0"/>
                    <a:cs typeface="Arial" panose="020B0604020202020204" pitchFamily="34" charset="0"/>
                  </a:rPr>
                  <a:t>j</a:t>
                </a:r>
                <a:r>
                  <a:rPr lang="sr-Latn-ME" altLang="sr-Latn-RS" sz="1100" i="1" dirty="0" smtClean="0">
                    <a:solidFill>
                      <a:srgbClr val="7030A0"/>
                    </a:solidFill>
                    <a:latin typeface="Arial" panose="020B0604020202020204" pitchFamily="34" charset="0"/>
                    <a:cs typeface="Arial" panose="020B0604020202020204" pitchFamily="34" charset="0"/>
                  </a:rPr>
                  <a:t> </a:t>
                </a:r>
                <a:r>
                  <a:rPr lang="sr-Latn-ME" altLang="sr-Latn-RS" sz="1100" dirty="0" smtClean="0">
                    <a:solidFill>
                      <a:srgbClr val="7030A0"/>
                    </a:solidFill>
                    <a:latin typeface="Arial" panose="020B0604020202020204" pitchFamily="34" charset="0"/>
                    <a:cs typeface="Arial" panose="020B0604020202020204" pitchFamily="34" charset="0"/>
                  </a:rPr>
                  <a:t>kod koje je u datoj iteraciji </a:t>
                </a:r>
                <a14:m>
                  <m:oMath xmlns:m="http://schemas.openxmlformats.org/officeDocument/2006/math">
                    <m:sSubSup>
                      <m:sSubSupPr>
                        <m:ctrlPr>
                          <a:rPr lang="sr-Latn-ME" altLang="sr-Latn-RS" sz="1100" b="1" i="1">
                            <a:solidFill>
                              <a:srgbClr val="7030A0"/>
                            </a:solidFill>
                            <a:latin typeface="Cambria Math"/>
                            <a:cs typeface="Arial" panose="020B0604020202020204" pitchFamily="34" charset="0"/>
                          </a:rPr>
                        </m:ctrlPr>
                      </m:sSubSupPr>
                      <m:e>
                        <m:acc>
                          <m:accPr>
                            <m:chr m:val="̂"/>
                            <m:ctrlPr>
                              <a:rPr lang="sr-Latn-ME" altLang="sr-Latn-RS" sz="1100" b="1" i="1">
                                <a:solidFill>
                                  <a:srgbClr val="7030A0"/>
                                </a:solidFill>
                                <a:latin typeface="Cambria Math"/>
                                <a:cs typeface="Arial" panose="020B0604020202020204" pitchFamily="34" charset="0"/>
                              </a:rPr>
                            </m:ctrlPr>
                          </m:accPr>
                          <m:e>
                            <m:r>
                              <a:rPr lang="sr-Latn-ME" altLang="sr-Latn-RS" sz="1100" b="1" i="1">
                                <a:solidFill>
                                  <a:srgbClr val="7030A0"/>
                                </a:solidFill>
                                <a:latin typeface="Cambria Math"/>
                                <a:cs typeface="Arial" panose="020B0604020202020204" pitchFamily="34" charset="0"/>
                              </a:rPr>
                              <m:t>𝒄</m:t>
                            </m:r>
                          </m:e>
                        </m:acc>
                      </m:e>
                      <m:sub>
                        <m:r>
                          <a:rPr lang="sr-Latn-ME" altLang="sr-Latn-RS" sz="1100" b="1" i="1" smtClean="0">
                            <a:solidFill>
                              <a:srgbClr val="7030A0"/>
                            </a:solidFill>
                            <a:latin typeface="Cambria Math"/>
                            <a:cs typeface="Arial" panose="020B0604020202020204" pitchFamily="34" charset="0"/>
                          </a:rPr>
                          <m:t>𝒋</m:t>
                        </m:r>
                      </m:sub>
                      <m:sup>
                        <m:d>
                          <m:dPr>
                            <m:ctrlPr>
                              <a:rPr lang="sr-Latn-ME" altLang="sr-Latn-RS" sz="1100" b="1" i="1">
                                <a:solidFill>
                                  <a:srgbClr val="7030A0"/>
                                </a:solidFill>
                                <a:latin typeface="Cambria Math"/>
                                <a:cs typeface="Arial" panose="020B0604020202020204" pitchFamily="34" charset="0"/>
                              </a:rPr>
                            </m:ctrlPr>
                          </m:dPr>
                          <m:e>
                            <m:r>
                              <a:rPr lang="sr-Latn-ME" altLang="sr-Latn-RS" sz="1100" b="1" i="1">
                                <a:solidFill>
                                  <a:srgbClr val="7030A0"/>
                                </a:solidFill>
                                <a:latin typeface="Cambria Math"/>
                                <a:cs typeface="Arial" panose="020B0604020202020204" pitchFamily="34" charset="0"/>
                              </a:rPr>
                              <m:t>𝒑</m:t>
                            </m:r>
                            <m:r>
                              <a:rPr lang="sr-Latn-ME" altLang="sr-Latn-RS" sz="1100" b="1" i="1">
                                <a:solidFill>
                                  <a:srgbClr val="7030A0"/>
                                </a:solidFill>
                                <a:latin typeface="Cambria Math"/>
                                <a:cs typeface="Arial" panose="020B0604020202020204" pitchFamily="34" charset="0"/>
                              </a:rPr>
                              <m:t>−</m:t>
                            </m:r>
                            <m:r>
                              <a:rPr lang="sr-Latn-ME" altLang="sr-Latn-RS" sz="1100" b="1" i="1">
                                <a:solidFill>
                                  <a:srgbClr val="7030A0"/>
                                </a:solidFill>
                                <a:latin typeface="Cambria Math"/>
                                <a:cs typeface="Arial" panose="020B0604020202020204" pitchFamily="34" charset="0"/>
                              </a:rPr>
                              <m:t>𝟏</m:t>
                            </m:r>
                          </m:e>
                        </m:d>
                      </m:sup>
                    </m:sSubSup>
                    <m:r>
                      <a:rPr lang="sr-Latn-ME" altLang="sr-Latn-RS" sz="1100" b="1" i="1" smtClean="0">
                        <a:solidFill>
                          <a:srgbClr val="7030A0"/>
                        </a:solidFill>
                        <a:latin typeface="Cambria Math"/>
                        <a:cs typeface="Arial" panose="020B0604020202020204" pitchFamily="34" charset="0"/>
                      </a:rPr>
                      <m:t>&gt;</m:t>
                    </m:r>
                    <m:r>
                      <a:rPr lang="sr-Latn-ME" altLang="sr-Latn-RS" sz="1100" b="1" i="1" smtClean="0">
                        <a:solidFill>
                          <a:srgbClr val="7030A0"/>
                        </a:solidFill>
                        <a:latin typeface="Cambria Math"/>
                        <a:cs typeface="Arial" panose="020B0604020202020204" pitchFamily="34" charset="0"/>
                      </a:rPr>
                      <m:t>𝟎</m:t>
                    </m:r>
                  </m:oMath>
                </a14:m>
                <a:r>
                  <a:rPr lang="sr-Latn-ME" altLang="sr-Latn-RS" sz="1100" i="1" dirty="0" smtClean="0">
                    <a:solidFill>
                      <a:srgbClr val="7030A0"/>
                    </a:solidFill>
                    <a:latin typeface="Arial" panose="020B0604020202020204" pitchFamily="34" charset="0"/>
                    <a:cs typeface="Arial" panose="020B0604020202020204" pitchFamily="34" charset="0"/>
                  </a:rPr>
                  <a:t>, </a:t>
                </a:r>
                <a:r>
                  <a:rPr lang="sr-Latn-ME" altLang="sr-Latn-RS" sz="1100" dirty="0" smtClean="0">
                    <a:solidFill>
                      <a:srgbClr val="7030A0"/>
                    </a:solidFill>
                    <a:latin typeface="Arial" panose="020B0604020202020204" pitchFamily="34" charset="0"/>
                    <a:cs typeface="Arial" panose="020B0604020202020204" pitchFamily="34" charset="0"/>
                  </a:rPr>
                  <a:t>treba sračunati </a:t>
                </a:r>
                <a14:m>
                  <m:oMath xmlns:m="http://schemas.openxmlformats.org/officeDocument/2006/math">
                    <m:sSubSup>
                      <m:sSubSupPr>
                        <m:ctrlPr>
                          <a:rPr lang="sr-Latn-ME" altLang="sr-Latn-RS" sz="1100" b="1" i="1">
                            <a:solidFill>
                              <a:srgbClr val="7030A0"/>
                            </a:solidFill>
                            <a:latin typeface="Cambria Math"/>
                            <a:cs typeface="Arial" panose="020B0604020202020204" pitchFamily="34" charset="0"/>
                          </a:rPr>
                        </m:ctrlPr>
                      </m:sSubSupPr>
                      <m:e>
                        <m:r>
                          <a:rPr lang="sr-Latn-ME" altLang="sr-Latn-RS" sz="1100" b="1" i="1">
                            <a:solidFill>
                              <a:srgbClr val="7030A0"/>
                            </a:solidFill>
                            <a:latin typeface="Cambria Math"/>
                            <a:cs typeface="Arial" panose="020B0604020202020204" pitchFamily="34" charset="0"/>
                          </a:rPr>
                          <m:t> </m:t>
                        </m:r>
                        <m:r>
                          <a:rPr lang="sr-Latn-ME" altLang="sr-Latn-RS" sz="1100" b="1" i="1">
                            <a:solidFill>
                              <a:srgbClr val="7030A0"/>
                            </a:solidFill>
                            <a:latin typeface="Cambria Math"/>
                            <a:ea typeface="Cambria Math"/>
                            <a:cs typeface="Arial" panose="020B0604020202020204" pitchFamily="34" charset="0"/>
                          </a:rPr>
                          <m:t>𝜽</m:t>
                        </m:r>
                      </m:e>
                      <m:sub>
                        <m:r>
                          <a:rPr lang="sr-Latn-ME" altLang="sr-Latn-RS" sz="1100" b="1" i="1">
                            <a:solidFill>
                              <a:srgbClr val="7030A0"/>
                            </a:solidFill>
                            <a:latin typeface="Cambria Math"/>
                            <a:cs typeface="Arial" panose="020B0604020202020204" pitchFamily="34" charset="0"/>
                          </a:rPr>
                          <m:t>𝒊</m:t>
                        </m:r>
                      </m:sub>
                      <m:sup>
                        <m:r>
                          <a:rPr lang="sr-Latn-ME" altLang="sr-Latn-RS" sz="1100" b="1" i="1">
                            <a:solidFill>
                              <a:srgbClr val="7030A0"/>
                            </a:solidFill>
                            <a:latin typeface="Cambria Math"/>
                            <a:cs typeface="Arial" panose="020B0604020202020204" pitchFamily="34" charset="0"/>
                          </a:rPr>
                          <m:t>(</m:t>
                        </m:r>
                        <m:r>
                          <a:rPr lang="sr-Latn-ME" altLang="sr-Latn-RS" sz="1100" b="1" i="1">
                            <a:solidFill>
                              <a:srgbClr val="7030A0"/>
                            </a:solidFill>
                            <a:latin typeface="Cambria Math"/>
                            <a:cs typeface="Arial" panose="020B0604020202020204" pitchFamily="34" charset="0"/>
                          </a:rPr>
                          <m:t>𝒑</m:t>
                        </m:r>
                        <m:r>
                          <a:rPr lang="sr-Latn-ME" altLang="sr-Latn-RS" sz="1100" b="1" i="1">
                            <a:solidFill>
                              <a:srgbClr val="7030A0"/>
                            </a:solidFill>
                            <a:latin typeface="Cambria Math"/>
                            <a:cs typeface="Arial" panose="020B0604020202020204" pitchFamily="34" charset="0"/>
                          </a:rPr>
                          <m:t>−</m:t>
                        </m:r>
                        <m:r>
                          <a:rPr lang="sr-Latn-ME" altLang="sr-Latn-RS" sz="1100" b="1" i="1">
                            <a:solidFill>
                              <a:srgbClr val="7030A0"/>
                            </a:solidFill>
                            <a:latin typeface="Cambria Math"/>
                            <a:cs typeface="Arial" panose="020B0604020202020204" pitchFamily="34" charset="0"/>
                          </a:rPr>
                          <m:t>𝟏</m:t>
                        </m:r>
                        <m:r>
                          <a:rPr lang="sr-Latn-ME" altLang="sr-Latn-RS" sz="1100" b="1" i="1">
                            <a:solidFill>
                              <a:srgbClr val="7030A0"/>
                            </a:solidFill>
                            <a:latin typeface="Cambria Math"/>
                            <a:cs typeface="Arial" panose="020B0604020202020204" pitchFamily="34" charset="0"/>
                          </a:rPr>
                          <m:t>)</m:t>
                        </m:r>
                      </m:sup>
                    </m:sSubSup>
                    <m:r>
                      <a:rPr lang="sr-Latn-ME" altLang="sr-Latn-RS" sz="1100" b="1" i="1">
                        <a:solidFill>
                          <a:srgbClr val="7030A0"/>
                        </a:solidFill>
                        <a:latin typeface="Cambria Math"/>
                        <a:ea typeface="Cambria Math"/>
                        <a:cs typeface="Arial" panose="020B0604020202020204" pitchFamily="34" charset="0"/>
                      </a:rPr>
                      <m:t>≥</m:t>
                    </m:r>
                    <m:sSubSup>
                      <m:sSubSupPr>
                        <m:ctrlPr>
                          <a:rPr lang="sr-Latn-ME" altLang="sr-Latn-RS" sz="1100" b="1" i="1">
                            <a:solidFill>
                              <a:srgbClr val="7030A0"/>
                            </a:solidFill>
                            <a:latin typeface="Cambria Math"/>
                            <a:cs typeface="Arial" panose="020B0604020202020204" pitchFamily="34" charset="0"/>
                          </a:rPr>
                        </m:ctrlPr>
                      </m:sSubSupPr>
                      <m:e>
                        <m:acc>
                          <m:accPr>
                            <m:chr m:val="̂"/>
                            <m:ctrlPr>
                              <a:rPr lang="sr-Latn-ME" altLang="sr-Latn-RS" sz="1100" b="1" i="1">
                                <a:solidFill>
                                  <a:srgbClr val="7030A0"/>
                                </a:solidFill>
                                <a:latin typeface="Cambria Math"/>
                                <a:cs typeface="Arial" panose="020B0604020202020204" pitchFamily="34" charset="0"/>
                              </a:rPr>
                            </m:ctrlPr>
                          </m:accPr>
                          <m:e>
                            <m:r>
                              <a:rPr lang="sr-Latn-ME" altLang="sr-Latn-RS" sz="1100" b="1" i="1">
                                <a:solidFill>
                                  <a:srgbClr val="7030A0"/>
                                </a:solidFill>
                                <a:latin typeface="Cambria Math"/>
                                <a:cs typeface="Arial" panose="020B0604020202020204" pitchFamily="34" charset="0"/>
                              </a:rPr>
                              <m:t>𝒃</m:t>
                            </m:r>
                          </m:e>
                        </m:acc>
                      </m:e>
                      <m:sub>
                        <m:r>
                          <a:rPr lang="sr-Latn-ME" altLang="sr-Latn-RS" sz="1100" b="1" i="1">
                            <a:solidFill>
                              <a:srgbClr val="7030A0"/>
                            </a:solidFill>
                            <a:latin typeface="Cambria Math"/>
                            <a:ea typeface="Cambria Math"/>
                            <a:cs typeface="Arial" panose="020B0604020202020204" pitchFamily="34" charset="0"/>
                          </a:rPr>
                          <m:t>𝒊</m:t>
                        </m:r>
                      </m:sub>
                      <m:sup>
                        <m:d>
                          <m:dPr>
                            <m:ctrlPr>
                              <a:rPr lang="sr-Latn-ME" altLang="sr-Latn-RS" sz="1100" b="1" i="1">
                                <a:solidFill>
                                  <a:srgbClr val="7030A0"/>
                                </a:solidFill>
                                <a:latin typeface="Cambria Math"/>
                                <a:cs typeface="Arial" panose="020B0604020202020204" pitchFamily="34" charset="0"/>
                              </a:rPr>
                            </m:ctrlPr>
                          </m:dPr>
                          <m:e>
                            <m:r>
                              <a:rPr lang="sr-Latn-ME" altLang="sr-Latn-RS" sz="1100" b="1" i="1">
                                <a:solidFill>
                                  <a:srgbClr val="7030A0"/>
                                </a:solidFill>
                                <a:latin typeface="Cambria Math"/>
                                <a:cs typeface="Arial" panose="020B0604020202020204" pitchFamily="34" charset="0"/>
                              </a:rPr>
                              <m:t>𝒑</m:t>
                            </m:r>
                            <m:r>
                              <a:rPr lang="sr-Latn-ME" altLang="sr-Latn-RS" sz="1100" b="1" i="1">
                                <a:solidFill>
                                  <a:srgbClr val="7030A0"/>
                                </a:solidFill>
                                <a:latin typeface="Cambria Math"/>
                                <a:cs typeface="Arial" panose="020B0604020202020204" pitchFamily="34" charset="0"/>
                              </a:rPr>
                              <m:t>−</m:t>
                            </m:r>
                            <m:r>
                              <a:rPr lang="sr-Latn-ME" altLang="sr-Latn-RS" sz="1100" b="1" i="1">
                                <a:solidFill>
                                  <a:srgbClr val="7030A0"/>
                                </a:solidFill>
                                <a:latin typeface="Cambria Math"/>
                                <a:cs typeface="Arial" panose="020B0604020202020204" pitchFamily="34" charset="0"/>
                              </a:rPr>
                              <m:t>𝟏</m:t>
                            </m:r>
                          </m:e>
                        </m:d>
                      </m:sup>
                    </m:sSubSup>
                    <m:r>
                      <a:rPr lang="sr-Latn-ME" altLang="sr-Latn-RS" sz="1100" b="1" i="1">
                        <a:solidFill>
                          <a:srgbClr val="7030A0"/>
                        </a:solidFill>
                        <a:latin typeface="Cambria Math"/>
                        <a:cs typeface="Arial" panose="020B0604020202020204" pitchFamily="34" charset="0"/>
                      </a:rPr>
                      <m:t>/</m:t>
                    </m:r>
                    <m:sSubSup>
                      <m:sSubSupPr>
                        <m:ctrlPr>
                          <a:rPr lang="sr-Latn-ME" altLang="sr-Latn-RS" sz="1100" b="1" i="1">
                            <a:solidFill>
                              <a:srgbClr val="7030A0"/>
                            </a:solidFill>
                            <a:latin typeface="Cambria Math"/>
                            <a:cs typeface="Arial" panose="020B0604020202020204" pitchFamily="34" charset="0"/>
                          </a:rPr>
                        </m:ctrlPr>
                      </m:sSubSupPr>
                      <m:e>
                        <m:acc>
                          <m:accPr>
                            <m:chr m:val="̂"/>
                            <m:ctrlPr>
                              <a:rPr lang="sr-Latn-ME" altLang="sr-Latn-RS" sz="1100" b="1" i="1">
                                <a:solidFill>
                                  <a:srgbClr val="7030A0"/>
                                </a:solidFill>
                                <a:latin typeface="Cambria Math"/>
                                <a:cs typeface="Arial" panose="020B0604020202020204" pitchFamily="34" charset="0"/>
                              </a:rPr>
                            </m:ctrlPr>
                          </m:accPr>
                          <m:e>
                            <m:r>
                              <a:rPr lang="sr-Latn-ME" altLang="sr-Latn-RS" sz="1100" b="1" i="1">
                                <a:solidFill>
                                  <a:srgbClr val="7030A0"/>
                                </a:solidFill>
                                <a:latin typeface="Cambria Math"/>
                                <a:cs typeface="Arial" panose="020B0604020202020204" pitchFamily="34" charset="0"/>
                              </a:rPr>
                              <m:t>𝒂</m:t>
                            </m:r>
                          </m:e>
                        </m:acc>
                      </m:e>
                      <m:sub>
                        <m:r>
                          <a:rPr lang="sr-Latn-ME" altLang="sr-Latn-RS" sz="1100" b="1" i="1">
                            <a:solidFill>
                              <a:srgbClr val="7030A0"/>
                            </a:solidFill>
                            <a:latin typeface="Cambria Math"/>
                            <a:cs typeface="Arial" panose="020B0604020202020204" pitchFamily="34" charset="0"/>
                          </a:rPr>
                          <m:t>𝒔</m:t>
                        </m:r>
                      </m:sub>
                      <m:sup>
                        <m:r>
                          <a:rPr lang="sr-Latn-ME" altLang="sr-Latn-RS" sz="1100" b="1" i="1">
                            <a:solidFill>
                              <a:srgbClr val="7030A0"/>
                            </a:solidFill>
                            <a:latin typeface="Cambria Math"/>
                            <a:cs typeface="Arial" panose="020B0604020202020204" pitchFamily="34" charset="0"/>
                          </a:rPr>
                          <m:t>(</m:t>
                        </m:r>
                        <m:r>
                          <a:rPr lang="sr-Latn-ME" altLang="sr-Latn-RS" sz="1100" b="1" i="1">
                            <a:solidFill>
                              <a:srgbClr val="7030A0"/>
                            </a:solidFill>
                            <a:latin typeface="Cambria Math"/>
                            <a:cs typeface="Arial" panose="020B0604020202020204" pitchFamily="34" charset="0"/>
                          </a:rPr>
                          <m:t>𝒑</m:t>
                        </m:r>
                        <m:r>
                          <a:rPr lang="sr-Latn-ME" altLang="sr-Latn-RS" sz="1100" b="1" i="1">
                            <a:solidFill>
                              <a:srgbClr val="7030A0"/>
                            </a:solidFill>
                            <a:latin typeface="Cambria Math"/>
                            <a:cs typeface="Arial" panose="020B0604020202020204" pitchFamily="34" charset="0"/>
                          </a:rPr>
                          <m:t>−</m:t>
                        </m:r>
                        <m:r>
                          <a:rPr lang="sr-Latn-ME" altLang="sr-Latn-RS" sz="1100" b="1" i="1">
                            <a:solidFill>
                              <a:srgbClr val="7030A0"/>
                            </a:solidFill>
                            <a:latin typeface="Cambria Math"/>
                            <a:cs typeface="Arial" panose="020B0604020202020204" pitchFamily="34" charset="0"/>
                          </a:rPr>
                          <m:t>𝟏</m:t>
                        </m:r>
                        <m:r>
                          <a:rPr lang="sr-Latn-ME" altLang="sr-Latn-RS" sz="1100" b="1" i="1">
                            <a:solidFill>
                              <a:srgbClr val="7030A0"/>
                            </a:solidFill>
                            <a:latin typeface="Cambria Math"/>
                            <a:cs typeface="Arial" panose="020B0604020202020204" pitchFamily="34" charset="0"/>
                          </a:rPr>
                          <m:t>)</m:t>
                        </m:r>
                      </m:sup>
                    </m:sSubSup>
                  </m:oMath>
                </a14:m>
                <a:r>
                  <a:rPr lang="sr-Latn-ME" altLang="sr-Latn-RS" sz="1100" dirty="0" smtClean="0">
                    <a:solidFill>
                      <a:srgbClr val="7030A0"/>
                    </a:solidFill>
                    <a:latin typeface="Arial" panose="020B0604020202020204" pitchFamily="34" charset="0"/>
                    <a:cs typeface="Arial" panose="020B0604020202020204" pitchFamily="34" charset="0"/>
                  </a:rPr>
                  <a:t>    </a:t>
                </a:r>
                <a14:m>
                  <m:oMath xmlns:m="http://schemas.openxmlformats.org/officeDocument/2006/math">
                    <m:r>
                      <a:rPr lang="sr-Latn-ME" altLang="sr-Latn-RS" sz="1100" b="0" i="0" smtClean="0">
                        <a:solidFill>
                          <a:srgbClr val="7030A0"/>
                        </a:solidFill>
                        <a:latin typeface="Cambria Math"/>
                        <a:cs typeface="Arial" panose="020B0604020202020204" pitchFamily="34" charset="0"/>
                      </a:rPr>
                      <m:t> </m:t>
                    </m:r>
                  </m:oMath>
                </a14:m>
                <a:endParaRPr lang="sr-Latn-ME" altLang="sr-Latn-RS" sz="1100" b="0" dirty="0" smtClean="0">
                  <a:solidFill>
                    <a:srgbClr val="7030A0"/>
                  </a:solidFill>
                  <a:latin typeface="Arial" panose="020B0604020202020204" pitchFamily="34" charset="0"/>
                  <a:cs typeface="Arial" panose="020B0604020202020204" pitchFamily="34" charset="0"/>
                </a:endParaRPr>
              </a:p>
              <a:p>
                <a:pPr marL="1885950" lvl="4" indent="-171450"/>
                <a:r>
                  <a:rPr lang="sr-Latn-ME" altLang="sr-Latn-RS" sz="1100" b="1" dirty="0" smtClean="0">
                    <a:solidFill>
                      <a:srgbClr val="7030A0"/>
                    </a:solidFill>
                    <a:latin typeface="Arial" panose="020B0604020202020204" pitchFamily="34" charset="0"/>
                    <a:cs typeface="Arial" panose="020B0604020202020204" pitchFamily="34" charset="0"/>
                  </a:rPr>
                  <a:t>treba sračunati </a:t>
                </a:r>
                <a:r>
                  <a:rPr lang="sr-Latn-ME" altLang="sr-Latn-RS" sz="1100" dirty="0" smtClean="0">
                    <a:solidFill>
                      <a:srgbClr val="7030A0"/>
                    </a:solidFill>
                    <a:latin typeface="Arial" panose="020B0604020202020204" pitchFamily="34" charset="0"/>
                    <a:cs typeface="Arial" panose="020B0604020202020204" pitchFamily="34" charset="0"/>
                  </a:rPr>
                  <a:t>i prirast funkcije cilja ako bi kolona </a:t>
                </a:r>
                <a:r>
                  <a:rPr lang="sr-Latn-ME" altLang="sr-Latn-RS" sz="1100" b="1" i="1" dirty="0" smtClean="0">
                    <a:solidFill>
                      <a:srgbClr val="7030A0"/>
                    </a:solidFill>
                    <a:latin typeface="Arial" panose="020B0604020202020204" pitchFamily="34" charset="0"/>
                    <a:cs typeface="Arial" panose="020B0604020202020204" pitchFamily="34" charset="0"/>
                  </a:rPr>
                  <a:t>j</a:t>
                </a:r>
                <a:r>
                  <a:rPr lang="sr-Latn-ME" altLang="sr-Latn-RS" sz="1100" dirty="0" smtClean="0">
                    <a:solidFill>
                      <a:srgbClr val="7030A0"/>
                    </a:solidFill>
                    <a:latin typeface="Arial" panose="020B0604020202020204" pitchFamily="34" charset="0"/>
                    <a:cs typeface="Arial" panose="020B0604020202020204" pitchFamily="34" charset="0"/>
                  </a:rPr>
                  <a:t> bila izabrana za ključnu kolonu</a:t>
                </a:r>
              </a:p>
              <a:p>
                <a:pPr marL="3543300" lvl="8" indent="0">
                  <a:buNone/>
                </a:pPr>
                <a14:m>
                  <m:oMathPara xmlns:m="http://schemas.openxmlformats.org/officeDocument/2006/math">
                    <m:oMathParaPr>
                      <m:jc m:val="center"/>
                    </m:oMathParaPr>
                    <m:oMath xmlns:m="http://schemas.openxmlformats.org/officeDocument/2006/math">
                      <m:sSub>
                        <m:sSubPr>
                          <m:ctrlPr>
                            <a:rPr lang="sr-Latn-ME" altLang="sr-Latn-RS" sz="1100" b="1" i="1">
                              <a:solidFill>
                                <a:srgbClr val="7030A0"/>
                              </a:solidFill>
                              <a:latin typeface="Cambria Math"/>
                              <a:cs typeface="Arial" panose="020B0604020202020204" pitchFamily="34" charset="0"/>
                            </a:rPr>
                          </m:ctrlPr>
                        </m:sSubPr>
                        <m:e>
                          <m:r>
                            <a:rPr lang="sr-Latn-ME" altLang="sr-Latn-RS" sz="1100" b="1" i="1">
                              <a:solidFill>
                                <a:srgbClr val="7030A0"/>
                              </a:solidFill>
                              <a:latin typeface="Cambria Math"/>
                              <a:ea typeface="Cambria Math"/>
                              <a:cs typeface="Arial" panose="020B0604020202020204" pitchFamily="34" charset="0"/>
                            </a:rPr>
                            <m:t>∆</m:t>
                          </m:r>
                          <m:r>
                            <a:rPr lang="sr-Latn-ME" altLang="sr-Latn-RS" sz="1100" b="1" i="1">
                              <a:solidFill>
                                <a:srgbClr val="7030A0"/>
                              </a:solidFill>
                              <a:latin typeface="Cambria Math"/>
                              <a:ea typeface="Cambria Math"/>
                              <a:cs typeface="Arial" panose="020B0604020202020204" pitchFamily="34" charset="0"/>
                            </a:rPr>
                            <m:t>𝒛</m:t>
                          </m:r>
                        </m:e>
                        <m:sub>
                          <m:r>
                            <a:rPr lang="sr-Latn-ME" altLang="sr-Latn-RS" sz="1100" b="1" i="1">
                              <a:solidFill>
                                <a:srgbClr val="7030A0"/>
                              </a:solidFill>
                              <a:latin typeface="Cambria Math"/>
                              <a:cs typeface="Arial" panose="020B0604020202020204" pitchFamily="34" charset="0"/>
                            </a:rPr>
                            <m:t>𝒋</m:t>
                          </m:r>
                        </m:sub>
                      </m:sSub>
                      <m:r>
                        <a:rPr lang="sr-Latn-ME" altLang="sr-Latn-RS" sz="1100" b="1" i="1" smtClean="0">
                          <a:solidFill>
                            <a:srgbClr val="7030A0"/>
                          </a:solidFill>
                          <a:latin typeface="Cambria Math"/>
                          <a:cs typeface="Arial" panose="020B0604020202020204" pitchFamily="34" charset="0"/>
                        </a:rPr>
                        <m:t>=</m:t>
                      </m:r>
                      <m:sSubSup>
                        <m:sSubSupPr>
                          <m:ctrlPr>
                            <a:rPr lang="sr-Latn-ME" altLang="sr-Latn-RS" sz="1100" b="1" i="1">
                              <a:solidFill>
                                <a:srgbClr val="7030A0"/>
                              </a:solidFill>
                              <a:latin typeface="Cambria Math"/>
                              <a:cs typeface="Arial" panose="020B0604020202020204" pitchFamily="34" charset="0"/>
                            </a:rPr>
                          </m:ctrlPr>
                        </m:sSubSupPr>
                        <m:e>
                          <m:acc>
                            <m:accPr>
                              <m:chr m:val="̂"/>
                              <m:ctrlPr>
                                <a:rPr lang="sr-Latn-ME" altLang="sr-Latn-RS" sz="1100" b="1" i="1">
                                  <a:solidFill>
                                    <a:srgbClr val="7030A0"/>
                                  </a:solidFill>
                                  <a:latin typeface="Cambria Math"/>
                                  <a:cs typeface="Arial" panose="020B0604020202020204" pitchFamily="34" charset="0"/>
                                </a:rPr>
                              </m:ctrlPr>
                            </m:accPr>
                            <m:e>
                              <m:r>
                                <a:rPr lang="sr-Latn-ME" altLang="sr-Latn-RS" sz="1100" b="1" i="1">
                                  <a:solidFill>
                                    <a:srgbClr val="7030A0"/>
                                  </a:solidFill>
                                  <a:latin typeface="Cambria Math"/>
                                  <a:cs typeface="Arial" panose="020B0604020202020204" pitchFamily="34" charset="0"/>
                                </a:rPr>
                                <m:t>𝒄</m:t>
                              </m:r>
                            </m:e>
                          </m:acc>
                        </m:e>
                        <m:sub>
                          <m:r>
                            <a:rPr lang="sr-Latn-ME" altLang="sr-Latn-RS" sz="1100" b="1" i="1">
                              <a:solidFill>
                                <a:srgbClr val="7030A0"/>
                              </a:solidFill>
                              <a:latin typeface="Cambria Math"/>
                              <a:ea typeface="Cambria Math"/>
                              <a:cs typeface="Arial" panose="020B0604020202020204" pitchFamily="34" charset="0"/>
                            </a:rPr>
                            <m:t>𝒋</m:t>
                          </m:r>
                        </m:sub>
                        <m:sup>
                          <m:d>
                            <m:dPr>
                              <m:ctrlPr>
                                <a:rPr lang="sr-Latn-ME" altLang="sr-Latn-RS" sz="1100" b="1" i="1">
                                  <a:solidFill>
                                    <a:srgbClr val="7030A0"/>
                                  </a:solidFill>
                                  <a:latin typeface="Cambria Math"/>
                                  <a:cs typeface="Arial" panose="020B0604020202020204" pitchFamily="34" charset="0"/>
                                </a:rPr>
                              </m:ctrlPr>
                            </m:dPr>
                            <m:e>
                              <m:r>
                                <a:rPr lang="sr-Latn-ME" altLang="sr-Latn-RS" sz="1100" b="1" i="1">
                                  <a:solidFill>
                                    <a:srgbClr val="7030A0"/>
                                  </a:solidFill>
                                  <a:latin typeface="Cambria Math"/>
                                  <a:cs typeface="Arial" panose="020B0604020202020204" pitchFamily="34" charset="0"/>
                                </a:rPr>
                                <m:t>𝒑</m:t>
                              </m:r>
                              <m:r>
                                <a:rPr lang="sr-Latn-ME" altLang="sr-Latn-RS" sz="1100" b="1" i="1">
                                  <a:solidFill>
                                    <a:srgbClr val="7030A0"/>
                                  </a:solidFill>
                                  <a:latin typeface="Cambria Math"/>
                                  <a:cs typeface="Arial" panose="020B0604020202020204" pitchFamily="34" charset="0"/>
                                </a:rPr>
                                <m:t>−</m:t>
                              </m:r>
                              <m:r>
                                <a:rPr lang="sr-Latn-ME" altLang="sr-Latn-RS" sz="1100" b="1" i="1">
                                  <a:solidFill>
                                    <a:srgbClr val="7030A0"/>
                                  </a:solidFill>
                                  <a:latin typeface="Cambria Math"/>
                                  <a:cs typeface="Arial" panose="020B0604020202020204" pitchFamily="34" charset="0"/>
                                </a:rPr>
                                <m:t>𝟏</m:t>
                              </m:r>
                            </m:e>
                          </m:d>
                        </m:sup>
                      </m:sSubSup>
                      <m:r>
                        <a:rPr lang="sr-Latn-ME" altLang="sr-Latn-RS" sz="1100" b="1" i="1" smtClean="0">
                          <a:solidFill>
                            <a:srgbClr val="7030A0"/>
                          </a:solidFill>
                          <a:latin typeface="Cambria Math"/>
                          <a:ea typeface="Cambria Math"/>
                          <a:cs typeface="Arial" panose="020B0604020202020204" pitchFamily="34" charset="0"/>
                        </a:rPr>
                        <m:t>∙</m:t>
                      </m:r>
                      <m:r>
                        <a:rPr lang="sr-Latn-ME" altLang="sr-Latn-RS" sz="1100" b="1" i="1">
                          <a:solidFill>
                            <a:srgbClr val="7030A0"/>
                          </a:solidFill>
                          <a:latin typeface="Cambria Math"/>
                          <a:cs typeface="Arial" panose="020B0604020202020204" pitchFamily="34" charset="0"/>
                        </a:rPr>
                        <m:t>𝒎𝒊𝒏</m:t>
                      </m:r>
                      <m:d>
                        <m:dPr>
                          <m:begChr m:val="|"/>
                          <m:endChr m:val="|"/>
                          <m:ctrlPr>
                            <a:rPr lang="sr-Latn-ME" altLang="sr-Latn-RS" sz="1100" b="1" i="1">
                              <a:solidFill>
                                <a:srgbClr val="7030A0"/>
                              </a:solidFill>
                              <a:latin typeface="Cambria Math"/>
                              <a:cs typeface="Arial" panose="020B0604020202020204" pitchFamily="34" charset="0"/>
                            </a:rPr>
                          </m:ctrlPr>
                        </m:dPr>
                        <m:e>
                          <m:sSubSup>
                            <m:sSubSupPr>
                              <m:ctrlPr>
                                <a:rPr lang="sr-Latn-ME" altLang="sr-Latn-RS" sz="1100" b="1" i="1">
                                  <a:solidFill>
                                    <a:srgbClr val="7030A0"/>
                                  </a:solidFill>
                                  <a:latin typeface="Cambria Math"/>
                                  <a:cs typeface="Arial" panose="020B0604020202020204" pitchFamily="34" charset="0"/>
                                </a:rPr>
                              </m:ctrlPr>
                            </m:sSubSupPr>
                            <m:e>
                              <m:r>
                                <a:rPr lang="sr-Latn-ME" altLang="sr-Latn-RS" sz="1100" b="1" i="1">
                                  <a:solidFill>
                                    <a:srgbClr val="7030A0"/>
                                  </a:solidFill>
                                  <a:latin typeface="Cambria Math"/>
                                  <a:ea typeface="Cambria Math"/>
                                  <a:cs typeface="Arial" panose="020B0604020202020204" pitchFamily="34" charset="0"/>
                                </a:rPr>
                                <m:t>𝜽</m:t>
                              </m:r>
                            </m:e>
                            <m:sub>
                              <m:r>
                                <a:rPr lang="sr-Latn-ME" altLang="sr-Latn-RS" sz="1100" b="1" i="1">
                                  <a:solidFill>
                                    <a:srgbClr val="7030A0"/>
                                  </a:solidFill>
                                  <a:latin typeface="Cambria Math"/>
                                  <a:cs typeface="Arial" panose="020B0604020202020204" pitchFamily="34" charset="0"/>
                                </a:rPr>
                                <m:t>𝒊</m:t>
                              </m:r>
                            </m:sub>
                            <m:sup>
                              <m:r>
                                <a:rPr lang="sr-Latn-ME" altLang="sr-Latn-RS" sz="1100" b="1" i="1">
                                  <a:solidFill>
                                    <a:srgbClr val="7030A0"/>
                                  </a:solidFill>
                                  <a:latin typeface="Cambria Math"/>
                                  <a:cs typeface="Arial" panose="020B0604020202020204" pitchFamily="34" charset="0"/>
                                </a:rPr>
                                <m:t>(</m:t>
                              </m:r>
                              <m:r>
                                <a:rPr lang="sr-Latn-ME" altLang="sr-Latn-RS" sz="1100" b="1" i="1">
                                  <a:solidFill>
                                    <a:srgbClr val="7030A0"/>
                                  </a:solidFill>
                                  <a:latin typeface="Cambria Math"/>
                                  <a:cs typeface="Arial" panose="020B0604020202020204" pitchFamily="34" charset="0"/>
                                </a:rPr>
                                <m:t>𝒑</m:t>
                              </m:r>
                              <m:r>
                                <a:rPr lang="sr-Latn-ME" altLang="sr-Latn-RS" sz="1100" b="1" i="1">
                                  <a:solidFill>
                                    <a:srgbClr val="7030A0"/>
                                  </a:solidFill>
                                  <a:latin typeface="Cambria Math"/>
                                  <a:cs typeface="Arial" panose="020B0604020202020204" pitchFamily="34" charset="0"/>
                                </a:rPr>
                                <m:t>−</m:t>
                              </m:r>
                              <m:r>
                                <a:rPr lang="sr-Latn-ME" altLang="sr-Latn-RS" sz="1100" b="1" i="1">
                                  <a:solidFill>
                                    <a:srgbClr val="7030A0"/>
                                  </a:solidFill>
                                  <a:latin typeface="Cambria Math"/>
                                  <a:cs typeface="Arial" panose="020B0604020202020204" pitchFamily="34" charset="0"/>
                                </a:rPr>
                                <m:t>𝟏</m:t>
                              </m:r>
                              <m:r>
                                <a:rPr lang="sr-Latn-ME" altLang="sr-Latn-RS" sz="1100" b="1" i="1">
                                  <a:solidFill>
                                    <a:srgbClr val="7030A0"/>
                                  </a:solidFill>
                                  <a:latin typeface="Cambria Math"/>
                                  <a:cs typeface="Arial" panose="020B0604020202020204" pitchFamily="34" charset="0"/>
                                </a:rPr>
                                <m:t>)</m:t>
                              </m:r>
                            </m:sup>
                          </m:sSubSup>
                          <m:r>
                            <a:rPr lang="sr-Latn-ME" altLang="sr-Latn-RS" sz="1100" b="1" i="1">
                              <a:solidFill>
                                <a:srgbClr val="7030A0"/>
                              </a:solidFill>
                              <a:latin typeface="Cambria Math"/>
                              <a:ea typeface="Cambria Math"/>
                              <a:cs typeface="Arial" panose="020B0604020202020204" pitchFamily="34" charset="0"/>
                            </a:rPr>
                            <m:t>≥</m:t>
                          </m:r>
                          <m:r>
                            <a:rPr lang="sr-Latn-ME" altLang="sr-Latn-RS" sz="1100" b="1" i="1">
                              <a:solidFill>
                                <a:srgbClr val="7030A0"/>
                              </a:solidFill>
                              <a:latin typeface="Cambria Math"/>
                              <a:cs typeface="Arial" panose="020B0604020202020204" pitchFamily="34" charset="0"/>
                            </a:rPr>
                            <m:t>𝟎</m:t>
                          </m:r>
                        </m:e>
                      </m:d>
                    </m:oMath>
                  </m:oMathPara>
                </a14:m>
                <a:endParaRPr lang="sr-Latn-ME" altLang="sr-Latn-RS" sz="1100" dirty="0" smtClean="0">
                  <a:solidFill>
                    <a:srgbClr val="7030A0"/>
                  </a:solidFill>
                  <a:latin typeface="Arial" panose="020B0604020202020204" pitchFamily="34" charset="0"/>
                  <a:cs typeface="Arial" panose="020B0604020202020204" pitchFamily="34" charset="0"/>
                </a:endParaRPr>
              </a:p>
              <a:p>
                <a:pPr marL="1885950" lvl="4" indent="-171450"/>
                <a:r>
                  <a:rPr lang="sr-Latn-ME" altLang="sr-Latn-RS" sz="1100" dirty="0" smtClean="0">
                    <a:solidFill>
                      <a:srgbClr val="7030A0"/>
                    </a:solidFill>
                    <a:latin typeface="Arial" panose="020B0604020202020204" pitchFamily="34" charset="0"/>
                    <a:cs typeface="Arial" panose="020B0604020202020204" pitchFamily="34" charset="0"/>
                  </a:rPr>
                  <a:t>od svih sračunatih </a:t>
                </a:r>
                <a14:m>
                  <m:oMath xmlns:m="http://schemas.openxmlformats.org/officeDocument/2006/math">
                    <m:sSub>
                      <m:sSubPr>
                        <m:ctrlPr>
                          <a:rPr lang="sr-Latn-ME" altLang="sr-Latn-RS" sz="1100" b="1" i="1">
                            <a:solidFill>
                              <a:srgbClr val="7030A0"/>
                            </a:solidFill>
                            <a:latin typeface="Cambria Math"/>
                            <a:cs typeface="Arial" panose="020B0604020202020204" pitchFamily="34" charset="0"/>
                          </a:rPr>
                        </m:ctrlPr>
                      </m:sSubPr>
                      <m:e>
                        <m:r>
                          <a:rPr lang="sr-Latn-ME" altLang="sr-Latn-RS" sz="1100" b="1" i="1">
                            <a:solidFill>
                              <a:srgbClr val="7030A0"/>
                            </a:solidFill>
                            <a:latin typeface="Cambria Math"/>
                            <a:ea typeface="Cambria Math"/>
                            <a:cs typeface="Arial" panose="020B0604020202020204" pitchFamily="34" charset="0"/>
                          </a:rPr>
                          <m:t>∆</m:t>
                        </m:r>
                        <m:r>
                          <a:rPr lang="sr-Latn-ME" altLang="sr-Latn-RS" sz="1100" b="1" i="1">
                            <a:solidFill>
                              <a:srgbClr val="7030A0"/>
                            </a:solidFill>
                            <a:latin typeface="Cambria Math"/>
                            <a:ea typeface="Cambria Math"/>
                            <a:cs typeface="Arial" panose="020B0604020202020204" pitchFamily="34" charset="0"/>
                          </a:rPr>
                          <m:t>𝒛</m:t>
                        </m:r>
                      </m:e>
                      <m:sub>
                        <m:r>
                          <a:rPr lang="sr-Latn-ME" altLang="sr-Latn-RS" sz="1100" b="1" i="1">
                            <a:solidFill>
                              <a:srgbClr val="7030A0"/>
                            </a:solidFill>
                            <a:latin typeface="Cambria Math"/>
                            <a:cs typeface="Arial" panose="020B0604020202020204" pitchFamily="34" charset="0"/>
                          </a:rPr>
                          <m:t>𝒋</m:t>
                        </m:r>
                      </m:sub>
                    </m:sSub>
                  </m:oMath>
                </a14:m>
                <a:r>
                  <a:rPr lang="sr-Latn-ME" altLang="sr-Latn-RS" sz="1100" dirty="0" smtClean="0">
                    <a:solidFill>
                      <a:srgbClr val="7030A0"/>
                    </a:solidFill>
                    <a:latin typeface="Arial" panose="020B0604020202020204" pitchFamily="34" charset="0"/>
                    <a:cs typeface="Arial" panose="020B0604020202020204" pitchFamily="34" charset="0"/>
                  </a:rPr>
                  <a:t>, naći najveću pozitivnu vrijednost, a kolona </a:t>
                </a:r>
                <a:r>
                  <a:rPr lang="sr-Latn-ME" altLang="sr-Latn-RS" sz="1100" b="1" i="1" dirty="0" smtClean="0">
                    <a:solidFill>
                      <a:srgbClr val="7030A0"/>
                    </a:solidFill>
                    <a:latin typeface="Arial" panose="020B0604020202020204" pitchFamily="34" charset="0"/>
                    <a:cs typeface="Arial" panose="020B0604020202020204" pitchFamily="34" charset="0"/>
                  </a:rPr>
                  <a:t>j </a:t>
                </a:r>
                <a:r>
                  <a:rPr lang="sr-Latn-ME" altLang="sr-Latn-RS" sz="1100" dirty="0" smtClean="0">
                    <a:solidFill>
                      <a:srgbClr val="7030A0"/>
                    </a:solidFill>
                    <a:latin typeface="Arial" panose="020B0604020202020204" pitchFamily="34" charset="0"/>
                    <a:cs typeface="Arial" panose="020B0604020202020204" pitchFamily="34" charset="0"/>
                  </a:rPr>
                  <a:t>kojoj odgovara to </a:t>
                </a:r>
                <a14:m>
                  <m:oMath xmlns:m="http://schemas.openxmlformats.org/officeDocument/2006/math">
                    <m:sSub>
                      <m:sSubPr>
                        <m:ctrlPr>
                          <a:rPr lang="sr-Latn-ME" altLang="sr-Latn-RS" sz="1100" b="1" i="1">
                            <a:solidFill>
                              <a:srgbClr val="7030A0"/>
                            </a:solidFill>
                            <a:latin typeface="Cambria Math"/>
                            <a:cs typeface="Arial" panose="020B0604020202020204" pitchFamily="34" charset="0"/>
                          </a:rPr>
                        </m:ctrlPr>
                      </m:sSubPr>
                      <m:e>
                        <m:r>
                          <a:rPr lang="sr-Latn-ME" altLang="sr-Latn-RS" sz="1100" b="1" i="1">
                            <a:solidFill>
                              <a:srgbClr val="7030A0"/>
                            </a:solidFill>
                            <a:latin typeface="Cambria Math"/>
                            <a:ea typeface="Cambria Math"/>
                            <a:cs typeface="Arial" panose="020B0604020202020204" pitchFamily="34" charset="0"/>
                          </a:rPr>
                          <m:t>∆</m:t>
                        </m:r>
                        <m:r>
                          <a:rPr lang="sr-Latn-ME" altLang="sr-Latn-RS" sz="1100" b="1" i="1">
                            <a:solidFill>
                              <a:srgbClr val="7030A0"/>
                            </a:solidFill>
                            <a:latin typeface="Cambria Math"/>
                            <a:ea typeface="Cambria Math"/>
                            <a:cs typeface="Arial" panose="020B0604020202020204" pitchFamily="34" charset="0"/>
                          </a:rPr>
                          <m:t>𝒛</m:t>
                        </m:r>
                      </m:e>
                      <m:sub>
                        <m:r>
                          <a:rPr lang="sr-Latn-ME" altLang="sr-Latn-RS" sz="1100" b="1" i="1">
                            <a:solidFill>
                              <a:srgbClr val="7030A0"/>
                            </a:solidFill>
                            <a:latin typeface="Cambria Math"/>
                            <a:cs typeface="Arial" panose="020B0604020202020204" pitchFamily="34" charset="0"/>
                          </a:rPr>
                          <m:t>𝒋</m:t>
                        </m:r>
                      </m:sub>
                    </m:sSub>
                  </m:oMath>
                </a14:m>
                <a:r>
                  <a:rPr lang="sr-Latn-ME" altLang="sr-Latn-RS" sz="1100" dirty="0" smtClean="0">
                    <a:solidFill>
                      <a:srgbClr val="7030A0"/>
                    </a:solidFill>
                    <a:latin typeface="Arial" panose="020B0604020202020204" pitchFamily="34" charset="0"/>
                    <a:cs typeface="Arial" panose="020B0604020202020204" pitchFamily="34" charset="0"/>
                  </a:rPr>
                  <a:t> će biti ključna kolona</a:t>
                </a:r>
              </a:p>
              <a:p>
                <a:pPr marL="1885950" lvl="4" indent="-171450"/>
                <a:r>
                  <a:rPr lang="sr-Latn-ME" altLang="sr-Latn-RS" sz="1100" dirty="0" smtClean="0">
                    <a:solidFill>
                      <a:srgbClr val="7030A0"/>
                    </a:solidFill>
                    <a:latin typeface="Arial" panose="020B0604020202020204" pitchFamily="34" charset="0"/>
                    <a:cs typeface="Arial" panose="020B0604020202020204" pitchFamily="34" charset="0"/>
                  </a:rPr>
                  <a:t>ključni red će biti red u kojem za tu kolonu imamo </a:t>
                </a:r>
                <a14:m>
                  <m:oMath xmlns:m="http://schemas.openxmlformats.org/officeDocument/2006/math">
                    <m:r>
                      <a:rPr lang="sr-Latn-ME" altLang="sr-Latn-RS" sz="1100" b="1" i="1">
                        <a:solidFill>
                          <a:srgbClr val="7030A0"/>
                        </a:solidFill>
                        <a:latin typeface="Cambria Math"/>
                        <a:cs typeface="Arial" panose="020B0604020202020204" pitchFamily="34" charset="0"/>
                      </a:rPr>
                      <m:t>𝒎𝒊𝒏</m:t>
                    </m:r>
                    <m:d>
                      <m:dPr>
                        <m:begChr m:val="|"/>
                        <m:endChr m:val="|"/>
                        <m:ctrlPr>
                          <a:rPr lang="sr-Latn-ME" altLang="sr-Latn-RS" sz="1100" b="1" i="1">
                            <a:solidFill>
                              <a:srgbClr val="7030A0"/>
                            </a:solidFill>
                            <a:latin typeface="Cambria Math"/>
                            <a:cs typeface="Arial" panose="020B0604020202020204" pitchFamily="34" charset="0"/>
                          </a:rPr>
                        </m:ctrlPr>
                      </m:dPr>
                      <m:e>
                        <m:sSubSup>
                          <m:sSubSupPr>
                            <m:ctrlPr>
                              <a:rPr lang="sr-Latn-ME" altLang="sr-Latn-RS" sz="1100" b="1" i="1">
                                <a:solidFill>
                                  <a:srgbClr val="7030A0"/>
                                </a:solidFill>
                                <a:latin typeface="Cambria Math"/>
                                <a:cs typeface="Arial" panose="020B0604020202020204" pitchFamily="34" charset="0"/>
                              </a:rPr>
                            </m:ctrlPr>
                          </m:sSubSupPr>
                          <m:e>
                            <m:r>
                              <a:rPr lang="sr-Latn-ME" altLang="sr-Latn-RS" sz="1100" b="1" i="1">
                                <a:solidFill>
                                  <a:srgbClr val="7030A0"/>
                                </a:solidFill>
                                <a:latin typeface="Cambria Math"/>
                                <a:ea typeface="Cambria Math"/>
                                <a:cs typeface="Arial" panose="020B0604020202020204" pitchFamily="34" charset="0"/>
                              </a:rPr>
                              <m:t>𝜽</m:t>
                            </m:r>
                          </m:e>
                          <m:sub>
                            <m:r>
                              <a:rPr lang="sr-Latn-ME" altLang="sr-Latn-RS" sz="1100" b="1" i="1">
                                <a:solidFill>
                                  <a:srgbClr val="7030A0"/>
                                </a:solidFill>
                                <a:latin typeface="Cambria Math"/>
                                <a:cs typeface="Arial" panose="020B0604020202020204" pitchFamily="34" charset="0"/>
                              </a:rPr>
                              <m:t>𝒊</m:t>
                            </m:r>
                          </m:sub>
                          <m:sup>
                            <m:r>
                              <a:rPr lang="sr-Latn-ME" altLang="sr-Latn-RS" sz="1100" b="1" i="1">
                                <a:solidFill>
                                  <a:srgbClr val="7030A0"/>
                                </a:solidFill>
                                <a:latin typeface="Cambria Math"/>
                                <a:cs typeface="Arial" panose="020B0604020202020204" pitchFamily="34" charset="0"/>
                              </a:rPr>
                              <m:t>(</m:t>
                            </m:r>
                            <m:r>
                              <a:rPr lang="sr-Latn-ME" altLang="sr-Latn-RS" sz="1100" b="1" i="1">
                                <a:solidFill>
                                  <a:srgbClr val="7030A0"/>
                                </a:solidFill>
                                <a:latin typeface="Cambria Math"/>
                                <a:cs typeface="Arial" panose="020B0604020202020204" pitchFamily="34" charset="0"/>
                              </a:rPr>
                              <m:t>𝒑</m:t>
                            </m:r>
                            <m:r>
                              <a:rPr lang="sr-Latn-ME" altLang="sr-Latn-RS" sz="1100" b="1" i="1">
                                <a:solidFill>
                                  <a:srgbClr val="7030A0"/>
                                </a:solidFill>
                                <a:latin typeface="Cambria Math"/>
                                <a:cs typeface="Arial" panose="020B0604020202020204" pitchFamily="34" charset="0"/>
                              </a:rPr>
                              <m:t>−</m:t>
                            </m:r>
                            <m:r>
                              <a:rPr lang="sr-Latn-ME" altLang="sr-Latn-RS" sz="1100" b="1" i="1">
                                <a:solidFill>
                                  <a:srgbClr val="7030A0"/>
                                </a:solidFill>
                                <a:latin typeface="Cambria Math"/>
                                <a:cs typeface="Arial" panose="020B0604020202020204" pitchFamily="34" charset="0"/>
                              </a:rPr>
                              <m:t>𝟏</m:t>
                            </m:r>
                            <m:r>
                              <a:rPr lang="sr-Latn-ME" altLang="sr-Latn-RS" sz="1100" b="1" i="1">
                                <a:solidFill>
                                  <a:srgbClr val="7030A0"/>
                                </a:solidFill>
                                <a:latin typeface="Cambria Math"/>
                                <a:cs typeface="Arial" panose="020B0604020202020204" pitchFamily="34" charset="0"/>
                              </a:rPr>
                              <m:t>)</m:t>
                            </m:r>
                          </m:sup>
                        </m:sSubSup>
                        <m:r>
                          <a:rPr lang="sr-Latn-ME" altLang="sr-Latn-RS" sz="1100" b="1" i="1">
                            <a:solidFill>
                              <a:srgbClr val="7030A0"/>
                            </a:solidFill>
                            <a:latin typeface="Cambria Math"/>
                            <a:ea typeface="Cambria Math"/>
                            <a:cs typeface="Arial" panose="020B0604020202020204" pitchFamily="34" charset="0"/>
                          </a:rPr>
                          <m:t>≥</m:t>
                        </m:r>
                        <m:r>
                          <a:rPr lang="sr-Latn-ME" altLang="sr-Latn-RS" sz="1100" b="1" i="1">
                            <a:solidFill>
                              <a:srgbClr val="7030A0"/>
                            </a:solidFill>
                            <a:latin typeface="Cambria Math"/>
                            <a:cs typeface="Arial" panose="020B0604020202020204" pitchFamily="34" charset="0"/>
                          </a:rPr>
                          <m:t>𝟎</m:t>
                        </m:r>
                      </m:e>
                    </m:d>
                  </m:oMath>
                </a14:m>
                <a:endParaRPr lang="sr-Latn-ME" altLang="sr-Latn-RS" sz="1100" dirty="0" smtClean="0">
                  <a:solidFill>
                    <a:srgbClr val="7030A0"/>
                  </a:solidFill>
                  <a:latin typeface="Arial" panose="020B0604020202020204" pitchFamily="34" charset="0"/>
                  <a:cs typeface="Arial" panose="020B0604020202020204" pitchFamily="34" charset="0"/>
                </a:endParaRPr>
              </a:p>
              <a:p>
                <a:pPr marL="1714500" lvl="4" indent="0">
                  <a:buNone/>
                </a:pPr>
                <a:endParaRPr lang="sr-Latn-ME" altLang="sr-Latn-RS" sz="1100" dirty="0" smtClean="0">
                  <a:solidFill>
                    <a:srgbClr val="7030A0"/>
                  </a:solidFill>
                  <a:latin typeface="Arial" panose="020B0604020202020204" pitchFamily="34" charset="0"/>
                  <a:cs typeface="Arial" panose="020B0604020202020204" pitchFamily="34" charset="0"/>
                </a:endParaRPr>
              </a:p>
              <a:p>
                <a:pPr marL="1428750" lvl="3" indent="-171450"/>
                <a:endParaRPr lang="sr-Latn-ME" altLang="sr-Latn-RS" sz="1100" i="1" baseline="-25000" dirty="0" smtClean="0">
                  <a:solidFill>
                    <a:srgbClr val="7030A0"/>
                  </a:solidFill>
                  <a:latin typeface="Arial" panose="020B0604020202020204" pitchFamily="34" charset="0"/>
                  <a:cs typeface="Arial" panose="020B0604020202020204" pitchFamily="34" charset="0"/>
                </a:endParaRPr>
              </a:p>
              <a:p>
                <a:pPr marL="1257300" lvl="2" indent="-457200"/>
                <a:endParaRPr lang="sr-Latn-CS" altLang="sr-Latn-RS" sz="1100" b="1" i="1" dirty="0">
                  <a:solidFill>
                    <a:srgbClr val="7030A0"/>
                  </a:solidFill>
                  <a:latin typeface="Arial" panose="020B0604020202020204" pitchFamily="34" charset="0"/>
                  <a:cs typeface="Arial" panose="020B0604020202020204" pitchFamily="34" charset="0"/>
                </a:endParaRPr>
              </a:p>
            </p:txBody>
          </p:sp>
        </mc:Choice>
        <mc:Fallback xmlns="">
          <p:sp>
            <p:nvSpPr>
              <p:cNvPr id="33795" name="Rectangle 3"/>
              <p:cNvSpPr>
                <a:spLocks noGrp="1" noRot="1" noChangeAspect="1" noMove="1" noResize="1" noEditPoints="1" noAdjustHandles="1" noChangeArrowheads="1" noChangeShapeType="1" noTextEdit="1"/>
              </p:cNvSpPr>
              <p:nvPr>
                <p:ph type="body" idx="1"/>
              </p:nvPr>
            </p:nvSpPr>
            <p:spPr>
              <a:xfrm>
                <a:off x="457200" y="1052736"/>
                <a:ext cx="8507288" cy="5544616"/>
              </a:xfrm>
              <a:blipFill rotWithShape="1">
                <a:blip r:embed="rId2"/>
                <a:stretch>
                  <a:fillRect t="-110"/>
                </a:stretch>
              </a:blipFill>
            </p:spPr>
            <p:txBody>
              <a:bodyPr/>
              <a:lstStyle/>
              <a:p>
                <a:r>
                  <a:rPr lang="sr-Latn-ME">
                    <a:noFill/>
                  </a:rPr>
                  <a:t> </a:t>
                </a:r>
              </a:p>
            </p:txBody>
          </p:sp>
        </mc:Fallback>
      </mc:AlternateContent>
      <p:sp>
        <p:nvSpPr>
          <p:cNvPr id="33796" name="Rectangle 4"/>
          <p:cNvSpPr>
            <a:spLocks noGrp="1" noChangeArrowheads="1"/>
          </p:cNvSpPr>
          <p:nvPr>
            <p:ph type="title"/>
          </p:nvPr>
        </p:nvSpPr>
        <p:spPr>
          <a:xfrm>
            <a:off x="457200" y="277813"/>
            <a:ext cx="8229600" cy="846931"/>
          </a:xfrm>
        </p:spPr>
        <p:txBody>
          <a:bodyPr>
            <a:noAutofit/>
          </a:bodyPr>
          <a:lstStyle/>
          <a:p>
            <a:r>
              <a:rPr lang="sr-Latn-CS" altLang="sr-Latn-RS" sz="2000" b="1" dirty="0">
                <a:solidFill>
                  <a:srgbClr val="7030A0"/>
                </a:solidFill>
                <a:latin typeface="Arial" charset="0"/>
              </a:rPr>
              <a:t>Primjer za simpleks metodu sa Jordanovim koeficijentima</a:t>
            </a:r>
            <a:endParaRPr lang="sr-Latn-CS" altLang="sr-Latn-RS" sz="2000" b="1" dirty="0">
              <a:latin typeface="Arial" charset="0"/>
            </a:endParaRPr>
          </a:p>
        </p:txBody>
      </p:sp>
      <p:sp>
        <p:nvSpPr>
          <p:cNvPr id="33798"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ME"/>
          </a:p>
        </p:txBody>
      </p:sp>
      <p:sp>
        <p:nvSpPr>
          <p:cNvPr id="33800"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ME"/>
          </a:p>
        </p:txBody>
      </p:sp>
      <p:sp>
        <p:nvSpPr>
          <p:cNvPr id="33802"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ME"/>
          </a:p>
        </p:txBody>
      </p:sp>
      <p:sp>
        <p:nvSpPr>
          <p:cNvPr id="33804"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ME"/>
          </a:p>
        </p:txBody>
      </p:sp>
      <p:sp>
        <p:nvSpPr>
          <p:cNvPr id="33806"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ME"/>
          </a:p>
        </p:txBody>
      </p:sp>
      <p:sp>
        <p:nvSpPr>
          <p:cNvPr id="33808"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ME"/>
          </a:p>
        </p:txBody>
      </p:sp>
      <p:sp>
        <p:nvSpPr>
          <p:cNvPr id="33810"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ME"/>
          </a:p>
        </p:txBody>
      </p:sp>
      <p:sp>
        <p:nvSpPr>
          <p:cNvPr id="33812"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ME"/>
          </a:p>
        </p:txBody>
      </p:sp>
      <p:sp>
        <p:nvSpPr>
          <p:cNvPr id="33814" name="Rectangle 2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ME"/>
          </a:p>
        </p:txBody>
      </p:sp>
      <p:graphicFrame>
        <p:nvGraphicFramePr>
          <p:cNvPr id="13" name="Table 12"/>
          <p:cNvGraphicFramePr>
            <a:graphicFrameLocks noGrp="1"/>
          </p:cNvGraphicFramePr>
          <p:nvPr>
            <p:extLst>
              <p:ext uri="{D42A27DB-BD31-4B8C-83A1-F6EECF244321}">
                <p14:modId xmlns:p14="http://schemas.microsoft.com/office/powerpoint/2010/main" val="678919447"/>
              </p:ext>
            </p:extLst>
          </p:nvPr>
        </p:nvGraphicFramePr>
        <p:xfrm>
          <a:off x="2483768" y="4653136"/>
          <a:ext cx="4968552" cy="1584175"/>
        </p:xfrm>
        <a:graphic>
          <a:graphicData uri="http://schemas.openxmlformats.org/drawingml/2006/table">
            <a:tbl>
              <a:tblPr>
                <a:tableStyleId>{5C22544A-7EE6-4342-B048-85BDC9FD1C3A}</a:tableStyleId>
              </a:tblPr>
              <a:tblGrid>
                <a:gridCol w="828092"/>
                <a:gridCol w="828092"/>
                <a:gridCol w="828092"/>
                <a:gridCol w="828092"/>
                <a:gridCol w="828092"/>
                <a:gridCol w="828092"/>
              </a:tblGrid>
              <a:tr h="316835">
                <a:tc>
                  <a:txBody>
                    <a:bodyPr/>
                    <a:lstStyle/>
                    <a:p>
                      <a:pPr algn="ctr" fontAlgn="b"/>
                      <a:r>
                        <a:rPr lang="sr-Latn-ME" sz="1400" u="none" strike="noStrike" dirty="0" smtClean="0">
                          <a:effectLst/>
                          <a:latin typeface="Arial" panose="020B0604020202020204" pitchFamily="34" charset="0"/>
                          <a:cs typeface="Arial" panose="020B0604020202020204" pitchFamily="34" charset="0"/>
                        </a:rPr>
                        <a:t>prva</a:t>
                      </a:r>
                      <a:r>
                        <a:rPr lang="sr-Latn-ME" sz="1400" u="none" strike="noStrike" dirty="0">
                          <a:effectLst/>
                          <a:latin typeface="Arial" panose="020B0604020202020204" pitchFamily="34" charset="0"/>
                          <a:cs typeface="Arial" panose="020B0604020202020204" pitchFamily="34" charset="0"/>
                        </a:rPr>
                        <a:t> </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400" u="none" strike="noStrike">
                          <a:effectLst/>
                          <a:latin typeface="Arial" panose="020B0604020202020204" pitchFamily="34" charset="0"/>
                          <a:cs typeface="Arial" panose="020B0604020202020204" pitchFamily="34" charset="0"/>
                        </a:rPr>
                        <a:t>-U2</a:t>
                      </a:r>
                      <a:endParaRPr lang="sr-Latn-ME"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400" u="none" strike="noStrike">
                          <a:effectLst/>
                          <a:latin typeface="Arial" panose="020B0604020202020204" pitchFamily="34" charset="0"/>
                          <a:cs typeface="Arial" panose="020B0604020202020204" pitchFamily="34" charset="0"/>
                        </a:rPr>
                        <a:t>-X2</a:t>
                      </a:r>
                      <a:endParaRPr lang="sr-Latn-ME"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400" u="none" strike="noStrike" dirty="0">
                          <a:effectLst/>
                          <a:latin typeface="Arial" panose="020B0604020202020204" pitchFamily="34" charset="0"/>
                          <a:cs typeface="Arial" panose="020B0604020202020204" pitchFamily="34" charset="0"/>
                        </a:rPr>
                        <a:t>bi</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l-GR" sz="1400" b="0" i="0" u="none" strike="noStrike" dirty="0" smtClean="0">
                          <a:solidFill>
                            <a:srgbClr val="000000"/>
                          </a:solidFill>
                          <a:effectLst/>
                          <a:latin typeface="Arial" panose="020B0604020202020204" pitchFamily="34" charset="0"/>
                          <a:cs typeface="Arial" panose="020B0604020202020204" pitchFamily="34" charset="0"/>
                        </a:rPr>
                        <a:t>θ</a:t>
                      </a:r>
                      <a:r>
                        <a:rPr lang="sr-Latn-ME" sz="1400" b="0" i="0" u="none" strike="noStrike" dirty="0" smtClean="0">
                          <a:solidFill>
                            <a:srgbClr val="000000"/>
                          </a:solidFill>
                          <a:effectLst/>
                          <a:latin typeface="Arial" panose="020B0604020202020204" pitchFamily="34" charset="0"/>
                          <a:cs typeface="Arial" panose="020B0604020202020204" pitchFamily="34" charset="0"/>
                        </a:rPr>
                        <a:t>1</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l-GR" sz="1400" b="0" i="0" u="none" strike="noStrike" dirty="0" smtClean="0">
                          <a:solidFill>
                            <a:srgbClr val="000000"/>
                          </a:solidFill>
                          <a:effectLst/>
                          <a:latin typeface="Arial" panose="020B0604020202020204" pitchFamily="34" charset="0"/>
                          <a:cs typeface="Arial" panose="020B0604020202020204" pitchFamily="34" charset="0"/>
                        </a:rPr>
                        <a:t>θ</a:t>
                      </a:r>
                      <a:r>
                        <a:rPr lang="sr-Latn-ME" sz="1400" b="0" i="0" u="none" strike="noStrike" dirty="0" smtClean="0">
                          <a:solidFill>
                            <a:srgbClr val="000000"/>
                          </a:solidFill>
                          <a:effectLst/>
                          <a:latin typeface="Arial" panose="020B0604020202020204" pitchFamily="34" charset="0"/>
                          <a:cs typeface="Arial" panose="020B0604020202020204" pitchFamily="34" charset="0"/>
                        </a:rPr>
                        <a:t>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16835">
                <a:tc>
                  <a:txBody>
                    <a:bodyPr/>
                    <a:lstStyle/>
                    <a:p>
                      <a:pPr algn="ctr" fontAlgn="b"/>
                      <a:r>
                        <a:rPr lang="sr-Latn-ME" sz="1400" u="none" strike="noStrike" dirty="0">
                          <a:effectLst/>
                          <a:latin typeface="Arial" panose="020B0604020202020204" pitchFamily="34" charset="0"/>
                          <a:cs typeface="Arial" panose="020B0604020202020204" pitchFamily="34" charset="0"/>
                        </a:rPr>
                        <a:t>u1</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sr-Latn-ME" sz="1400" u="none" strike="noStrike" dirty="0">
                          <a:effectLst/>
                          <a:latin typeface="Arial" panose="020B0604020202020204" pitchFamily="34" charset="0"/>
                          <a:cs typeface="Arial" panose="020B0604020202020204" pitchFamily="34" charset="0"/>
                        </a:rPr>
                        <a:t>0,02</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sr-Latn-ME" sz="1400" u="none" strike="noStrike" dirty="0">
                          <a:effectLst/>
                          <a:latin typeface="Arial" panose="020B0604020202020204" pitchFamily="34" charset="0"/>
                          <a:cs typeface="Arial" panose="020B0604020202020204" pitchFamily="34" charset="0"/>
                        </a:rPr>
                        <a:t>0,01</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sr-Latn-ME" sz="1400" u="none" strike="noStrike" dirty="0">
                          <a:effectLst/>
                          <a:latin typeface="Arial" panose="020B0604020202020204" pitchFamily="34" charset="0"/>
                          <a:cs typeface="Arial" panose="020B0604020202020204" pitchFamily="34" charset="0"/>
                        </a:rPr>
                        <a:t>110</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sr-Latn-ME" sz="1400" b="0" i="0" u="none" strike="noStrike" dirty="0">
                          <a:solidFill>
                            <a:srgbClr val="000000"/>
                          </a:solidFill>
                          <a:effectLst/>
                          <a:latin typeface="Arial" panose="020B0604020202020204" pitchFamily="34" charset="0"/>
                          <a:cs typeface="Arial" panose="020B0604020202020204" pitchFamily="34" charset="0"/>
                        </a:rPr>
                        <a:t>5500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sr-Latn-ME" sz="1400" b="0" i="0" u="none" strike="noStrike" dirty="0">
                          <a:solidFill>
                            <a:srgbClr val="000000"/>
                          </a:solidFill>
                          <a:effectLst/>
                          <a:latin typeface="Arial" panose="020B0604020202020204" pitchFamily="34" charset="0"/>
                          <a:cs typeface="Arial" panose="020B0604020202020204" pitchFamily="34" charset="0"/>
                        </a:rPr>
                        <a:t>11000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316835">
                <a:tc>
                  <a:txBody>
                    <a:bodyPr/>
                    <a:lstStyle/>
                    <a:p>
                      <a:pPr algn="ctr" fontAlgn="b"/>
                      <a:r>
                        <a:rPr lang="sr-Latn-ME" sz="1400" u="none" strike="noStrike">
                          <a:effectLst/>
                          <a:latin typeface="Arial" panose="020B0604020202020204" pitchFamily="34" charset="0"/>
                          <a:cs typeface="Arial" panose="020B0604020202020204" pitchFamily="34" charset="0"/>
                        </a:rPr>
                        <a:t>x1</a:t>
                      </a:r>
                      <a:endParaRPr lang="sr-Latn-ME"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400" u="none" strike="noStrike" dirty="0">
                          <a:effectLst/>
                          <a:latin typeface="Arial" panose="020B0604020202020204" pitchFamily="34" charset="0"/>
                          <a:cs typeface="Arial" panose="020B0604020202020204" pitchFamily="34" charset="0"/>
                        </a:rPr>
                        <a:t>-1</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sr-Latn-ME" sz="1400" u="none" strike="noStrike">
                          <a:effectLst/>
                          <a:latin typeface="Arial" panose="020B0604020202020204" pitchFamily="34" charset="0"/>
                          <a:cs typeface="Arial" panose="020B0604020202020204" pitchFamily="34" charset="0"/>
                        </a:rPr>
                        <a:t>0</a:t>
                      </a:r>
                      <a:endParaRPr lang="sr-Latn-ME"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400" u="none" strike="noStrike">
                          <a:effectLst/>
                          <a:latin typeface="Arial" panose="020B0604020202020204" pitchFamily="34" charset="0"/>
                          <a:cs typeface="Arial" panose="020B0604020202020204" pitchFamily="34" charset="0"/>
                        </a:rPr>
                        <a:t>2000</a:t>
                      </a:r>
                      <a:endParaRPr lang="sr-Latn-ME"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400" b="0" i="0" u="none" strike="noStrike">
                          <a:solidFill>
                            <a:srgbClr val="000000"/>
                          </a:solidFill>
                          <a:effectLst/>
                          <a:latin typeface="Arial" panose="020B0604020202020204" pitchFamily="34" charset="0"/>
                          <a:cs typeface="Arial" panose="020B0604020202020204" pitchFamily="34" charset="0"/>
                        </a:rPr>
                        <a:t>/</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400" b="0" i="0" u="none" strike="noStrike">
                          <a:solidFill>
                            <a:srgbClr val="000000"/>
                          </a:solidFill>
                          <a:effectLst/>
                          <a:latin typeface="Arial" panose="020B0604020202020204" pitchFamily="34" charset="0"/>
                          <a:cs typeface="Arial" panose="020B0604020202020204" pitchFamily="34" charset="0"/>
                        </a:rPr>
                        <a:t>/</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16835">
                <a:tc>
                  <a:txBody>
                    <a:bodyPr/>
                    <a:lstStyle/>
                    <a:p>
                      <a:pPr algn="ctr" fontAlgn="b"/>
                      <a:r>
                        <a:rPr lang="sr-Latn-ME" sz="1400" u="none" strike="noStrike">
                          <a:effectLst/>
                          <a:latin typeface="Arial" panose="020B0604020202020204" pitchFamily="34" charset="0"/>
                          <a:cs typeface="Arial" panose="020B0604020202020204" pitchFamily="34" charset="0"/>
                        </a:rPr>
                        <a:t>u3</a:t>
                      </a:r>
                      <a:endParaRPr lang="sr-Latn-ME"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400" u="none" strike="noStrike" dirty="0">
                          <a:effectLst/>
                          <a:latin typeface="Arial" panose="020B0604020202020204" pitchFamily="34" charset="0"/>
                          <a:cs typeface="Arial" panose="020B0604020202020204" pitchFamily="34" charset="0"/>
                        </a:rPr>
                        <a:t>0</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sr-Latn-ME" sz="1400" u="none" strike="noStrike">
                          <a:effectLst/>
                          <a:latin typeface="Arial" panose="020B0604020202020204" pitchFamily="34" charset="0"/>
                          <a:cs typeface="Arial" panose="020B0604020202020204" pitchFamily="34" charset="0"/>
                        </a:rPr>
                        <a:t>1</a:t>
                      </a:r>
                      <a:endParaRPr lang="sr-Latn-ME"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400" u="none" strike="noStrike">
                          <a:effectLst/>
                          <a:latin typeface="Arial" panose="020B0604020202020204" pitchFamily="34" charset="0"/>
                          <a:cs typeface="Arial" panose="020B0604020202020204" pitchFamily="34" charset="0"/>
                        </a:rPr>
                        <a:t>8000</a:t>
                      </a:r>
                      <a:endParaRPr lang="sr-Latn-ME"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400" b="0" i="0" u="none" strike="noStrike">
                          <a:solidFill>
                            <a:srgbClr val="000000"/>
                          </a:solidFill>
                          <a:effectLst/>
                          <a:latin typeface="Arial" panose="020B0604020202020204" pitchFamily="34" charset="0"/>
                          <a:cs typeface="Arial" panose="020B0604020202020204" pitchFamily="34" charset="0"/>
                        </a:rPr>
                        <a:t>/</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400" b="0" i="0" u="none" strike="noStrike" dirty="0">
                          <a:solidFill>
                            <a:srgbClr val="000000"/>
                          </a:solidFill>
                          <a:effectLst/>
                          <a:latin typeface="Arial" panose="020B0604020202020204" pitchFamily="34" charset="0"/>
                          <a:cs typeface="Arial" panose="020B0604020202020204" pitchFamily="34" charset="0"/>
                        </a:rPr>
                        <a:t>8000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16835">
                <a:tc>
                  <a:txBody>
                    <a:bodyPr/>
                    <a:lstStyle/>
                    <a:p>
                      <a:pPr algn="ctr" fontAlgn="b"/>
                      <a:r>
                        <a:rPr lang="sr-Latn-ME" sz="1400" u="none" strike="noStrike">
                          <a:effectLst/>
                          <a:latin typeface="Arial" panose="020B0604020202020204" pitchFamily="34" charset="0"/>
                          <a:cs typeface="Arial" panose="020B0604020202020204" pitchFamily="34" charset="0"/>
                        </a:rPr>
                        <a:t>-z</a:t>
                      </a:r>
                      <a:endParaRPr lang="sr-Latn-ME"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400" u="none" strike="noStrike" dirty="0">
                          <a:effectLst/>
                          <a:latin typeface="Arial" panose="020B0604020202020204" pitchFamily="34" charset="0"/>
                          <a:cs typeface="Arial" panose="020B0604020202020204" pitchFamily="34" charset="0"/>
                        </a:rPr>
                        <a:t>1,5</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sr-Latn-ME" sz="1400" u="none" strike="noStrike" dirty="0">
                          <a:effectLst/>
                          <a:latin typeface="Arial" panose="020B0604020202020204" pitchFamily="34" charset="0"/>
                          <a:cs typeface="Arial" panose="020B0604020202020204" pitchFamily="34" charset="0"/>
                        </a:rPr>
                        <a:t>0,5</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400" u="none" strike="noStrike" dirty="0">
                          <a:effectLst/>
                          <a:latin typeface="Arial" panose="020B0604020202020204" pitchFamily="34" charset="0"/>
                          <a:cs typeface="Arial" panose="020B0604020202020204" pitchFamily="34" charset="0"/>
                        </a:rPr>
                        <a:t>-3000</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400" b="1" i="0" u="none" strike="noStrike">
                          <a:solidFill>
                            <a:srgbClr val="000000"/>
                          </a:solidFill>
                          <a:effectLst/>
                          <a:latin typeface="Arial" panose="020B0604020202020204" pitchFamily="34" charset="0"/>
                          <a:cs typeface="Arial" panose="020B0604020202020204" pitchFamily="34" charset="0"/>
                        </a:rPr>
                        <a:t>8250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400" b="0" i="0" u="none" strike="noStrike" dirty="0">
                          <a:solidFill>
                            <a:srgbClr val="000000"/>
                          </a:solidFill>
                          <a:effectLst/>
                          <a:latin typeface="Arial" panose="020B0604020202020204" pitchFamily="34" charset="0"/>
                          <a:cs typeface="Arial" panose="020B0604020202020204" pitchFamily="34" charset="0"/>
                        </a:rPr>
                        <a:t>4000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2" name="Rectangle 1"/>
          <p:cNvSpPr/>
          <p:nvPr/>
        </p:nvSpPr>
        <p:spPr>
          <a:xfrm>
            <a:off x="3995936" y="5229200"/>
            <a:ext cx="1224136" cy="50405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ME"/>
          </a:p>
        </p:txBody>
      </p:sp>
    </p:spTree>
    <p:extLst>
      <p:ext uri="{BB962C8B-B14F-4D97-AF65-F5344CB8AC3E}">
        <p14:creationId xmlns:p14="http://schemas.microsoft.com/office/powerpoint/2010/main" val="26915577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3795" name="Rectangle 3"/>
              <p:cNvSpPr>
                <a:spLocks noGrp="1" noChangeArrowheads="1"/>
              </p:cNvSpPr>
              <p:nvPr>
                <p:ph type="body" idx="1"/>
              </p:nvPr>
            </p:nvSpPr>
            <p:spPr>
              <a:xfrm>
                <a:off x="457200" y="1052736"/>
                <a:ext cx="8507288" cy="5544616"/>
              </a:xfrm>
            </p:spPr>
            <p:txBody>
              <a:bodyPr>
                <a:noAutofit/>
              </a:bodyPr>
              <a:lstStyle/>
              <a:p>
                <a:pPr marL="457200" indent="-457200">
                  <a:lnSpc>
                    <a:spcPct val="80000"/>
                  </a:lnSpc>
                  <a:buFont typeface="+mj-lt"/>
                  <a:buAutoNum type="arabicPeriod" startAt="7"/>
                </a:pPr>
                <a:r>
                  <a:rPr lang="sr-Latn-ME" altLang="sr-Latn-RS" sz="1400" dirty="0" smtClean="0">
                    <a:solidFill>
                      <a:srgbClr val="7030A0"/>
                    </a:solidFill>
                    <a:latin typeface="Arial" panose="020B0604020202020204" pitchFamily="34" charset="0"/>
                    <a:cs typeface="Arial" panose="020B0604020202020204" pitchFamily="34" charset="0"/>
                  </a:rPr>
                  <a:t>izvršiti </a:t>
                </a:r>
                <a:r>
                  <a:rPr lang="sr-Latn-ME" altLang="sr-Latn-RS" sz="1400" dirty="0">
                    <a:solidFill>
                      <a:srgbClr val="7030A0"/>
                    </a:solidFill>
                    <a:latin typeface="Arial" panose="020B0604020202020204" pitchFamily="34" charset="0"/>
                    <a:cs typeface="Arial" panose="020B0604020202020204" pitchFamily="34" charset="0"/>
                  </a:rPr>
                  <a:t>transformaciju koeficijenata u simpleks tabeli , prema formulama</a:t>
                </a:r>
                <a:r>
                  <a:rPr lang="sr-Latn-ME" altLang="sr-Latn-RS" sz="1400" dirty="0" smtClean="0">
                    <a:solidFill>
                      <a:srgbClr val="7030A0"/>
                    </a:solidFill>
                    <a:latin typeface="Arial" panose="020B0604020202020204" pitchFamily="34" charset="0"/>
                    <a:cs typeface="Arial" panose="020B0604020202020204" pitchFamily="34" charset="0"/>
                  </a:rPr>
                  <a:t>:</a:t>
                </a:r>
              </a:p>
              <a:p>
                <a:pPr marL="457200" indent="-457200">
                  <a:lnSpc>
                    <a:spcPct val="80000"/>
                  </a:lnSpc>
                  <a:buFont typeface="+mj-lt"/>
                  <a:buAutoNum type="arabicPeriod" startAt="7"/>
                </a:pPr>
                <a:endParaRPr lang="sr-Latn-ME" altLang="sr-Latn-RS" sz="1400" dirty="0">
                  <a:solidFill>
                    <a:srgbClr val="7030A0"/>
                  </a:solidFill>
                  <a:latin typeface="Arial" panose="020B0604020202020204" pitchFamily="34" charset="0"/>
                  <a:cs typeface="Arial" panose="020B0604020202020204" pitchFamily="34" charset="0"/>
                </a:endParaRPr>
              </a:p>
              <a:p>
                <a:pPr marL="457200" indent="-457200">
                  <a:lnSpc>
                    <a:spcPct val="80000"/>
                  </a:lnSpc>
                  <a:buFont typeface="+mj-lt"/>
                  <a:buAutoNum type="arabicPeriod" startAt="7"/>
                </a:pPr>
                <a:endParaRPr lang="sr-Latn-ME" altLang="sr-Latn-RS" sz="1400" dirty="0">
                  <a:solidFill>
                    <a:srgbClr val="7030A0"/>
                  </a:solidFill>
                  <a:latin typeface="Arial" panose="020B0604020202020204" pitchFamily="34" charset="0"/>
                  <a:cs typeface="Arial" panose="020B0604020202020204" pitchFamily="34" charset="0"/>
                </a:endParaRPr>
              </a:p>
              <a:p>
                <a:pPr marL="457200" indent="-457200">
                  <a:lnSpc>
                    <a:spcPct val="80000"/>
                  </a:lnSpc>
                  <a:buFont typeface="+mj-lt"/>
                  <a:buAutoNum type="arabicPeriod" startAt="7"/>
                </a:pPr>
                <a:endParaRPr lang="sr-Latn-ME" altLang="sr-Latn-RS" sz="1400" dirty="0">
                  <a:solidFill>
                    <a:srgbClr val="7030A0"/>
                  </a:solidFill>
                  <a:latin typeface="Arial" panose="020B0604020202020204" pitchFamily="34" charset="0"/>
                  <a:cs typeface="Arial" panose="020B0604020202020204" pitchFamily="34" charset="0"/>
                </a:endParaRPr>
              </a:p>
              <a:p>
                <a:pPr marL="457200" indent="-457200">
                  <a:lnSpc>
                    <a:spcPct val="80000"/>
                  </a:lnSpc>
                  <a:buFont typeface="+mj-lt"/>
                  <a:buAutoNum type="arabicPeriod" startAt="7"/>
                </a:pPr>
                <a:endParaRPr lang="sr-Latn-ME" altLang="sr-Latn-RS" sz="1400" dirty="0">
                  <a:solidFill>
                    <a:srgbClr val="7030A0"/>
                  </a:solidFill>
                  <a:latin typeface="Arial" panose="020B0604020202020204" pitchFamily="34" charset="0"/>
                  <a:cs typeface="Arial" panose="020B0604020202020204" pitchFamily="34" charset="0"/>
                </a:endParaRPr>
              </a:p>
              <a:p>
                <a:pPr marL="457200" indent="-457200">
                  <a:lnSpc>
                    <a:spcPct val="80000"/>
                  </a:lnSpc>
                  <a:buFont typeface="+mj-lt"/>
                  <a:buAutoNum type="arabicPeriod" startAt="7"/>
                </a:pPr>
                <a:endParaRPr lang="sr-Latn-ME" altLang="sr-Latn-RS" sz="1400" dirty="0">
                  <a:solidFill>
                    <a:srgbClr val="7030A0"/>
                  </a:solidFill>
                  <a:latin typeface="Arial" panose="020B0604020202020204" pitchFamily="34" charset="0"/>
                  <a:cs typeface="Arial" panose="020B0604020202020204" pitchFamily="34" charset="0"/>
                </a:endParaRPr>
              </a:p>
              <a:p>
                <a:pPr marL="457200" indent="-457200">
                  <a:lnSpc>
                    <a:spcPct val="80000"/>
                  </a:lnSpc>
                  <a:buFont typeface="+mj-lt"/>
                  <a:buAutoNum type="arabicPeriod" startAt="7"/>
                </a:pPr>
                <a:endParaRPr lang="sr-Latn-ME" altLang="sr-Latn-RS" sz="1400" dirty="0">
                  <a:solidFill>
                    <a:srgbClr val="7030A0"/>
                  </a:solidFill>
                  <a:latin typeface="Arial" panose="020B0604020202020204" pitchFamily="34" charset="0"/>
                  <a:cs typeface="Arial" panose="020B0604020202020204" pitchFamily="34" charset="0"/>
                </a:endParaRPr>
              </a:p>
              <a:p>
                <a:pPr marL="457200" indent="-457200">
                  <a:lnSpc>
                    <a:spcPct val="80000"/>
                  </a:lnSpc>
                  <a:buFont typeface="+mj-lt"/>
                  <a:buAutoNum type="arabicPeriod" startAt="7"/>
                </a:pPr>
                <a:endParaRPr lang="sr-Latn-ME" altLang="sr-Latn-RS" sz="1400" dirty="0">
                  <a:solidFill>
                    <a:srgbClr val="7030A0"/>
                  </a:solidFill>
                  <a:latin typeface="Arial" panose="020B0604020202020204" pitchFamily="34" charset="0"/>
                  <a:cs typeface="Arial" panose="020B0604020202020204" pitchFamily="34" charset="0"/>
                </a:endParaRPr>
              </a:p>
              <a:p>
                <a:pPr marL="457200" indent="-457200">
                  <a:lnSpc>
                    <a:spcPct val="80000"/>
                  </a:lnSpc>
                  <a:buFont typeface="+mj-lt"/>
                  <a:buAutoNum type="arabicPeriod" startAt="7"/>
                </a:pPr>
                <a:endParaRPr lang="sr-Latn-ME" altLang="sr-Latn-RS" sz="1400" dirty="0">
                  <a:solidFill>
                    <a:srgbClr val="7030A0"/>
                  </a:solidFill>
                  <a:latin typeface="Arial" panose="020B0604020202020204" pitchFamily="34" charset="0"/>
                  <a:cs typeface="Arial" panose="020B0604020202020204" pitchFamily="34" charset="0"/>
                </a:endParaRPr>
              </a:p>
              <a:p>
                <a:pPr marL="457200" indent="-457200">
                  <a:lnSpc>
                    <a:spcPct val="80000"/>
                  </a:lnSpc>
                  <a:buFont typeface="+mj-lt"/>
                  <a:buAutoNum type="arabicPeriod" startAt="7"/>
                </a:pPr>
                <a:endParaRPr lang="sr-Latn-ME" altLang="sr-Latn-RS" sz="1400" dirty="0">
                  <a:solidFill>
                    <a:srgbClr val="7030A0"/>
                  </a:solidFill>
                  <a:latin typeface="Arial" panose="020B0604020202020204" pitchFamily="34" charset="0"/>
                  <a:cs typeface="Arial" panose="020B0604020202020204" pitchFamily="34" charset="0"/>
                </a:endParaRPr>
              </a:p>
              <a:p>
                <a:pPr marL="457200" indent="-457200">
                  <a:lnSpc>
                    <a:spcPct val="80000"/>
                  </a:lnSpc>
                  <a:buFont typeface="+mj-lt"/>
                  <a:buAutoNum type="arabicPeriod" startAt="7"/>
                </a:pPr>
                <a:endParaRPr lang="sr-Latn-ME" altLang="sr-Latn-RS" sz="1400" dirty="0" smtClean="0">
                  <a:solidFill>
                    <a:srgbClr val="7030A0"/>
                  </a:solidFill>
                  <a:latin typeface="Arial" panose="020B0604020202020204" pitchFamily="34" charset="0"/>
                  <a:cs typeface="Arial" panose="020B0604020202020204" pitchFamily="34" charset="0"/>
                </a:endParaRPr>
              </a:p>
              <a:p>
                <a:pPr marL="457200" indent="-457200">
                  <a:lnSpc>
                    <a:spcPct val="80000"/>
                  </a:lnSpc>
                  <a:buFont typeface="+mj-lt"/>
                  <a:buAutoNum type="arabicPeriod" startAt="7"/>
                </a:pPr>
                <a:endParaRPr lang="sr-Latn-ME" altLang="sr-Latn-RS" sz="1400" dirty="0">
                  <a:solidFill>
                    <a:srgbClr val="7030A0"/>
                  </a:solidFill>
                  <a:latin typeface="Arial" panose="020B0604020202020204" pitchFamily="34" charset="0"/>
                  <a:cs typeface="Arial" panose="020B0604020202020204" pitchFamily="34" charset="0"/>
                </a:endParaRPr>
              </a:p>
              <a:p>
                <a:pPr marL="457200" lvl="1" indent="-457200">
                  <a:lnSpc>
                    <a:spcPct val="80000"/>
                  </a:lnSpc>
                  <a:buFont typeface="+mj-lt"/>
                  <a:buAutoNum type="arabicPeriod" startAt="8"/>
                </a:pPr>
                <a:r>
                  <a:rPr lang="sr-Latn-ME" altLang="sr-Latn-RS" sz="1400" dirty="0">
                    <a:solidFill>
                      <a:srgbClr val="7030A0"/>
                    </a:solidFill>
                    <a:latin typeface="Arial" panose="020B0604020202020204" pitchFamily="34" charset="0"/>
                    <a:cs typeface="Arial" panose="020B0604020202020204" pitchFamily="34" charset="0"/>
                  </a:rPr>
                  <a:t>Provjeriti da li su zadovoljeni uslovi optimalnosti:    </a:t>
                </a:r>
                <a14:m>
                  <m:oMath xmlns:m="http://schemas.openxmlformats.org/officeDocument/2006/math">
                    <m:sSub>
                      <m:sSubPr>
                        <m:ctrlPr>
                          <a:rPr lang="sr-Latn-CS" altLang="sr-Latn-RS" sz="1400" b="1" i="1">
                            <a:solidFill>
                              <a:srgbClr val="7030A0"/>
                            </a:solidFill>
                            <a:latin typeface="Cambria Math"/>
                            <a:cs typeface="Arial" panose="020B0604020202020204" pitchFamily="34" charset="0"/>
                          </a:rPr>
                        </m:ctrlPr>
                      </m:sSubPr>
                      <m:e>
                        <m:acc>
                          <m:accPr>
                            <m:chr m:val="̂"/>
                            <m:ctrlPr>
                              <a:rPr lang="sr-Latn-CS" altLang="sr-Latn-RS" sz="1400" b="1" i="1">
                                <a:solidFill>
                                  <a:srgbClr val="7030A0"/>
                                </a:solidFill>
                                <a:latin typeface="Cambria Math"/>
                                <a:cs typeface="Arial" panose="020B0604020202020204" pitchFamily="34" charset="0"/>
                              </a:rPr>
                            </m:ctrlPr>
                          </m:accPr>
                          <m:e>
                            <m:r>
                              <a:rPr lang="sr-Latn-ME" altLang="sr-Latn-RS" sz="1400" b="1" i="1">
                                <a:solidFill>
                                  <a:srgbClr val="7030A0"/>
                                </a:solidFill>
                                <a:latin typeface="Cambria Math"/>
                                <a:cs typeface="Arial" panose="020B0604020202020204" pitchFamily="34" charset="0"/>
                              </a:rPr>
                              <m:t>𝒄</m:t>
                            </m:r>
                          </m:e>
                        </m:acc>
                      </m:e>
                      <m:sub>
                        <m:r>
                          <a:rPr lang="sr-Latn-ME" altLang="sr-Latn-RS" sz="1400" b="1" i="1">
                            <a:solidFill>
                              <a:srgbClr val="7030A0"/>
                            </a:solidFill>
                            <a:latin typeface="Cambria Math"/>
                            <a:cs typeface="Arial" panose="020B0604020202020204" pitchFamily="34" charset="0"/>
                          </a:rPr>
                          <m:t>𝒋</m:t>
                        </m:r>
                      </m:sub>
                    </m:sSub>
                    <m:r>
                      <a:rPr lang="sr-Latn-CS" altLang="sr-Latn-RS" sz="1400" b="1" i="1">
                        <a:solidFill>
                          <a:srgbClr val="7030A0"/>
                        </a:solidFill>
                        <a:latin typeface="Cambria Math"/>
                        <a:ea typeface="Cambria Math"/>
                        <a:cs typeface="Arial" panose="020B0604020202020204" pitchFamily="34" charset="0"/>
                      </a:rPr>
                      <m:t>≤</m:t>
                    </m:r>
                    <m:r>
                      <a:rPr lang="sr-Latn-ME" altLang="sr-Latn-RS" sz="1400" b="1" i="1">
                        <a:solidFill>
                          <a:srgbClr val="7030A0"/>
                        </a:solidFill>
                        <a:latin typeface="Cambria Math"/>
                        <a:ea typeface="Cambria Math"/>
                        <a:cs typeface="Arial" panose="020B0604020202020204" pitchFamily="34" charset="0"/>
                      </a:rPr>
                      <m:t>𝟎</m:t>
                    </m:r>
                  </m:oMath>
                </a14:m>
                <a:r>
                  <a:rPr lang="sr-Latn-CS" altLang="sr-Latn-RS" sz="1400" b="1" dirty="0">
                    <a:solidFill>
                      <a:srgbClr val="7030A0"/>
                    </a:solidFill>
                    <a:latin typeface="Arial" panose="020B0604020202020204" pitchFamily="34" charset="0"/>
                    <a:cs typeface="Arial" panose="020B0604020202020204" pitchFamily="34" charset="0"/>
                  </a:rPr>
                  <a:t>     , </a:t>
                </a:r>
                <a14:m>
                  <m:oMath xmlns:m="http://schemas.openxmlformats.org/officeDocument/2006/math">
                    <m:sSub>
                      <m:sSubPr>
                        <m:ctrlPr>
                          <a:rPr lang="sr-Latn-CS" altLang="sr-Latn-RS" sz="1400" b="1" i="1">
                            <a:solidFill>
                              <a:srgbClr val="7030A0"/>
                            </a:solidFill>
                            <a:latin typeface="Cambria Math"/>
                            <a:cs typeface="Arial" panose="020B0604020202020204" pitchFamily="34" charset="0"/>
                          </a:rPr>
                        </m:ctrlPr>
                      </m:sSubPr>
                      <m:e>
                        <m:acc>
                          <m:accPr>
                            <m:chr m:val="̂"/>
                            <m:ctrlPr>
                              <a:rPr lang="sr-Latn-CS" altLang="sr-Latn-RS" sz="1400" b="1" i="1">
                                <a:solidFill>
                                  <a:srgbClr val="7030A0"/>
                                </a:solidFill>
                                <a:latin typeface="Cambria Math"/>
                                <a:cs typeface="Arial" panose="020B0604020202020204" pitchFamily="34" charset="0"/>
                              </a:rPr>
                            </m:ctrlPr>
                          </m:accPr>
                          <m:e>
                            <m:r>
                              <a:rPr lang="sr-Latn-ME" altLang="sr-Latn-RS" sz="1400" b="1" i="1">
                                <a:solidFill>
                                  <a:srgbClr val="7030A0"/>
                                </a:solidFill>
                                <a:latin typeface="Cambria Math"/>
                                <a:cs typeface="Arial" panose="020B0604020202020204" pitchFamily="34" charset="0"/>
                              </a:rPr>
                              <m:t>𝒃</m:t>
                            </m:r>
                          </m:e>
                        </m:acc>
                      </m:e>
                      <m:sub>
                        <m:r>
                          <a:rPr lang="sr-Latn-ME" altLang="sr-Latn-RS" sz="1400" b="1" i="1">
                            <a:solidFill>
                              <a:srgbClr val="7030A0"/>
                            </a:solidFill>
                            <a:latin typeface="Cambria Math"/>
                            <a:cs typeface="Arial" panose="020B0604020202020204" pitchFamily="34" charset="0"/>
                          </a:rPr>
                          <m:t>𝒊</m:t>
                        </m:r>
                      </m:sub>
                    </m:sSub>
                    <m:r>
                      <a:rPr lang="sr-Latn-ME" altLang="sr-Latn-RS" sz="1400" b="1" i="1">
                        <a:solidFill>
                          <a:srgbClr val="7030A0"/>
                        </a:solidFill>
                        <a:latin typeface="Cambria Math"/>
                        <a:ea typeface="Cambria Math"/>
                        <a:cs typeface="Arial" panose="020B0604020202020204" pitchFamily="34" charset="0"/>
                      </a:rPr>
                      <m:t>≥</m:t>
                    </m:r>
                    <m:r>
                      <a:rPr lang="sr-Latn-ME" altLang="sr-Latn-RS" sz="1400" b="1" i="1">
                        <a:solidFill>
                          <a:srgbClr val="7030A0"/>
                        </a:solidFill>
                        <a:latin typeface="Cambria Math"/>
                        <a:ea typeface="Cambria Math"/>
                        <a:cs typeface="Arial" panose="020B0604020202020204" pitchFamily="34" charset="0"/>
                      </a:rPr>
                      <m:t>𝟎</m:t>
                    </m:r>
                  </m:oMath>
                </a14:m>
                <a:r>
                  <a:rPr lang="sr-Latn-CS" altLang="sr-Latn-RS" sz="1400" b="1" dirty="0">
                    <a:solidFill>
                      <a:srgbClr val="7030A0"/>
                    </a:solidFill>
                    <a:latin typeface="Arial" panose="020B0604020202020204" pitchFamily="34" charset="0"/>
                    <a:cs typeface="Arial" panose="020B0604020202020204" pitchFamily="34" charset="0"/>
                  </a:rPr>
                  <a:t>  </a:t>
                </a:r>
                <a:r>
                  <a:rPr lang="sr-Latn-CS" altLang="sr-Latn-RS" sz="1400" b="1" i="1" dirty="0">
                    <a:solidFill>
                      <a:srgbClr val="7030A0"/>
                    </a:solidFill>
                    <a:latin typeface="Arial" panose="020B0604020202020204" pitchFamily="34" charset="0"/>
                    <a:cs typeface="Arial" panose="020B0604020202020204" pitchFamily="34" charset="0"/>
                  </a:rPr>
                  <a:t>(i=1,2....m;   j=1,2,....n)</a:t>
                </a:r>
              </a:p>
              <a:p>
                <a:pPr marL="571500" lvl="1" indent="-171450">
                  <a:lnSpc>
                    <a:spcPct val="80000"/>
                  </a:lnSpc>
                  <a:buFont typeface="Arial" panose="020B0604020202020204" pitchFamily="34" charset="0"/>
                  <a:buChar char="•"/>
                </a:pPr>
                <a:r>
                  <a:rPr lang="sr-Latn-ME" altLang="sr-Latn-RS" sz="1400" b="1" dirty="0" smtClean="0">
                    <a:solidFill>
                      <a:srgbClr val="7030A0"/>
                    </a:solidFill>
                    <a:latin typeface="Arial" panose="020B0604020202020204" pitchFamily="34" charset="0"/>
                    <a:cs typeface="Arial" panose="020B0604020202020204" pitchFamily="34" charset="0"/>
                  </a:rPr>
                  <a:t>jesu, jer je cij&gt;0 i bi&gt;0, pa rešenje predstavlja optimalno rješenje:</a:t>
                </a:r>
              </a:p>
              <a:p>
                <a:pPr marL="571500" lvl="1" indent="-171450">
                  <a:lnSpc>
                    <a:spcPct val="80000"/>
                  </a:lnSpc>
                  <a:buFont typeface="Arial" panose="020B0604020202020204" pitchFamily="34" charset="0"/>
                  <a:buChar char="•"/>
                </a:pPr>
                <a:endParaRPr lang="sr-Latn-ME" altLang="sr-Latn-RS" sz="1400" b="1" dirty="0" smtClean="0">
                  <a:solidFill>
                    <a:srgbClr val="7030A0"/>
                  </a:solidFill>
                  <a:latin typeface="Arial" panose="020B0604020202020204" pitchFamily="34" charset="0"/>
                  <a:cs typeface="Arial" panose="020B0604020202020204" pitchFamily="34" charset="0"/>
                </a:endParaRPr>
              </a:p>
              <a:p>
                <a:pPr marL="571500" lvl="1" indent="-171450">
                  <a:lnSpc>
                    <a:spcPct val="80000"/>
                  </a:lnSpc>
                  <a:buFont typeface="Arial" panose="020B0604020202020204" pitchFamily="34" charset="0"/>
                  <a:buChar char="•"/>
                </a:pPr>
                <a:r>
                  <a:rPr lang="sr-Latn-ME" altLang="sr-Latn-RS" sz="1400" dirty="0" smtClean="0">
                    <a:solidFill>
                      <a:srgbClr val="7030A0"/>
                    </a:solidFill>
                    <a:latin typeface="Arial" panose="020B0604020202020204" pitchFamily="34" charset="0"/>
                    <a:cs typeface="Arial" panose="020B0604020202020204" pitchFamily="34" charset="0"/>
                  </a:rPr>
                  <a:t>bazične promjenljive:		</a:t>
                </a:r>
                <a:r>
                  <a:rPr lang="sr-Latn-ME" altLang="sr-Latn-RS" sz="1400" dirty="0" smtClean="0">
                    <a:solidFill>
                      <a:srgbClr val="7030A0"/>
                    </a:solidFill>
                    <a:latin typeface="Arial" panose="020B0604020202020204" pitchFamily="34" charset="0"/>
                    <a:cs typeface="Arial" panose="020B0604020202020204" pitchFamily="34" charset="0"/>
                  </a:rPr>
                  <a:t>nebazične </a:t>
                </a:r>
                <a:r>
                  <a:rPr lang="sr-Latn-ME" altLang="sr-Latn-RS" sz="1400" dirty="0" smtClean="0">
                    <a:solidFill>
                      <a:srgbClr val="7030A0"/>
                    </a:solidFill>
                    <a:latin typeface="Arial" panose="020B0604020202020204" pitchFamily="34" charset="0"/>
                    <a:cs typeface="Arial" panose="020B0604020202020204" pitchFamily="34" charset="0"/>
                  </a:rPr>
                  <a:t>promjenljive</a:t>
                </a:r>
              </a:p>
              <a:p>
                <a:pPr marL="571500" lvl="1" indent="-171450">
                  <a:lnSpc>
                    <a:spcPct val="80000"/>
                  </a:lnSpc>
                  <a:buFont typeface="Arial" panose="020B0604020202020204" pitchFamily="34" charset="0"/>
                  <a:buChar char="•"/>
                </a:pPr>
                <a:r>
                  <a:rPr lang="sr-Latn-ME" altLang="sr-Latn-RS" sz="1400" dirty="0" smtClean="0">
                    <a:solidFill>
                      <a:srgbClr val="7030A0"/>
                    </a:solidFill>
                    <a:latin typeface="Arial" panose="020B0604020202020204" pitchFamily="34" charset="0"/>
                    <a:cs typeface="Arial" panose="020B0604020202020204" pitchFamily="34" charset="0"/>
                  </a:rPr>
                  <a:t>u2=5500			</a:t>
                </a:r>
                <a:r>
                  <a:rPr lang="sr-Latn-ME" altLang="sr-Latn-RS" sz="1400" dirty="0" smtClean="0">
                    <a:solidFill>
                      <a:srgbClr val="7030A0"/>
                    </a:solidFill>
                    <a:latin typeface="Arial" panose="020B0604020202020204" pitchFamily="34" charset="0"/>
                    <a:cs typeface="Arial" panose="020B0604020202020204" pitchFamily="34" charset="0"/>
                  </a:rPr>
                  <a:t>u1=0</a:t>
                </a:r>
                <a:r>
                  <a:rPr lang="sr-Latn-ME" altLang="sr-Latn-RS" sz="1400" dirty="0" smtClean="0">
                    <a:solidFill>
                      <a:srgbClr val="7030A0"/>
                    </a:solidFill>
                    <a:latin typeface="Arial" panose="020B0604020202020204" pitchFamily="34" charset="0"/>
                    <a:cs typeface="Arial" panose="020B0604020202020204" pitchFamily="34" charset="0"/>
                  </a:rPr>
                  <a:t>	</a:t>
                </a:r>
              </a:p>
              <a:p>
                <a:pPr marL="571500" lvl="1" indent="-171450">
                  <a:lnSpc>
                    <a:spcPct val="80000"/>
                  </a:lnSpc>
                  <a:buFont typeface="Arial" panose="020B0604020202020204" pitchFamily="34" charset="0"/>
                  <a:buChar char="•"/>
                </a:pPr>
                <a:r>
                  <a:rPr lang="sr-Latn-ME" altLang="sr-Latn-RS" sz="1400" b="1" dirty="0" smtClean="0">
                    <a:solidFill>
                      <a:srgbClr val="7030A0"/>
                    </a:solidFill>
                    <a:latin typeface="Arial" panose="020B0604020202020204" pitchFamily="34" charset="0"/>
                    <a:cs typeface="Arial" panose="020B0604020202020204" pitchFamily="34" charset="0"/>
                  </a:rPr>
                  <a:t>x1=7500</a:t>
                </a:r>
                <a:r>
                  <a:rPr lang="sr-Latn-ME" altLang="sr-Latn-RS" sz="1400" dirty="0" smtClean="0">
                    <a:solidFill>
                      <a:srgbClr val="7030A0"/>
                    </a:solidFill>
                    <a:latin typeface="Arial" panose="020B0604020202020204" pitchFamily="34" charset="0"/>
                    <a:cs typeface="Arial" panose="020B0604020202020204" pitchFamily="34" charset="0"/>
                  </a:rPr>
                  <a:t>			</a:t>
                </a:r>
                <a:r>
                  <a:rPr lang="sr-Latn-ME" altLang="sr-Latn-RS" sz="1400" b="1" dirty="0" smtClean="0">
                    <a:solidFill>
                      <a:srgbClr val="7030A0"/>
                    </a:solidFill>
                    <a:latin typeface="Arial" panose="020B0604020202020204" pitchFamily="34" charset="0"/>
                    <a:cs typeface="Arial" panose="020B0604020202020204" pitchFamily="34" charset="0"/>
                  </a:rPr>
                  <a:t>x2=0</a:t>
                </a:r>
                <a:endParaRPr lang="sr-Latn-ME" altLang="sr-Latn-RS" sz="1400" b="1" dirty="0" smtClean="0">
                  <a:solidFill>
                    <a:srgbClr val="7030A0"/>
                  </a:solidFill>
                  <a:latin typeface="Arial" panose="020B0604020202020204" pitchFamily="34" charset="0"/>
                  <a:cs typeface="Arial" panose="020B0604020202020204" pitchFamily="34" charset="0"/>
                </a:endParaRPr>
              </a:p>
              <a:p>
                <a:pPr marL="571500" lvl="1" indent="-171450">
                  <a:lnSpc>
                    <a:spcPct val="80000"/>
                  </a:lnSpc>
                  <a:buFont typeface="Arial" panose="020B0604020202020204" pitchFamily="34" charset="0"/>
                  <a:buChar char="•"/>
                </a:pPr>
                <a:r>
                  <a:rPr lang="sr-Latn-ME" altLang="sr-Latn-RS" sz="1400" dirty="0" smtClean="0">
                    <a:solidFill>
                      <a:srgbClr val="7030A0"/>
                    </a:solidFill>
                    <a:latin typeface="Arial" panose="020B0604020202020204" pitchFamily="34" charset="0"/>
                    <a:cs typeface="Arial" panose="020B0604020202020204" pitchFamily="34" charset="0"/>
                  </a:rPr>
                  <a:t>u3=8000</a:t>
                </a:r>
              </a:p>
              <a:p>
                <a:pPr marL="571500" lvl="1" indent="-171450">
                  <a:lnSpc>
                    <a:spcPct val="80000"/>
                  </a:lnSpc>
                  <a:buFont typeface="Arial" panose="020B0604020202020204" pitchFamily="34" charset="0"/>
                  <a:buChar char="•"/>
                </a:pPr>
                <a:endParaRPr lang="sr-Latn-ME" altLang="sr-Latn-RS" sz="1400" dirty="0">
                  <a:solidFill>
                    <a:srgbClr val="7030A0"/>
                  </a:solidFill>
                  <a:latin typeface="Arial" panose="020B0604020202020204" pitchFamily="34" charset="0"/>
                  <a:cs typeface="Arial" panose="020B0604020202020204" pitchFamily="34" charset="0"/>
                </a:endParaRPr>
              </a:p>
              <a:p>
                <a:pPr marL="800100" lvl="2" indent="0">
                  <a:lnSpc>
                    <a:spcPct val="80000"/>
                  </a:lnSpc>
                  <a:buNone/>
                </a:pPr>
                <a:endParaRPr lang="sr-Latn-ME" altLang="sr-Latn-RS" sz="1400" dirty="0">
                  <a:solidFill>
                    <a:srgbClr val="7030A0"/>
                  </a:solidFill>
                  <a:latin typeface="Arial" panose="020B0604020202020204" pitchFamily="34" charset="0"/>
                  <a:cs typeface="Arial" panose="020B0604020202020204" pitchFamily="34" charset="0"/>
                </a:endParaRPr>
              </a:p>
              <a:p>
                <a:pPr marL="400050" lvl="1" indent="0">
                  <a:lnSpc>
                    <a:spcPct val="80000"/>
                  </a:lnSpc>
                  <a:buNone/>
                </a:pPr>
                <a:r>
                  <a:rPr lang="sr-Latn-ME" altLang="sr-Latn-RS" sz="1400" b="1" dirty="0" smtClean="0">
                    <a:solidFill>
                      <a:srgbClr val="7030A0"/>
                    </a:solidFill>
                    <a:latin typeface="Arial" panose="020B0604020202020204" pitchFamily="34" charset="0"/>
                    <a:cs typeface="Arial" panose="020B0604020202020204" pitchFamily="34" charset="0"/>
                  </a:rPr>
                  <a:t>funkcija cilja ima maksimalnu vrijednost z=11250 novčanih jedinica</a:t>
                </a:r>
                <a:endParaRPr lang="sr-Latn-ME" altLang="sr-Latn-RS" sz="1400" b="1" dirty="0">
                  <a:solidFill>
                    <a:srgbClr val="7030A0"/>
                  </a:solidFill>
                  <a:latin typeface="Arial" panose="020B0604020202020204" pitchFamily="34" charset="0"/>
                  <a:cs typeface="Arial" panose="020B0604020202020204" pitchFamily="34" charset="0"/>
                </a:endParaRPr>
              </a:p>
              <a:p>
                <a:pPr marL="400050" lvl="1" indent="0">
                  <a:lnSpc>
                    <a:spcPct val="80000"/>
                  </a:lnSpc>
                  <a:buNone/>
                </a:pPr>
                <a:endParaRPr lang="sr-Latn-ME" altLang="sr-Latn-RS" sz="1400" dirty="0" smtClean="0">
                  <a:solidFill>
                    <a:srgbClr val="7030A0"/>
                  </a:solidFill>
                  <a:latin typeface="Arial" panose="020B0604020202020204" pitchFamily="34" charset="0"/>
                  <a:cs typeface="Arial" panose="020B0604020202020204" pitchFamily="34" charset="0"/>
                </a:endParaRPr>
              </a:p>
              <a:p>
                <a:pPr marL="400050" lvl="1" indent="0">
                  <a:lnSpc>
                    <a:spcPct val="80000"/>
                  </a:lnSpc>
                  <a:buNone/>
                </a:pPr>
                <a:r>
                  <a:rPr lang="sr-Latn-ME" altLang="sr-Latn-RS" sz="1400" dirty="0" smtClean="0">
                    <a:solidFill>
                      <a:srgbClr val="7030A0"/>
                    </a:solidFill>
                    <a:latin typeface="Arial" panose="020B0604020202020204" pitchFamily="34" charset="0"/>
                    <a:cs typeface="Arial" panose="020B0604020202020204" pitchFamily="34" charset="0"/>
                  </a:rPr>
                  <a:t>šta su u1, u2 i u3????</a:t>
                </a:r>
                <a:endParaRPr lang="sr-Latn-ME" altLang="sr-Latn-RS" sz="1400" dirty="0">
                  <a:solidFill>
                    <a:srgbClr val="7030A0"/>
                  </a:solidFill>
                  <a:latin typeface="Arial" panose="020B0604020202020204" pitchFamily="34" charset="0"/>
                  <a:cs typeface="Arial" panose="020B0604020202020204" pitchFamily="34" charset="0"/>
                </a:endParaRPr>
              </a:p>
              <a:p>
                <a:pPr marL="457200" indent="-457200">
                  <a:lnSpc>
                    <a:spcPct val="80000"/>
                  </a:lnSpc>
                  <a:buFont typeface="+mj-lt"/>
                  <a:buAutoNum type="arabicPeriod" startAt="7"/>
                </a:pPr>
                <a:endParaRPr lang="sr-Latn-ME" altLang="sr-Latn-RS" sz="1400" dirty="0">
                  <a:solidFill>
                    <a:srgbClr val="7030A0"/>
                  </a:solidFill>
                  <a:latin typeface="Arial" panose="020B0604020202020204" pitchFamily="34" charset="0"/>
                  <a:cs typeface="Arial" panose="020B0604020202020204" pitchFamily="34" charset="0"/>
                </a:endParaRPr>
              </a:p>
              <a:p>
                <a:pPr marL="457200" indent="-457200">
                  <a:lnSpc>
                    <a:spcPct val="80000"/>
                  </a:lnSpc>
                  <a:buFont typeface="+mj-lt"/>
                  <a:buAutoNum type="arabicPeriod" startAt="7"/>
                </a:pPr>
                <a:endParaRPr lang="sr-Latn-ME" altLang="sr-Latn-RS" sz="1400" dirty="0">
                  <a:solidFill>
                    <a:srgbClr val="7030A0"/>
                  </a:solidFill>
                  <a:latin typeface="Arial" panose="020B0604020202020204" pitchFamily="34" charset="0"/>
                  <a:cs typeface="Arial" panose="020B0604020202020204" pitchFamily="34" charset="0"/>
                </a:endParaRPr>
              </a:p>
              <a:p>
                <a:pPr marL="457200" indent="-457200">
                  <a:lnSpc>
                    <a:spcPct val="80000"/>
                  </a:lnSpc>
                  <a:buFont typeface="+mj-lt"/>
                  <a:buAutoNum type="arabicPeriod" startAt="7"/>
                </a:pPr>
                <a:endParaRPr lang="sr-Latn-ME" altLang="sr-Latn-RS" sz="1400" dirty="0">
                  <a:solidFill>
                    <a:srgbClr val="7030A0"/>
                  </a:solidFill>
                  <a:latin typeface="Arial" panose="020B0604020202020204" pitchFamily="34" charset="0"/>
                  <a:cs typeface="Arial" panose="020B0604020202020204" pitchFamily="34" charset="0"/>
                </a:endParaRPr>
              </a:p>
              <a:p>
                <a:pPr marL="457200" indent="-457200">
                  <a:lnSpc>
                    <a:spcPct val="80000"/>
                  </a:lnSpc>
                  <a:buFont typeface="+mj-lt"/>
                  <a:buAutoNum type="arabicPeriod" startAt="7"/>
                </a:pPr>
                <a:endParaRPr lang="sr-Latn-ME" altLang="sr-Latn-RS" sz="1400" dirty="0">
                  <a:solidFill>
                    <a:srgbClr val="7030A0"/>
                  </a:solidFill>
                  <a:latin typeface="Arial" panose="020B0604020202020204" pitchFamily="34" charset="0"/>
                  <a:cs typeface="Arial" panose="020B0604020202020204" pitchFamily="34" charset="0"/>
                </a:endParaRPr>
              </a:p>
              <a:p>
                <a:pPr marL="457200" indent="-457200">
                  <a:lnSpc>
                    <a:spcPct val="80000"/>
                  </a:lnSpc>
                  <a:buFont typeface="+mj-lt"/>
                  <a:buAutoNum type="arabicPeriod" startAt="7"/>
                </a:pPr>
                <a:endParaRPr lang="sr-Latn-ME" altLang="sr-Latn-RS" sz="1400" dirty="0">
                  <a:solidFill>
                    <a:srgbClr val="7030A0"/>
                  </a:solidFill>
                  <a:latin typeface="Arial" panose="020B0604020202020204" pitchFamily="34" charset="0"/>
                  <a:cs typeface="Arial" panose="020B0604020202020204" pitchFamily="34" charset="0"/>
                </a:endParaRPr>
              </a:p>
              <a:p>
                <a:pPr marL="457200" indent="-457200">
                  <a:lnSpc>
                    <a:spcPct val="80000"/>
                  </a:lnSpc>
                  <a:buFont typeface="+mj-lt"/>
                  <a:buAutoNum type="arabicPeriod" startAt="7"/>
                </a:pPr>
                <a:endParaRPr lang="sr-Latn-ME" altLang="sr-Latn-RS" sz="1400" dirty="0">
                  <a:solidFill>
                    <a:srgbClr val="7030A0"/>
                  </a:solidFill>
                  <a:latin typeface="Arial" panose="020B0604020202020204" pitchFamily="34" charset="0"/>
                  <a:cs typeface="Arial" panose="020B0604020202020204" pitchFamily="34" charset="0"/>
                </a:endParaRPr>
              </a:p>
              <a:p>
                <a:pPr marL="457200" indent="-457200">
                  <a:lnSpc>
                    <a:spcPct val="80000"/>
                  </a:lnSpc>
                  <a:buFont typeface="+mj-lt"/>
                  <a:buAutoNum type="arabicPeriod" startAt="7"/>
                </a:pPr>
                <a:endParaRPr lang="sr-Latn-ME" altLang="sr-Latn-RS" sz="1400" dirty="0">
                  <a:solidFill>
                    <a:srgbClr val="7030A0"/>
                  </a:solidFill>
                  <a:latin typeface="Arial" panose="020B0604020202020204" pitchFamily="34" charset="0"/>
                  <a:cs typeface="Arial" panose="020B0604020202020204" pitchFamily="34" charset="0"/>
                </a:endParaRPr>
              </a:p>
              <a:p>
                <a:pPr marL="1257300" lvl="2" indent="-457200"/>
                <a:endParaRPr lang="sr-Latn-CS" altLang="sr-Latn-RS" sz="1400" b="1" i="1" dirty="0">
                  <a:solidFill>
                    <a:srgbClr val="7030A0"/>
                  </a:solidFill>
                  <a:latin typeface="Arial" panose="020B0604020202020204" pitchFamily="34" charset="0"/>
                  <a:cs typeface="Arial" panose="020B0604020202020204" pitchFamily="34" charset="0"/>
                </a:endParaRPr>
              </a:p>
            </p:txBody>
          </p:sp>
        </mc:Choice>
        <mc:Fallback>
          <p:sp>
            <p:nvSpPr>
              <p:cNvPr id="33795" name="Rectangle 3"/>
              <p:cNvSpPr>
                <a:spLocks noGrp="1" noRot="1" noChangeAspect="1" noMove="1" noResize="1" noEditPoints="1" noAdjustHandles="1" noChangeArrowheads="1" noChangeShapeType="1" noTextEdit="1"/>
              </p:cNvSpPr>
              <p:nvPr>
                <p:ph type="body" idx="1"/>
              </p:nvPr>
            </p:nvSpPr>
            <p:spPr>
              <a:xfrm>
                <a:off x="457200" y="1052736"/>
                <a:ext cx="8507288" cy="5544616"/>
              </a:xfrm>
              <a:blipFill rotWithShape="1">
                <a:blip r:embed="rId3"/>
                <a:stretch>
                  <a:fillRect l="-72" t="-880"/>
                </a:stretch>
              </a:blipFill>
            </p:spPr>
            <p:txBody>
              <a:bodyPr/>
              <a:lstStyle/>
              <a:p>
                <a:r>
                  <a:rPr lang="sr-Latn-ME">
                    <a:noFill/>
                  </a:rPr>
                  <a:t> </a:t>
                </a:r>
              </a:p>
            </p:txBody>
          </p:sp>
        </mc:Fallback>
      </mc:AlternateContent>
      <p:sp>
        <p:nvSpPr>
          <p:cNvPr id="33796" name="Rectangle 4"/>
          <p:cNvSpPr>
            <a:spLocks noGrp="1" noChangeArrowheads="1"/>
          </p:cNvSpPr>
          <p:nvPr>
            <p:ph type="title"/>
          </p:nvPr>
        </p:nvSpPr>
        <p:spPr>
          <a:xfrm>
            <a:off x="457200" y="260648"/>
            <a:ext cx="8229600" cy="846931"/>
          </a:xfrm>
        </p:spPr>
        <p:txBody>
          <a:bodyPr>
            <a:noAutofit/>
          </a:bodyPr>
          <a:lstStyle/>
          <a:p>
            <a:r>
              <a:rPr lang="sr-Latn-CS" altLang="sr-Latn-RS" sz="2000" b="1" dirty="0">
                <a:solidFill>
                  <a:srgbClr val="7030A0"/>
                </a:solidFill>
                <a:latin typeface="Arial" charset="0"/>
              </a:rPr>
              <a:t>Primjer za simpleks metodu sa Jordanovim koeficijentima</a:t>
            </a:r>
            <a:endParaRPr lang="sr-Latn-CS" altLang="sr-Latn-RS" sz="2000" b="1" dirty="0">
              <a:latin typeface="Arial" charset="0"/>
            </a:endParaRPr>
          </a:p>
        </p:txBody>
      </p:sp>
      <p:sp>
        <p:nvSpPr>
          <p:cNvPr id="33798"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ME"/>
          </a:p>
        </p:txBody>
      </p:sp>
      <p:sp>
        <p:nvSpPr>
          <p:cNvPr id="33800"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ME"/>
          </a:p>
        </p:txBody>
      </p:sp>
      <p:sp>
        <p:nvSpPr>
          <p:cNvPr id="33802"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ME"/>
          </a:p>
        </p:txBody>
      </p:sp>
      <p:sp>
        <p:nvSpPr>
          <p:cNvPr id="33804"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ME"/>
          </a:p>
        </p:txBody>
      </p:sp>
      <p:sp>
        <p:nvSpPr>
          <p:cNvPr id="33806"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ME"/>
          </a:p>
        </p:txBody>
      </p:sp>
      <p:sp>
        <p:nvSpPr>
          <p:cNvPr id="33808"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ME"/>
          </a:p>
        </p:txBody>
      </p:sp>
      <p:sp>
        <p:nvSpPr>
          <p:cNvPr id="33810"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ME"/>
          </a:p>
        </p:txBody>
      </p:sp>
      <p:sp>
        <p:nvSpPr>
          <p:cNvPr id="33812"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ME"/>
          </a:p>
        </p:txBody>
      </p:sp>
      <p:sp>
        <p:nvSpPr>
          <p:cNvPr id="33814" name="Rectangle 2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ME"/>
          </a:p>
        </p:txBody>
      </p:sp>
      <p:graphicFrame>
        <p:nvGraphicFramePr>
          <p:cNvPr id="2" name="Object 1"/>
          <p:cNvGraphicFramePr>
            <a:graphicFrameLocks noChangeAspect="1"/>
          </p:cNvGraphicFramePr>
          <p:nvPr>
            <p:extLst>
              <p:ext uri="{D42A27DB-BD31-4B8C-83A1-F6EECF244321}">
                <p14:modId xmlns:p14="http://schemas.microsoft.com/office/powerpoint/2010/main" val="3741592293"/>
              </p:ext>
            </p:extLst>
          </p:nvPr>
        </p:nvGraphicFramePr>
        <p:xfrm>
          <a:off x="412952" y="1893304"/>
          <a:ext cx="2411730" cy="1062990"/>
        </p:xfrm>
        <a:graphic>
          <a:graphicData uri="http://schemas.openxmlformats.org/presentationml/2006/ole">
            <mc:AlternateContent xmlns:mc="http://schemas.openxmlformats.org/markup-compatibility/2006">
              <mc:Choice xmlns:v="urn:schemas-microsoft-com:vml" Requires="v">
                <p:oleObj spid="_x0000_s5155" name="Equation" r:id="rId4" imgW="2679700" imgH="1181100" progId="Equation.3">
                  <p:embed/>
                </p:oleObj>
              </mc:Choice>
              <mc:Fallback>
                <p:oleObj name="Equation" r:id="rId4" imgW="2679700" imgH="11811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2952" y="1893304"/>
                        <a:ext cx="2411730" cy="1062990"/>
                      </a:xfrm>
                      <a:prstGeom prst="rect">
                        <a:avLst/>
                      </a:prstGeom>
                      <a:noFill/>
                      <a:ln>
                        <a:noFill/>
                      </a:ln>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394425309"/>
              </p:ext>
            </p:extLst>
          </p:nvPr>
        </p:nvGraphicFramePr>
        <p:xfrm>
          <a:off x="3005240" y="2467944"/>
          <a:ext cx="2480310" cy="411480"/>
        </p:xfrm>
        <a:graphic>
          <a:graphicData uri="http://schemas.openxmlformats.org/presentationml/2006/ole">
            <mc:AlternateContent xmlns:mc="http://schemas.openxmlformats.org/markup-compatibility/2006">
              <mc:Choice xmlns:v="urn:schemas-microsoft-com:vml" Requires="v">
                <p:oleObj spid="_x0000_s5156" name="Equation" r:id="rId6" imgW="2755900" imgH="457200" progId="Equation.3">
                  <p:embed/>
                </p:oleObj>
              </mc:Choice>
              <mc:Fallback>
                <p:oleObj name="Equation" r:id="rId6" imgW="2755900" imgH="4572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05240" y="2467944"/>
                        <a:ext cx="2480310" cy="411480"/>
                      </a:xfrm>
                      <a:prstGeom prst="rect">
                        <a:avLst/>
                      </a:prstGeom>
                      <a:noFill/>
                      <a:ln>
                        <a:noFill/>
                      </a:ln>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3688405383"/>
              </p:ext>
            </p:extLst>
          </p:nvPr>
        </p:nvGraphicFramePr>
        <p:xfrm>
          <a:off x="3005240" y="1747864"/>
          <a:ext cx="2411730" cy="480060"/>
        </p:xfrm>
        <a:graphic>
          <a:graphicData uri="http://schemas.openxmlformats.org/presentationml/2006/ole">
            <mc:AlternateContent xmlns:mc="http://schemas.openxmlformats.org/markup-compatibility/2006">
              <mc:Choice xmlns:v="urn:schemas-microsoft-com:vml" Requires="v">
                <p:oleObj spid="_x0000_s5157" name="Equation" r:id="rId8" imgW="2679700" imgH="533400" progId="Equation.3">
                  <p:embed/>
                </p:oleObj>
              </mc:Choice>
              <mc:Fallback>
                <p:oleObj name="Equation" r:id="rId8" imgW="2679700" imgH="5334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05240" y="1747864"/>
                        <a:ext cx="2411730" cy="480060"/>
                      </a:xfrm>
                      <a:prstGeom prst="rect">
                        <a:avLst/>
                      </a:prstGeom>
                      <a:noFill/>
                      <a:ln>
                        <a:noFill/>
                      </a:ln>
                    </p:spPr>
                  </p:pic>
                </p:oleObj>
              </mc:Fallback>
            </mc:AlternateContent>
          </a:graphicData>
        </a:graphic>
      </p:graphicFrame>
      <p:graphicFrame>
        <p:nvGraphicFramePr>
          <p:cNvPr id="6" name="Table 5"/>
          <p:cNvGraphicFramePr>
            <a:graphicFrameLocks noGrp="1"/>
          </p:cNvGraphicFramePr>
          <p:nvPr>
            <p:extLst>
              <p:ext uri="{D42A27DB-BD31-4B8C-83A1-F6EECF244321}">
                <p14:modId xmlns:p14="http://schemas.microsoft.com/office/powerpoint/2010/main" val="1976678413"/>
              </p:ext>
            </p:extLst>
          </p:nvPr>
        </p:nvGraphicFramePr>
        <p:xfrm>
          <a:off x="5636799" y="1603848"/>
          <a:ext cx="3314700" cy="1368150"/>
        </p:xfrm>
        <a:graphic>
          <a:graphicData uri="http://schemas.openxmlformats.org/drawingml/2006/table">
            <a:tbl>
              <a:tblPr>
                <a:tableStyleId>{5C22544A-7EE6-4342-B048-85BDC9FD1C3A}</a:tableStyleId>
              </a:tblPr>
              <a:tblGrid>
                <a:gridCol w="828675"/>
                <a:gridCol w="828675"/>
                <a:gridCol w="828675"/>
                <a:gridCol w="828675"/>
              </a:tblGrid>
              <a:tr h="273630">
                <a:tc>
                  <a:txBody>
                    <a:bodyPr/>
                    <a:lstStyle/>
                    <a:p>
                      <a:pPr algn="l" fontAlgn="b"/>
                      <a:r>
                        <a:rPr lang="sr-Latn-ME" sz="1400" u="none" strike="noStrike" dirty="0" smtClean="0">
                          <a:effectLst/>
                          <a:latin typeface="Arial" panose="020B0604020202020204" pitchFamily="34" charset="0"/>
                          <a:cs typeface="Arial" panose="020B0604020202020204" pitchFamily="34" charset="0"/>
                        </a:rPr>
                        <a:t>druga</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sr-Latn-ME" sz="1400" u="none" strike="noStrike" dirty="0" smtClean="0">
                          <a:effectLst/>
                          <a:latin typeface="Arial" panose="020B0604020202020204" pitchFamily="34" charset="0"/>
                          <a:cs typeface="Arial" panose="020B0604020202020204" pitchFamily="34" charset="0"/>
                        </a:rPr>
                        <a:t>‚-u1</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sr-Latn-ME" sz="1400" u="none" strike="noStrike" dirty="0" smtClean="0">
                          <a:effectLst/>
                          <a:latin typeface="Arial" panose="020B0604020202020204" pitchFamily="34" charset="0"/>
                          <a:cs typeface="Arial" panose="020B0604020202020204" pitchFamily="34" charset="0"/>
                        </a:rPr>
                        <a:t>-x2</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sr-Latn-ME" sz="1400" u="none" strike="noStrike">
                          <a:effectLst/>
                          <a:latin typeface="Arial" panose="020B0604020202020204" pitchFamily="34" charset="0"/>
                          <a:cs typeface="Arial" panose="020B0604020202020204" pitchFamily="34" charset="0"/>
                        </a:rPr>
                        <a:t>bi</a:t>
                      </a:r>
                      <a:endParaRPr lang="sr-Latn-ME"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73630">
                <a:tc>
                  <a:txBody>
                    <a:bodyPr/>
                    <a:lstStyle/>
                    <a:p>
                      <a:pPr algn="ctr" fontAlgn="b"/>
                      <a:r>
                        <a:rPr lang="sr-Latn-ME" sz="1400" u="none" strike="noStrike">
                          <a:effectLst/>
                          <a:latin typeface="Arial" panose="020B0604020202020204" pitchFamily="34" charset="0"/>
                          <a:cs typeface="Arial" panose="020B0604020202020204" pitchFamily="34" charset="0"/>
                        </a:rPr>
                        <a:t>u2</a:t>
                      </a:r>
                      <a:endParaRPr lang="sr-Latn-ME"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sr-Latn-ME" sz="1400" u="none" strike="noStrike" dirty="0">
                          <a:effectLst/>
                          <a:latin typeface="Arial" panose="020B0604020202020204" pitchFamily="34" charset="0"/>
                          <a:cs typeface="Arial" panose="020B0604020202020204" pitchFamily="34" charset="0"/>
                        </a:rPr>
                        <a:t>50</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sr-Latn-ME" sz="1400" u="none" strike="noStrike">
                          <a:effectLst/>
                          <a:latin typeface="Arial" panose="020B0604020202020204" pitchFamily="34" charset="0"/>
                          <a:cs typeface="Arial" panose="020B0604020202020204" pitchFamily="34" charset="0"/>
                        </a:rPr>
                        <a:t>0,5</a:t>
                      </a:r>
                      <a:endParaRPr lang="sr-Latn-ME"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sr-Latn-ME" sz="1400" u="none" strike="noStrike" dirty="0">
                          <a:effectLst/>
                          <a:latin typeface="Arial" panose="020B0604020202020204" pitchFamily="34" charset="0"/>
                          <a:cs typeface="Arial" panose="020B0604020202020204" pitchFamily="34" charset="0"/>
                        </a:rPr>
                        <a:t>5500</a:t>
                      </a:r>
                      <a:endParaRPr lang="sr-Latn-ME" sz="1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73630">
                <a:tc>
                  <a:txBody>
                    <a:bodyPr/>
                    <a:lstStyle/>
                    <a:p>
                      <a:pPr algn="ctr" fontAlgn="b"/>
                      <a:r>
                        <a:rPr lang="sr-Latn-ME" sz="1400" u="none" strike="noStrike">
                          <a:effectLst/>
                          <a:latin typeface="Arial" panose="020B0604020202020204" pitchFamily="34" charset="0"/>
                          <a:cs typeface="Arial" panose="020B0604020202020204" pitchFamily="34" charset="0"/>
                        </a:rPr>
                        <a:t>x1</a:t>
                      </a:r>
                      <a:endParaRPr lang="sr-Latn-ME" sz="1400" b="1"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sr-Latn-ME" sz="1400" u="none" strike="noStrike">
                          <a:effectLst/>
                          <a:latin typeface="Arial" panose="020B0604020202020204" pitchFamily="34" charset="0"/>
                          <a:cs typeface="Arial" panose="020B0604020202020204" pitchFamily="34" charset="0"/>
                        </a:rPr>
                        <a:t>50</a:t>
                      </a:r>
                      <a:endParaRPr lang="sr-Latn-ME"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sr-Latn-ME" sz="1400" u="none" strike="noStrike" dirty="0">
                          <a:effectLst/>
                          <a:latin typeface="Arial" panose="020B0604020202020204" pitchFamily="34" charset="0"/>
                          <a:cs typeface="Arial" panose="020B0604020202020204" pitchFamily="34" charset="0"/>
                        </a:rPr>
                        <a:t>0,5</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sr-Latn-ME" sz="1400" u="none" strike="noStrike" dirty="0">
                          <a:effectLst/>
                          <a:latin typeface="Arial" panose="020B0604020202020204" pitchFamily="34" charset="0"/>
                          <a:cs typeface="Arial" panose="020B0604020202020204" pitchFamily="34" charset="0"/>
                        </a:rPr>
                        <a:t>7500</a:t>
                      </a:r>
                      <a:endParaRPr lang="sr-Latn-ME" sz="1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73630">
                <a:tc>
                  <a:txBody>
                    <a:bodyPr/>
                    <a:lstStyle/>
                    <a:p>
                      <a:pPr algn="ctr" fontAlgn="b"/>
                      <a:r>
                        <a:rPr lang="sr-Latn-ME" sz="1400" u="none" strike="noStrike">
                          <a:effectLst/>
                          <a:latin typeface="Arial" panose="020B0604020202020204" pitchFamily="34" charset="0"/>
                          <a:cs typeface="Arial" panose="020B0604020202020204" pitchFamily="34" charset="0"/>
                        </a:rPr>
                        <a:t>u3</a:t>
                      </a:r>
                      <a:endParaRPr lang="sr-Latn-ME"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sr-Latn-ME" sz="1400" u="none" strike="noStrike">
                          <a:effectLst/>
                          <a:latin typeface="Arial" panose="020B0604020202020204" pitchFamily="34" charset="0"/>
                          <a:cs typeface="Arial" panose="020B0604020202020204" pitchFamily="34" charset="0"/>
                        </a:rPr>
                        <a:t>0</a:t>
                      </a:r>
                      <a:endParaRPr lang="sr-Latn-ME"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sr-Latn-ME" sz="1400" u="none" strike="noStrike" dirty="0">
                          <a:effectLst/>
                          <a:latin typeface="Arial" panose="020B0604020202020204" pitchFamily="34" charset="0"/>
                          <a:cs typeface="Arial" panose="020B0604020202020204" pitchFamily="34" charset="0"/>
                        </a:rPr>
                        <a:t>1</a:t>
                      </a:r>
                      <a:endParaRPr lang="sr-Latn-ME"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sr-Latn-ME" sz="1400" u="none" strike="noStrike">
                          <a:effectLst/>
                          <a:latin typeface="Arial" panose="020B0604020202020204" pitchFamily="34" charset="0"/>
                          <a:cs typeface="Arial" panose="020B0604020202020204" pitchFamily="34" charset="0"/>
                        </a:rPr>
                        <a:t>8000</a:t>
                      </a:r>
                      <a:endParaRPr lang="sr-Latn-ME" sz="1400" b="1"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73630">
                <a:tc>
                  <a:txBody>
                    <a:bodyPr/>
                    <a:lstStyle/>
                    <a:p>
                      <a:pPr algn="ctr" fontAlgn="b"/>
                      <a:r>
                        <a:rPr lang="sr-Latn-ME" sz="1400" u="none" strike="noStrike">
                          <a:effectLst/>
                          <a:latin typeface="Arial" panose="020B0604020202020204" pitchFamily="34" charset="0"/>
                          <a:cs typeface="Arial" panose="020B0604020202020204" pitchFamily="34" charset="0"/>
                        </a:rPr>
                        <a:t>-Z</a:t>
                      </a:r>
                      <a:endParaRPr lang="sr-Latn-ME"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sr-Latn-ME" sz="1400" u="none" strike="noStrike">
                          <a:effectLst/>
                          <a:latin typeface="Arial" panose="020B0604020202020204" pitchFamily="34" charset="0"/>
                          <a:cs typeface="Arial" panose="020B0604020202020204" pitchFamily="34" charset="0"/>
                        </a:rPr>
                        <a:t>-75</a:t>
                      </a:r>
                      <a:endParaRPr lang="sr-Latn-ME"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sr-Latn-ME" sz="1400" u="none" strike="noStrike">
                          <a:effectLst/>
                          <a:latin typeface="Arial" panose="020B0604020202020204" pitchFamily="34" charset="0"/>
                          <a:cs typeface="Arial" panose="020B0604020202020204" pitchFamily="34" charset="0"/>
                        </a:rPr>
                        <a:t>-0,25</a:t>
                      </a:r>
                      <a:endParaRPr lang="sr-Latn-ME" sz="1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sr-Latn-ME" sz="1400" u="none" strike="noStrike" dirty="0">
                          <a:effectLst/>
                          <a:latin typeface="Arial" panose="020B0604020202020204" pitchFamily="34" charset="0"/>
                          <a:cs typeface="Arial" panose="020B0604020202020204" pitchFamily="34" charset="0"/>
                        </a:rPr>
                        <a:t>-11250</a:t>
                      </a:r>
                      <a:endParaRPr lang="sr-Latn-ME" sz="1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pic>
        <p:nvPicPr>
          <p:cNvPr id="5151" name="Picture 3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600415" y="4300378"/>
            <a:ext cx="3322637" cy="1268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09807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ME" dirty="0" smtClean="0"/>
              <a:t>Literatura</a:t>
            </a:r>
            <a:endParaRPr lang="sr-Latn-ME" dirty="0"/>
          </a:p>
        </p:txBody>
      </p:sp>
      <p:sp>
        <p:nvSpPr>
          <p:cNvPr id="3" name="Content Placeholder 2"/>
          <p:cNvSpPr>
            <a:spLocks noGrp="1"/>
          </p:cNvSpPr>
          <p:nvPr>
            <p:ph idx="1"/>
          </p:nvPr>
        </p:nvSpPr>
        <p:spPr/>
        <p:txBody>
          <a:bodyPr>
            <a:normAutofit/>
          </a:bodyPr>
          <a:lstStyle/>
          <a:p>
            <a:r>
              <a:rPr lang="vi-VN" sz="1600" dirty="0">
                <a:latin typeface="Arial" panose="020B0604020202020204" pitchFamily="34" charset="0"/>
                <a:cs typeface="Arial" panose="020B0604020202020204" pitchFamily="34" charset="0"/>
              </a:rPr>
              <a:t>Ž. Praščević</a:t>
            </a:r>
            <a:r>
              <a:rPr lang="vi-VN" sz="1600" dirty="0" smtClean="0">
                <a:latin typeface="Arial" panose="020B0604020202020204" pitchFamily="34" charset="0"/>
                <a:cs typeface="Arial" panose="020B0604020202020204" pitchFamily="34" charset="0"/>
              </a:rPr>
              <a:t>,</a:t>
            </a:r>
            <a:r>
              <a:rPr lang="sr-Latn-ME" sz="1600" dirty="0" smtClean="0">
                <a:latin typeface="Arial" panose="020B0604020202020204" pitchFamily="34" charset="0"/>
                <a:cs typeface="Arial" panose="020B0604020202020204" pitchFamily="34" charset="0"/>
              </a:rPr>
              <a:t> N. Praščević:</a:t>
            </a:r>
            <a:r>
              <a:rPr lang="vi-VN" sz="1600" dirty="0" smtClean="0">
                <a:latin typeface="Arial" panose="020B0604020202020204" pitchFamily="34" charset="0"/>
                <a:cs typeface="Arial" panose="020B0604020202020204" pitchFamily="34" charset="0"/>
              </a:rPr>
              <a:t> </a:t>
            </a:r>
            <a:r>
              <a:rPr lang="vi-VN" sz="1600" dirty="0">
                <a:latin typeface="Arial" panose="020B0604020202020204" pitchFamily="34" charset="0"/>
                <a:cs typeface="Arial" panose="020B0604020202020204" pitchFamily="34" charset="0"/>
              </a:rPr>
              <a:t>Operaciona istraživanja u građevinarstvu, </a:t>
            </a:r>
            <a:r>
              <a:rPr lang="sr-Latn-ME" sz="1600" dirty="0" smtClean="0">
                <a:latin typeface="Arial" panose="020B0604020202020204" pitchFamily="34" charset="0"/>
                <a:cs typeface="Arial" panose="020B0604020202020204" pitchFamily="34" charset="0"/>
              </a:rPr>
              <a:t>Čugura print</a:t>
            </a:r>
            <a:r>
              <a:rPr lang="vi-VN" sz="1600" dirty="0" smtClean="0">
                <a:latin typeface="Arial" panose="020B0604020202020204" pitchFamily="34" charset="0"/>
                <a:cs typeface="Arial" panose="020B0604020202020204" pitchFamily="34" charset="0"/>
              </a:rPr>
              <a:t>, </a:t>
            </a:r>
            <a:r>
              <a:rPr lang="vi-VN" sz="1600" dirty="0">
                <a:latin typeface="Arial" panose="020B0604020202020204" pitchFamily="34" charset="0"/>
                <a:cs typeface="Arial" panose="020B0604020202020204" pitchFamily="34" charset="0"/>
              </a:rPr>
              <a:t>Beograd, </a:t>
            </a:r>
            <a:r>
              <a:rPr lang="sr-Latn-ME" sz="1600" dirty="0" smtClean="0">
                <a:latin typeface="Arial" panose="020B0604020202020204" pitchFamily="34" charset="0"/>
                <a:cs typeface="Arial" panose="020B0604020202020204" pitchFamily="34" charset="0"/>
              </a:rPr>
              <a:t>2009,</a:t>
            </a:r>
          </a:p>
          <a:p>
            <a:endParaRPr lang="sr-Latn-ME" sz="1600" dirty="0">
              <a:latin typeface="Arial" panose="020B0604020202020204" pitchFamily="34" charset="0"/>
              <a:cs typeface="Arial" panose="020B0604020202020204" pitchFamily="34" charset="0"/>
            </a:endParaRPr>
          </a:p>
          <a:p>
            <a:r>
              <a:rPr lang="sr-Latn-ME" sz="1600" dirty="0">
                <a:latin typeface="Arial" panose="020B0604020202020204" pitchFamily="34" charset="0"/>
                <a:cs typeface="Arial" panose="020B0604020202020204" pitchFamily="34" charset="0"/>
              </a:rPr>
              <a:t>On line program za resavanje </a:t>
            </a:r>
            <a:endParaRPr lang="sr-Latn-ME" sz="1600" dirty="0" smtClean="0">
              <a:latin typeface="Arial" panose="020B0604020202020204" pitchFamily="34" charset="0"/>
              <a:cs typeface="Arial" panose="020B0604020202020204" pitchFamily="34" charset="0"/>
            </a:endParaRPr>
          </a:p>
          <a:p>
            <a:pPr marL="400050" lvl="1" indent="0">
              <a:buNone/>
            </a:pPr>
            <a:r>
              <a:rPr lang="sr-Latn-ME" sz="1600" dirty="0" smtClean="0">
                <a:latin typeface="Arial" panose="020B0604020202020204" pitchFamily="34" charset="0"/>
                <a:cs typeface="Arial" panose="020B0604020202020204" pitchFamily="34" charset="0"/>
              </a:rPr>
              <a:t> </a:t>
            </a:r>
            <a:r>
              <a:rPr lang="sr-Latn-ME" sz="1600" dirty="0">
                <a:latin typeface="Arial" panose="020B0604020202020204" pitchFamily="34" charset="0"/>
                <a:cs typeface="Arial" panose="020B0604020202020204" pitchFamily="34" charset="0"/>
                <a:hlinkClick r:id="rId3"/>
              </a:rPr>
              <a:t>http://</a:t>
            </a:r>
            <a:r>
              <a:rPr lang="sr-Latn-ME" sz="1600" dirty="0" smtClean="0">
                <a:latin typeface="Arial" panose="020B0604020202020204" pitchFamily="34" charset="0"/>
                <a:cs typeface="Arial" panose="020B0604020202020204" pitchFamily="34" charset="0"/>
                <a:hlinkClick r:id="rId3"/>
              </a:rPr>
              <a:t>www.zweigmedia.com/RealWorld/simplex.html</a:t>
            </a:r>
            <a:endParaRPr lang="sr-Latn-ME" sz="1600" dirty="0" smtClean="0">
              <a:latin typeface="Arial" panose="020B0604020202020204" pitchFamily="34" charset="0"/>
              <a:cs typeface="Arial" panose="020B0604020202020204" pitchFamily="34" charset="0"/>
            </a:endParaRPr>
          </a:p>
          <a:p>
            <a:endParaRPr lang="sr-Latn-ME" sz="1600" dirty="0">
              <a:latin typeface="Arial" panose="020B0604020202020204" pitchFamily="34" charset="0"/>
              <a:cs typeface="Arial" panose="020B0604020202020204" pitchFamily="34" charset="0"/>
            </a:endParaRPr>
          </a:p>
          <a:p>
            <a:endParaRPr lang="sr-Latn-ME" sz="1600" dirty="0" smtClean="0">
              <a:latin typeface="Arial" panose="020B0604020202020204" pitchFamily="34" charset="0"/>
              <a:cs typeface="Arial" panose="020B0604020202020204" pitchFamily="34" charset="0"/>
            </a:endParaRPr>
          </a:p>
          <a:p>
            <a:endParaRPr lang="nn-NO" sz="1600" dirty="0">
              <a:latin typeface="Arial" panose="020B0604020202020204" pitchFamily="34" charset="0"/>
              <a:cs typeface="Arial" panose="020B0604020202020204" pitchFamily="34" charset="0"/>
            </a:endParaRPr>
          </a:p>
          <a:p>
            <a:pPr marL="0" indent="0">
              <a:buNone/>
            </a:pPr>
            <a:endParaRPr lang="sr-Latn-ME" sz="1600" dirty="0">
              <a:latin typeface="Arial" panose="020B0604020202020204" pitchFamily="34" charset="0"/>
              <a:cs typeface="Arial" panose="020B0604020202020204" pitchFamily="34" charset="0"/>
            </a:endParaRPr>
          </a:p>
          <a:p>
            <a:endParaRPr lang="sr-Latn-ME" sz="1600" dirty="0" smtClean="0">
              <a:latin typeface="Arial" panose="020B0604020202020204" pitchFamily="34" charset="0"/>
              <a:cs typeface="Arial" panose="020B0604020202020204" pitchFamily="34" charset="0"/>
            </a:endParaRPr>
          </a:p>
          <a:p>
            <a:endParaRPr lang="sr-Latn-ME" sz="1600" dirty="0">
              <a:latin typeface="Arial" panose="020B0604020202020204" pitchFamily="34" charset="0"/>
              <a:cs typeface="Arial" panose="020B0604020202020204" pitchFamily="34" charset="0"/>
            </a:endParaRPr>
          </a:p>
          <a:p>
            <a:endParaRPr lang="sr-Latn-ME"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2472395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16563</TotalTime>
  <Words>1159</Words>
  <Application>Microsoft Office PowerPoint</Application>
  <PresentationFormat>On-screen Show (4:3)</PresentationFormat>
  <Paragraphs>297</Paragraphs>
  <Slides>7</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vt:i4>
      </vt:variant>
    </vt:vector>
  </HeadingPairs>
  <TitlesOfParts>
    <vt:vector size="9" baseType="lpstr">
      <vt:lpstr>Office Theme</vt:lpstr>
      <vt:lpstr>Equation</vt:lpstr>
      <vt:lpstr>PowerPoint Presentation</vt:lpstr>
      <vt:lpstr>Primjer: U jednom preduzeću postoje dva pogona za proizvodnju betonske galanterije. Prvi pogon proizvodi betonske ivičnjake, a drugi betonske blokove za zidanje. Tržište u određenom vremenskom periodu može da primi najviše 8000 komada betonskih blokova, a ugovorena je isporuka najmanje 2000 kom betonskih ivičnjaka. Za proizvodnju ivičnjaka se troši 0,02 m3 betona po jednom komadu, a za blokove se troši 0,01 m3 betona po komadu. Oba pogona se snabdijevaju iz jedne fabrike betona čiji je kapacitet za ovaj vremenski period 150 m3 betona. Prodajom ivičnjaka preduzeće ostvaruje dobit 1,5 €/kom, a prodajom blokova 0,5 €/kom. Odrediti plan proizvodnje koji će donijeti najveću dobit.</vt:lpstr>
      <vt:lpstr>Primjer za simpleks metodu sa Jordanovim koeficijentima</vt:lpstr>
      <vt:lpstr>Primjer za simpleks metodu sa Jordanovim koeficijentima</vt:lpstr>
      <vt:lpstr>Primjer za simpleks metodu sa Jordanovim koeficijentima</vt:lpstr>
      <vt:lpstr>Primjer za simpleks metodu sa Jordanovim koeficijentima</vt:lpstr>
      <vt:lpstr>Literatura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KVANTITATIVNE METODE U GRAĐEVINSKOM MENADŽMENTU</dc:title>
  <dc:creator>zana</dc:creator>
  <cp:lastModifiedBy>zana</cp:lastModifiedBy>
  <cp:revision>1367</cp:revision>
  <cp:lastPrinted>2018-12-11T09:14:42Z</cp:lastPrinted>
  <dcterms:created xsi:type="dcterms:W3CDTF">2015-09-16T06:05:45Z</dcterms:created>
  <dcterms:modified xsi:type="dcterms:W3CDTF">2018-12-11T10:44:52Z</dcterms:modified>
</cp:coreProperties>
</file>