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7" r:id="rId3"/>
    <p:sldId id="348" r:id="rId4"/>
    <p:sldId id="350" r:id="rId5"/>
    <p:sldId id="355" r:id="rId6"/>
    <p:sldId id="333" r:id="rId7"/>
    <p:sldId id="351" r:id="rId8"/>
    <p:sldId id="353" r:id="rId9"/>
    <p:sldId id="359" r:id="rId10"/>
    <p:sldId id="362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5204" autoAdjust="0"/>
  </p:normalViewPr>
  <p:slideViewPr>
    <p:cSldViewPr>
      <p:cViewPr varScale="1">
        <p:scale>
          <a:sx n="67" d="100"/>
          <a:sy n="67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7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BA2F5-F4CA-4B0D-8AF4-2523143CFB35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9971" y="251520"/>
            <a:ext cx="5536521" cy="386328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47707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95390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10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41158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2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3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250825"/>
            <a:ext cx="5151437" cy="3863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4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250825"/>
            <a:ext cx="5151437" cy="3863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5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250825"/>
            <a:ext cx="5151437" cy="3863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6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2488" y="250825"/>
            <a:ext cx="5151437" cy="3863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7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8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9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23.9.2019.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-statistika.r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rtal.uniri.hr/system/resources/docs/000/004/082/original/Skripta_Vera_%C4%8Culjak.pdf?141328370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vježbe 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V1</a:t>
            </a:r>
            <a:endParaRPr lang="sr-Latn-ME" sz="40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6651" y="2444988"/>
            <a:ext cx="7920880" cy="2625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Latn-ME" sz="2500" b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TEORIJA VJEROVATNOĆE  </a:t>
            </a:r>
            <a:r>
              <a:rPr lang="sr-Latn-ME" sz="25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 SLUČAJNI DOGAĐAJI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5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Slučajni događaj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5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Proračun vjerovatnoće slučajnog događaja</a:t>
            </a:r>
            <a:endParaRPr lang="sr-Latn-ME" sz="25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4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3600" b="1" dirty="0" smtClean="0"/>
              <a:t>Literatura</a:t>
            </a:r>
            <a:endParaRPr lang="sr-Latn-M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Vukadinović, S.: Elementi teorije verovatnoće i matematičke statistike, Privredni pergled, Beograd, 1986</a:t>
            </a: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Vukadinović, S.: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Zbirka rešenih zadataka iz teorije verovatnoće,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Privredni pergled, Beograd,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1983</a:t>
            </a: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Bruckler, F.M: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Pierre de Fermat; Osječki matematički list  5(2005),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37–42</a:t>
            </a:r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www.e-statistika.rs</a:t>
            </a:r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Čuljak, V: Vjerojatnost i statistika,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Građevinski fakultet,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Sveučilište u Zagrebu, 2011,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https://portal.uniri.hr/system/resources/docs/000/004/082/original/Skripta_Vera_%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C4%8Culjak.pdf?1413283708</a:t>
            </a:r>
            <a:endParaRPr lang="pl-P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Tomič, V.: Elementi verovatnoće u srednjoj školi, (master rad), </a:t>
            </a:r>
            <a:r>
              <a:rPr lang="sr-Latn-ME" sz="1600" dirty="0" smtClean="0">
                <a:solidFill>
                  <a:srgbClr val="383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sr-Latn-ME" sz="1600" dirty="0">
                <a:solidFill>
                  <a:srgbClr val="383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://www.dmi.uns.ac.rs/site/dmi/download/master/matematika/VojinTomic.pdf</a:t>
            </a:r>
          </a:p>
        </p:txBody>
      </p:sp>
    </p:spTree>
    <p:extLst>
      <p:ext uri="{BB962C8B-B14F-4D97-AF65-F5344CB8AC3E}">
        <p14:creationId xmlns:p14="http://schemas.microsoft.com/office/powerpoint/2010/main" val="375716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Odrediti elementarni događaj i prostor elementarnih događaja za sljedeće eksperimente: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utvrđivanje vremena trajanja tri sijalice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 mjerenje dnevne količine padavine i 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minimalne dnevne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u Podgorici 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13995"/>
          </a:xfrm>
        </p:spPr>
        <p:txBody>
          <a:bodyPr/>
          <a:lstStyle/>
          <a:p>
            <a:pPr marL="0" indent="0">
              <a:buNone/>
            </a:pPr>
            <a:r>
              <a:rPr lang="sr-Latn-ME" sz="1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buFont typeface="+mj-lt"/>
              <a:buAutoNum type="alphaLcParenR"/>
            </a:pPr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Elementarni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je uređena trojka (x,y,z) , gdje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 y, z bilo koji racionalni pozitivni broj  kojim može biti iskazano vrijeme trajanja prve, druge, odnosno trece sijalice:</a:t>
            </a:r>
          </a:p>
          <a:p>
            <a:pPr marL="800100" lvl="2" indent="0">
              <a:buNone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=(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x,y,z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∈ R</a:t>
            </a:r>
            <a:r>
              <a:rPr lang="en-US" sz="1600" baseline="4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x&gt;0, y&gt;0,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z&gt;0</a:t>
            </a:r>
          </a:p>
          <a:p>
            <a:pPr marL="800100" lvl="2" indent="0">
              <a:buNone/>
            </a:pP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2" indent="0">
              <a:buNone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Prostor elementarnih događaja S={E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=(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x,y,z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∈ R</a:t>
            </a:r>
            <a:r>
              <a:rPr lang="en-US" sz="1600" baseline="4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x&gt;0, y&gt;0,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z&gt;0}</a:t>
            </a: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Elementarni događaj je uređena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dvojka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(x,y) , gdje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x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racionalni pozitivni broj kojim može biti iskazan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dnevna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koli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iš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(x ≥0), a y je racionalni broj kojim može biti prikazana minimalna dnevna temperatura u Podgorici</a:t>
            </a:r>
          </a:p>
          <a:p>
            <a:pPr marL="800100" lvl="2" indent="0">
              <a:buNone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=(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∈ R</a:t>
            </a:r>
            <a:r>
              <a:rPr lang="sr-Latn-ME" sz="1600" baseline="4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aseline="4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≥0, y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∈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R, ili ipak u suzenim granicama: 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≤y≤50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00100" lvl="2" indent="0">
              <a:buNone/>
            </a:pP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2" indent="0">
              <a:buNone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Prostor elementarnih događaja S={E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=(</a:t>
            </a:r>
            <a:r>
              <a:rPr lang="en-US" sz="16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x,y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∈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sr-Latn-ME" sz="1600" baseline="4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aseline="4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≥0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-50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≤y≤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50}</a:t>
            </a: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2" indent="0">
              <a:buNone/>
            </a:pP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10658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Eksperiment je gađanje u metu u tri uzastopna pokušaja. Označimo sa A, B i C događaje: pogodak iz prvog pokusaja (A), pogodak iz drugog pokusaja (B) i pogodak iz trećeg pokušaja (C). Pomoću ovih događaja izraziti sljedeće događaje: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580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ME" sz="1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sva tri pogotka			A∩B∩C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 promašaja			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∩B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∩C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 U B U C)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jedan pogodak		A U B U C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jedan promašaj		A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B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C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(A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sr-Latn-ME" sz="1600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najviše dva pogotka		____________________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najviše jedan pogodak		___________________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dva pogotka			(A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 B ∩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U (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∩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U (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∩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U (B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trećeg gađanja nije bilo pogodaka_______________________</a:t>
            </a: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7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skupu od 27 proizvoda, 7 je neispravnih. Kolika je vjerovatnoća da izaberemo uzorak koji se sastoji od 5 dobrih i 3 neispravna proizvoda?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03001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6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>
                  <a:lnSpc>
                    <a:spcPct val="200000"/>
                  </a:lnSpc>
                </a:pPr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Eksperiment je izbor r=8 elemenata (bez vraćanja) iz skupa koji ima n=27 elemenata.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elementarni događaj je grupa od 8 proizvoda – nije važan redosled, pa se ne radi o uređenoj 8-orki.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ovakvih grupa (podskupova) koje čine elementarni događaj ima ukupno </a:t>
                </a:r>
                <a:r>
                  <a:rPr lang="sr-Latn-ME" sz="16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(broj kombinacija)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6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6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1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6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27!</m:t>
                          </m:r>
                        </m:num>
                        <m:den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8!19!</m:t>
                          </m:r>
                        </m:den>
                      </m:f>
                      <m:r>
                        <a:rPr lang="sr-Latn-ME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=2220075</m:t>
                      </m:r>
                    </m:oMath>
                  </m:oMathPara>
                </a14:m>
                <a:endParaRPr lang="sr-Latn-ME" sz="16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Događaj A: „uzorak ima 5 ispravnih i 3 neispravna proizvoda“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ukupno ispravnih proizvoda ima 27-7=20, a ukupno neispravnih ima 7. U uzorku ovih 5 ispravnih potiče od ispravnih proizvoda 5 ispravnih proizvoda se od ovih 20 ispravnih može odabrati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20</m:t>
                            </m:r>
                          </m:num>
                          <m:den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načina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neispravni proizvodi u uzorku potiču od ukupno 7 neispravnih</a:t>
                </a:r>
                <a:r>
                  <a:rPr lang="sr-Latn-ME" sz="16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proizvoda. Ova grupa od tri neispravna se može odavrati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7</m:t>
                            </m:r>
                          </m:num>
                          <m:den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načina.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 ukupno se 5 ispravnih i 3 neispravna proizvoda mogu izabrati na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sr-Latn-ME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20</m:t>
                            </m:r>
                          </m:num>
                          <m:den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r>
                  <a:rPr lang="sr-Latn-ME" sz="1600" dirty="0">
                    <a:solidFill>
                      <a:srgbClr val="7030A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7</m:t>
                            </m:r>
                          </m:num>
                          <m:den>
                            <m:r>
                              <a:rPr lang="sr-Latn-ME" sz="16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=542640 načina.</a:t>
                </a:r>
              </a:p>
              <a:p>
                <a:pPr marL="396000" indent="-396000"/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 klasičnoj definiciji je vjerovatnoća da se desi događaj A</a:t>
                </a:r>
              </a:p>
              <a:p>
                <a:pPr marL="0" indent="0" algn="ctr">
                  <a:buNone/>
                </a:pPr>
                <a:r>
                  <a:rPr lang="sr-Latn-ME" sz="16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P(A)=</a:t>
                </a:r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542640/</a:t>
                </a:r>
                <a14:m>
                  <m:oMath xmlns:m="http://schemas.openxmlformats.org/officeDocument/2006/math"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2220075</m:t>
                    </m:r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=0,24442</a:t>
                </a:r>
                <a:endParaRPr lang="sr-Latn-ME" sz="16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030019"/>
              </a:xfrm>
              <a:blipFill rotWithShape="1">
                <a:blip r:embed="rId3"/>
                <a:stretch>
                  <a:fillRect l="-370" t="-364" r="-667" b="-860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67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8215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4.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skladi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100 proizvoda, 70 proizvoda prve klase, 20 proizvoda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druge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klase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10 proizvoda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ć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klase. Kontrolor testira tri proizvoda i daje pozitvnu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ocjenu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svi proizvodi prve klase. Na osnovu koliko posto svih uzoraka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ć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kontrolor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dati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pozitivnu </a:t>
            </a:r>
            <a:r>
              <a:rPr lang="vi-VN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ocjenu proizvoda</a:t>
            </a:r>
            <a:r>
              <a:rPr lang="vi-VN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484784"/>
                <a:ext cx="8496944" cy="46413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3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Broj uzoraka veličine </a:t>
                </a:r>
                <a:r>
                  <a:rPr lang="sr-Latn-ME" sz="13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3 od </a:t>
                </a:r>
                <a:r>
                  <a:rPr lang="sr-Latn-ME" sz="13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100 </a:t>
                </a:r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elemenata. Posto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nije vazan redosled u uzorku, onda je broj razlicitih uzoraka koji se moze dobiti broj kombinacija 3 klase od </a:t>
                </a:r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elemenata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100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97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3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100∙99∙98∙97!</m:t>
                          </m:r>
                        </m:num>
                        <m:den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3!∙97!</m:t>
                          </m:r>
                        </m:den>
                      </m:f>
                      <m:r>
                        <a:rPr lang="sr-Latn-ME" sz="13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161700</m:t>
                      </m:r>
                    </m:oMath>
                  </m:oMathPara>
                </a14:m>
                <a:endParaRPr lang="sr-Latn-ME" sz="13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događaj A :“ sva tri izabrana proizvoda su prve klase“, kako bi kontrolor mogao da da pozitivnu ocjenu. </a:t>
                </a: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Ovakav uzorak znaci da se u njemu od mogucih 70 proizvoda prve klase moraju naci 3 proizvoda, a oni se mogu izabrati na ovoliko nacina: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70</m:t>
                              </m:r>
                            </m:num>
                            <m:den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pl-PL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70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67</m:t>
                              </m:r>
                            </m:e>
                          </m:d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70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9∙</m:t>
                          </m:r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8∙</m:t>
                          </m:r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7!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3!∙</m:t>
                          </m:r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7!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=54740</m:t>
                      </m:r>
                    </m:oMath>
                  </m:oMathPara>
                </a14:m>
                <a:endParaRPr lang="sr-Latn-ME" sz="13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Nadalje, u uzorku se od 20 proizvoda druge klase ne smije naci niti jedan proizvod,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znaci da se izbor može izvršiti na ovoliko načina:</a:t>
                </a:r>
                <a:endParaRPr lang="sr-Latn-ME" sz="13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20</m:t>
                              </m:r>
                            </m:num>
                            <m:den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pl-PL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20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20</m:t>
                              </m:r>
                            </m:e>
                          </m:d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3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sr-Latn-ME" sz="13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Slično prethodnom,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uzorku se od </a:t>
                </a:r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proizvoda trece klase </a:t>
                </a:r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 smije naci niti jedan proizvod, a to znaci da se izbor može izvršiti na ovoliko načina: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pl-PL" sz="13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3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0!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0!</m:t>
                          </m:r>
                          <m:d>
                            <m:d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3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sr-Latn-ME" sz="13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 ukupan broj uzoraka u kojima su svi proizvodi prve klase je :54740*1*1=54740</a:t>
                </a: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 kontrolor će dati pozitivnu ocjenu u slučajevima kada izvuce ovakav uzorak, a to je :</a:t>
                </a:r>
              </a:p>
              <a:p>
                <a:r>
                  <a:rPr lang="sr-Latn-ME" sz="13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54740/161700=0,3385, odnosno 33,85% slučajeva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496944" cy="4641379"/>
              </a:xfrm>
              <a:blipFill>
                <a:blip r:embed="rId3"/>
                <a:stretch>
                  <a:fillRect l="-143" t="-131" b="-2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14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sr-Latn-ME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koliko </a:t>
            </a:r>
            <a:r>
              <a:rPr lang="pl-PL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načina možemo </a:t>
            </a:r>
            <a:r>
              <a:rPr lang="pl-PL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rasporediti 3 bagera (jednaki) na 6 </a:t>
            </a:r>
            <a:r>
              <a:rPr lang="pl-PL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gradilišta</a:t>
            </a:r>
            <a:r>
              <a:rPr lang="pl-PL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8147248" cy="44973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6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Posto nije </a:t>
                </a:r>
                <a:r>
                  <a:rPr lang="sr-Latn-ME" sz="16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vazan redosled u uzorku, onda je broj razlicitih uzoraka koji se moze dobiti broj kombinacija 3 klase od </a:t>
                </a:r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 elemenata sa ponavljanjem:</a:t>
                </a:r>
                <a:endParaRPr lang="sr-Latn-ME" sz="16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  <m:r>
                                <a:rPr lang="sr-Latn-ME" sz="1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sr-Latn-ME" sz="1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  <m:r>
                                <a:rPr lang="sr-Latn-ME" sz="1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1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−1!</m:t>
                          </m:r>
                        </m:num>
                        <m:den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6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sr-Latn-ME" sz="16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(6+3−1)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3!</m:t>
                          </m:r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(6−1)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8!</m:t>
                          </m:r>
                        </m:num>
                        <m:den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3!∙</m:t>
                          </m:r>
                          <m:r>
                            <a:rPr lang="sr-Latn-ME" sz="16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sr-Latn-ME" sz="16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6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6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56</m:t>
                      </m:r>
                    </m:oMath>
                  </m:oMathPara>
                </a14:m>
                <a:endParaRPr lang="sr-Latn-ME" sz="16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5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8147248" cy="4497363"/>
              </a:xfrm>
              <a:blipFill rotWithShape="1">
                <a:blip r:embed="rId3"/>
                <a:stretch>
                  <a:fillRect l="-449" t="-407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2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b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je vjerovatnoća da jedna vrsta gume ima rok trajanja veći od 10000 km jednaka 0,95, kolika je vjerovatnoća da će na autu: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sve gume trajati duže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barem jedna guma pući prije pređenih 10000 km?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3001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b="1" u="sng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Latn-ME" sz="16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lnSpc>
                <a:spcPct val="200000"/>
              </a:lnSpc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neka je događaj A- „jedna guma je prešla više od 10000 km“</a:t>
            </a: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B –“ sve četiri su prešle više od 10000 km“</a:t>
            </a:r>
          </a:p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P(B)=P(A∩A∩A∩A)=P(A)*P(A)*P(A)*P(A)=(P(A))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=0,95</a:t>
            </a:r>
            <a:r>
              <a:rPr lang="sr-Latn-ME" sz="1600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0,81450625</a:t>
            </a:r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Font typeface="+mj-lt"/>
              <a:buAutoNum type="alphaLcParenR"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–“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makar jedna je pukla prije 10000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“=„nijesu sve četiri prešle više od 10000 km“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P(C)=1- P(A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∩A∩A∩A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)=1-P(A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)*P(A)*P(A)*P(A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)=1-P(A)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=1-0,95</a:t>
            </a:r>
            <a:r>
              <a:rPr lang="sr-Latn-ME" sz="1600" baseline="30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1-0,81450625=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0,18549375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5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b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Motor pokreće električni generator, a vjerovatnoća otkazivanja motora u roku jednog mjeseca je 0,08, a generatora 0,04. Kolika je vjerovatnoća da će se morati u tom mjesecu obavljati popravka: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oba dijela,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makar jednog dijela ?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ME" sz="16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neka je događaj A „ pokvario se motor“, P(A)=0,08</a:t>
            </a:r>
          </a:p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B; „ Pokvario se generator“. P(B)= 0,04</a:t>
            </a:r>
          </a:p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C: „ pokvarili se motor i generator“=treba popravljati i generator i motor“, C=A∩B</a:t>
            </a:r>
          </a:p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kako su A i B nezavisni, onda se istovremeni kvar i motora i generatora može desiti sa vjerovatnoćom:</a:t>
            </a:r>
          </a:p>
          <a:p>
            <a:pPr marL="0" indent="0" algn="ctr">
              <a:buNone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P(A∩B)=P(A)∙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P(B)=0,08*0,04= 0,0032</a:t>
            </a:r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 startAt="2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D=„ pokvario se generator ili motor“; = događaj;“treba obaviti popravku motora ili generatora“ D=AUB</a:t>
            </a:r>
          </a:p>
          <a:p>
            <a:pPr marL="0" indent="0" algn="ctr">
              <a:buNone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P(AUB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P(A)+P(B)-P(A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B)=0,08+0,04-0,08*0,04=0,1168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6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600" b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Dva gradilišta se snabdijevaju istim količinama betona iz dvije fabrike betona FB1  i FB2, čije su udaljenosti od gradilišta redom 8, odnosno 6 km. Pri tome na ukupno 4 km transport se obavlja istim putem. Naći vjerovatnoću da do zastoja u transportu betona  dođe u transportu :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od fabrike FB1	b) od fabrike FB2	c) od obje fabrike	d) od makar jedne fabrike</a:t>
            </a:r>
            <a:b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93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ME" sz="16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buFont typeface="+mj-lt"/>
              <a:buAutoNum type="alphaLcParenR"/>
            </a:pP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neka je događaj A „ prekid u transportu od FB1“, P(A)=8/14=0,571</a:t>
            </a:r>
          </a:p>
          <a:p>
            <a:pPr>
              <a:buFont typeface="+mj-lt"/>
              <a:buAutoNum type="alphaLcParenR"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neka je događaj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 prekid u transportu od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FB2“, P(B)=6/14=0,429</a:t>
            </a:r>
          </a:p>
          <a:p>
            <a:pPr>
              <a:buFont typeface="+mj-lt"/>
              <a:buAutoNum type="alphaLcParenR"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C: „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prekid na zajednickom dijelu puta“, P(C)=P(A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4/14=0,286</a:t>
            </a:r>
          </a:p>
          <a:p>
            <a:pPr>
              <a:buFont typeface="+mj-lt"/>
              <a:buAutoNum type="alphaLcParenR"/>
            </a:pP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događaj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sr-Latn-ME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 prekid na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bilo kom dijelu puta “, P(D)=P(AUB)</a:t>
            </a:r>
            <a:endParaRPr lang="sr-Latn-ME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buNone/>
            </a:pPr>
            <a:r>
              <a:rPr lang="en-US" sz="16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formuli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vjerovatnoću zbira slučajnih događaja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P(A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A)+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-P(AB)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=0,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571+0,429-0,286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0,714</a:t>
            </a:r>
            <a:endParaRPr 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600" b="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0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5517</TotalTime>
  <Words>718</Words>
  <Application>Microsoft Office PowerPoint</Application>
  <PresentationFormat>On-screen Show (4:3)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Office Theme</vt:lpstr>
      <vt:lpstr>PowerPoint Presentation</vt:lpstr>
      <vt:lpstr>Zadatak 1.  Odrediti elementarni događaj i prostor elementarnih događaja za sljedeće eksperimente: a) utvrđivanje vremena trajanja tri sijalice b)  mjerenje dnevne količine padavine i  minimalne dnevne temperature u Podgorici </vt:lpstr>
      <vt:lpstr>Zadatak 2.  Eksperiment je gađanje u metu u tri uzastopna pokušaja. Označimo sa A, B i C događaje: pogodak iz prvog pokusaja (A), pogodak iz drugog pokusaja (B) i pogodak iz trećeg pokušaja (C). Pomoću ovih događaja izraziti sljedeće događaje:</vt:lpstr>
      <vt:lpstr>Zadatak 3.  U skupu od 27 proizvoda, 7 je neispravnih. Kolika je vjerovatnoća da izaberemo uzorak koji se sastoji od 5 dobrih i 3 neispravna proizvoda?</vt:lpstr>
      <vt:lpstr>Zadatak 4.  U skladištu je 100 proizvoda, 70 proizvoda prve klase, 20 proizvoda druge klase i 10 proizvoda treće klase. Kontrolor testira tri proizvoda i daje pozitvnu ocjenu ako su svi proizvodi prve klase. Na osnovu koliko posto svih uzoraka će kontrolor dati pozitivnu ocjenu proizvoda?</vt:lpstr>
      <vt:lpstr>Zadatak 5.  Na koliko načina možemo rasporediti 3 bagera (jednaki) na 6 gradilišta?</vt:lpstr>
      <vt:lpstr>Zadatak 6.  Ako je vjerovatnoća da jedna vrsta gume ima rok trajanja veći od 10000 km jednaka 0,95, kolika je vjerovatnoća da će na autu: a) sve gume trajati duže b) barem jedna guma pući prije pređenih 10000 km? </vt:lpstr>
      <vt:lpstr>Zadatak 7.  Motor pokreće električni generator, a vjerovatnoća otkazivanja motora u roku jednog mjeseca je 0,08, a generatora 0,04. Kolika je vjerovatnoća da će se morati u tom mjesecu obavljati popravka: a) oba dijela, b) makar jednog dijela ?</vt:lpstr>
      <vt:lpstr>Zadatak 8.  Dva gradilišta se snabdijevaju istim količinama betona iz dvije fabrike betona FB1  i FB2, čije su udaljenosti od gradilišta redom 8, odnosno 6 km. Pri tome na ukupno 4 km transport se obavlja istim putem. Naći vjerovatnoću da do zastoja u transportu betona  dođe u transportu : a) od fabrike FB1 b) od fabrike FB2 c) od obje fabrike d) od makar jedne fabrike  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Toshiba</cp:lastModifiedBy>
  <cp:revision>448</cp:revision>
  <cp:lastPrinted>2017-10-14T07:55:55Z</cp:lastPrinted>
  <dcterms:created xsi:type="dcterms:W3CDTF">2015-09-16T06:05:45Z</dcterms:created>
  <dcterms:modified xsi:type="dcterms:W3CDTF">2019-09-23T10:19:30Z</dcterms:modified>
</cp:coreProperties>
</file>