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429" r:id="rId3"/>
    <p:sldId id="444" r:id="rId4"/>
    <p:sldId id="432" r:id="rId5"/>
    <p:sldId id="442" r:id="rId6"/>
    <p:sldId id="445" r:id="rId7"/>
    <p:sldId id="443" r:id="rId8"/>
    <p:sldId id="436" r:id="rId9"/>
    <p:sldId id="323" r:id="rId10"/>
    <p:sldId id="439" r:id="rId11"/>
    <p:sldId id="440" r:id="rId12"/>
  </p:sldIdLst>
  <p:sldSz cx="9144000" cy="6858000" type="screen4x3"/>
  <p:notesSz cx="6858000" cy="9947275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ana" initials="z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9" autoAdjust="0"/>
    <p:restoredTop sz="82740" autoAdjust="0"/>
  </p:normalViewPr>
  <p:slideViewPr>
    <p:cSldViewPr>
      <p:cViewPr>
        <p:scale>
          <a:sx n="57" d="100"/>
          <a:sy n="57" d="100"/>
        </p:scale>
        <p:origin x="-17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33" d="100"/>
          <a:sy n="33" d="100"/>
        </p:scale>
        <p:origin x="-3234" y="-576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M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6B6B9-8A85-4E96-8554-F0003464359D}" type="datetimeFigureOut">
              <a:rPr lang="sr-Latn-ME" smtClean="0"/>
              <a:t>13.11.2017</a:t>
            </a:fld>
            <a:endParaRPr lang="sr-Latn-M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M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22EAE-9D21-4CD0-AC67-A933252C4DD1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2181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48680" y="77093"/>
            <a:ext cx="5863713" cy="439965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M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32656" y="4541589"/>
            <a:ext cx="6264696" cy="525658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2BB9D-8C5E-4816-B888-838AF92A9B08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842809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1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5358298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10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11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2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F3908BF-2123-42E2-BB00-EDF188A4D53A}" type="slidenum">
              <a:rPr lang="en-US" altLang="sr-Latn-RS" smtClean="0"/>
              <a:pPr/>
              <a:t>3</a:t>
            </a:fld>
            <a:endParaRPr lang="en-US" altLang="sr-Latn-R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4259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sr-Latn-ME" dirty="0" smtClean="0"/>
                  <a:t>Grupe ocjena:</a:t>
                </a:r>
              </a:p>
              <a:p>
                <a:pPr lvl="2"/>
                <a:r>
                  <a:rPr lang="sr-Latn-ME" dirty="0" smtClean="0"/>
                  <a:t>Saglasna (stabilna) je ocjena koja konvergira u vjerovatnoći ka parametru osnovne populacije kada n raste, odnosno ako je ispunjeno</a:t>
                </a:r>
                <a:r>
                  <a:rPr lang="sr-Latn-ME" dirty="0"/>
                  <a:t>:</a:t>
                </a:r>
              </a:p>
              <a:p>
                <a:pPr lvl="2"/>
                <a14:m>
                  <m:oMath xmlns:m="http://schemas.openxmlformats.org/officeDocument/2006/math">
                    <m:func>
                      <m:funcPr>
                        <m:ctrlPr>
                          <a:rPr lang="sr-Latn-ME" i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sr-Latn-ME" i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a:rPr lang="sr-Latn-ME">
                                <a:latin typeface="Cambria Math"/>
                              </a:rPr>
                              <m:t>𝑙𝑖𝑚</m:t>
                            </m:r>
                          </m:e>
                          <m:lim>
                            <m:r>
                              <a:rPr lang="sr-Latn-ME">
                                <a:latin typeface="Cambria Math"/>
                              </a:rPr>
                              <m:t>𝑛</m:t>
                            </m:r>
                            <m:r>
                              <a:rPr lang="sr-Latn-ME"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  <m:r>
                          <a:rPr lang="sr-Latn-ME" smtClean="0">
                            <a:latin typeface="Cambria Math"/>
                          </a:rPr>
                          <m:t>𝑃</m:t>
                        </m:r>
                      </m:fName>
                      <m:e>
                        <m:d>
                          <m:dPr>
                            <m:ctrlPr>
                              <a:rPr lang="sr-Latn-ME" i="1">
                                <a:latin typeface="Cambria Math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sr-Latn-ME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sr-Latn-ME">
                                    <a:latin typeface="Cambria Math"/>
                                  </a:rPr>
                                  <m:t>𝑈</m:t>
                                </m:r>
                                <m:r>
                                  <a:rPr lang="sr-Latn-ME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sr-Latn-ME">
                                    <a:latin typeface="Cambria Math"/>
                                  </a:rPr>
                                  <m:t>𝑄</m:t>
                                </m:r>
                              </m:e>
                            </m:d>
                            <m:r>
                              <a:rPr lang="sr-Latn-ME">
                                <a:latin typeface="Cambria Math"/>
                              </a:rPr>
                              <m:t>&lt;</m:t>
                            </m:r>
                            <m:r>
                              <a:rPr lang="sr-Latn-ME" smtClean="0">
                                <a:latin typeface="Cambria Math"/>
                              </a:rPr>
                              <m:t>𝜀</m:t>
                            </m:r>
                          </m:e>
                        </m:d>
                      </m:e>
                    </m:func>
                    <m:r>
                      <a:rPr lang="sr-Latn-ME">
                        <a:latin typeface="Cambria Math"/>
                      </a:rPr>
                      <m:t>=</m:t>
                    </m:r>
                    <m:r>
                      <a:rPr lang="sr-Latn-ME">
                        <a:latin typeface="Cambria Math"/>
                      </a:rPr>
                      <m:t>1</m:t>
                    </m:r>
                    <m:r>
                      <a:rPr lang="sr-Latn-ME">
                        <a:latin typeface="Cambria Math"/>
                      </a:rPr>
                      <m:t>, </m:t>
                    </m:r>
                  </m:oMath>
                </a14:m>
                <a:r>
                  <a:rPr lang="sr-Latn-ME" dirty="0"/>
                  <a:t>   gdje je </a:t>
                </a:r>
                <a:r>
                  <a:rPr lang="el-GR" dirty="0" smtClean="0"/>
                  <a:t>ε</a:t>
                </a:r>
                <a:r>
                  <a:rPr lang="sr-Latn-ME" dirty="0" smtClean="0"/>
                  <a:t> proizvoljno mali pozitivan broj</a:t>
                </a:r>
                <a:endParaRPr lang="sr-Latn-ME" dirty="0"/>
              </a:p>
              <a:p>
                <a:pPr lvl="2"/>
                <a:r>
                  <a:rPr lang="sr-Latn-ME" dirty="0" smtClean="0"/>
                  <a:t>Centrirana </a:t>
                </a:r>
                <a:r>
                  <a:rPr lang="sr-Latn-ME" dirty="0"/>
                  <a:t>ili </a:t>
                </a:r>
                <a:r>
                  <a:rPr lang="sr-Latn-ME" dirty="0" smtClean="0"/>
                  <a:t>nepristrasna </a:t>
                </a:r>
                <a:r>
                  <a:rPr lang="sr-Latn-ME" dirty="0"/>
                  <a:t>je ocjena </a:t>
                </a:r>
                <a:r>
                  <a:rPr lang="sr-Latn-ME" dirty="0" smtClean="0"/>
                  <a:t>ako je njeno matematičko očekivanje jednako parametru </a:t>
                </a:r>
                <a:r>
                  <a:rPr lang="sr-Latn-ME" dirty="0"/>
                  <a:t>osnovne </a:t>
                </a:r>
                <a:r>
                  <a:rPr lang="sr-Latn-ME" dirty="0" smtClean="0"/>
                  <a:t>populacije koji se procjenjuje, </a:t>
                </a:r>
                <a:r>
                  <a:rPr lang="sr-Latn-ME" dirty="0"/>
                  <a:t>odnosno ako je ispunjeno</a:t>
                </a:r>
                <a:r>
                  <a:rPr lang="sr-Latn-ME" dirty="0" smtClean="0"/>
                  <a:t>: M(U)=Q, a asimptotski centrirana je ona kod koje je ispunjeno:</a:t>
                </a:r>
              </a:p>
              <a:p>
                <a:pPr lvl="2"/>
                <a:r>
                  <a:rPr lang="sr-Latn-ME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sr-Latn-ME" i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sr-Latn-ME" i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a:rPr lang="sr-Latn-ME">
                                <a:latin typeface="Cambria Math"/>
                              </a:rPr>
                              <m:t>𝑙𝑖𝑚</m:t>
                            </m:r>
                          </m:e>
                          <m:lim>
                            <m:r>
                              <a:rPr lang="sr-Latn-ME">
                                <a:latin typeface="Cambria Math"/>
                              </a:rPr>
                              <m:t>𝑛</m:t>
                            </m:r>
                            <m:r>
                              <a:rPr lang="sr-Latn-ME"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  <m:r>
                          <a:rPr lang="sr-Latn-ME" smtClean="0">
                            <a:latin typeface="Cambria Math"/>
                          </a:rPr>
                          <m:t>𝑀</m:t>
                        </m:r>
                      </m:fName>
                      <m:e>
                        <m:d>
                          <m:dPr>
                            <m:ctrlPr>
                              <a:rPr lang="sr-Latn-ME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sr-Latn-ME" smtClean="0">
                                <a:latin typeface="Cambria Math"/>
                              </a:rPr>
                              <m:t>𝑈</m:t>
                            </m:r>
                          </m:e>
                        </m:d>
                      </m:e>
                    </m:func>
                    <m:r>
                      <a:rPr lang="sr-Latn-ME">
                        <a:latin typeface="Cambria Math"/>
                      </a:rPr>
                      <m:t>=</m:t>
                    </m:r>
                    <m:r>
                      <a:rPr lang="sr-Latn-ME" smtClean="0">
                        <a:latin typeface="Cambria Math"/>
                      </a:rPr>
                      <m:t>𝑄</m:t>
                    </m:r>
                  </m:oMath>
                </a14:m>
                <a:endParaRPr lang="sr-Latn-ME" dirty="0" smtClean="0"/>
              </a:p>
              <a:p>
                <a:pPr lvl="2"/>
                <a:r>
                  <a:rPr lang="sr-Latn-ME" dirty="0" smtClean="0"/>
                  <a:t>Može se dokazati da je svaka </a:t>
                </a:r>
                <a:r>
                  <a:rPr lang="sr-Latn-ME" dirty="0"/>
                  <a:t>saglasna ocjena </a:t>
                </a:r>
                <a:r>
                  <a:rPr lang="sr-Latn-ME" dirty="0" smtClean="0"/>
                  <a:t>asimptotski nepristrasna</a:t>
                </a:r>
                <a:r>
                  <a:rPr lang="sr-Latn-ME" dirty="0"/>
                  <a:t>.</a:t>
                </a:r>
              </a:p>
              <a:p>
                <a:pPr lvl="2"/>
                <a:r>
                  <a:rPr lang="sr-Latn-ME" dirty="0" smtClean="0"/>
                  <a:t>najefikasnija je ocjena koja je saglasna i centrirana i koja ima najmanju disperziju. Mjera njene efikasnosti je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sr-Latn-ME" smtClean="0">
                        <a:latin typeface="Cambria Math"/>
                      </a:rPr>
                      <m:t>𝑒</m:t>
                    </m:r>
                    <m:d>
                      <m:dPr>
                        <m:ctrlPr>
                          <a:rPr lang="sr-Latn-ME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sr-Latn-ME" smtClean="0">
                            <a:latin typeface="Cambria Math"/>
                          </a:rPr>
                          <m:t>𝑈</m:t>
                        </m:r>
                      </m:e>
                    </m:d>
                    <m:r>
                      <a:rPr lang="sr-Latn-ME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sr-Latn-ME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sr-Latn-ME" smtClean="0">
                            <a:latin typeface="Cambria Math"/>
                          </a:rPr>
                          <m:t>𝐷</m:t>
                        </m:r>
                        <m:r>
                          <a:rPr lang="sr-Latn-ME" smtClean="0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sr-Latn-ME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sr-Latn-ME" smtClean="0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sr-Latn-ME" smtClean="0">
                                <a:latin typeface="Cambria Math"/>
                              </a:rPr>
                              <m:t>𝑜</m:t>
                            </m:r>
                          </m:sub>
                        </m:sSub>
                        <m:r>
                          <a:rPr lang="sr-Latn-ME" smtClean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sr-Latn-ME" smtClean="0">
                            <a:latin typeface="Cambria Math"/>
                          </a:rPr>
                          <m:t>𝐷</m:t>
                        </m:r>
                        <m:r>
                          <a:rPr lang="sr-Latn-ME" smtClean="0">
                            <a:latin typeface="Cambria Math"/>
                          </a:rPr>
                          <m:t>(</m:t>
                        </m:r>
                        <m:r>
                          <a:rPr lang="sr-Latn-ME" smtClean="0">
                            <a:latin typeface="Cambria Math"/>
                          </a:rPr>
                          <m:t>𝑈</m:t>
                        </m:r>
                        <m:r>
                          <a:rPr lang="sr-Latn-ME" smtClean="0">
                            <a:latin typeface="Cambria Math"/>
                          </a:rPr>
                          <m:t>)</m:t>
                        </m:r>
                      </m:den>
                    </m:f>
                    <m:r>
                      <a:rPr lang="sr-Latn-ME" smtClean="0">
                        <a:latin typeface="Cambria Math"/>
                      </a:rPr>
                      <m:t>≤</m:t>
                    </m:r>
                    <m:r>
                      <a:rPr lang="sr-Latn-ME" smtClean="0">
                        <a:latin typeface="Cambria Math"/>
                      </a:rPr>
                      <m:t>1</m:t>
                    </m:r>
                  </m:oMath>
                </a14:m>
                <a:r>
                  <a:rPr lang="sr-Latn-ME" dirty="0" smtClean="0"/>
                  <a:t>, gdje je su:</a:t>
                </a:r>
              </a:p>
              <a:p>
                <a:pPr lvl="5"/>
                <a:r>
                  <a:rPr lang="sr-Latn-ME" dirty="0" smtClean="0"/>
                  <a:t> D(Uo)- disperzija ocjene,</a:t>
                </a:r>
                <a:r>
                  <a:rPr lang="sr-Latn-ME" dirty="0"/>
                  <a:t> </a:t>
                </a:r>
                <a:endParaRPr lang="sr-Latn-ME" dirty="0" smtClean="0"/>
              </a:p>
              <a:p>
                <a:pPr lvl="5"/>
                <a:r>
                  <a:rPr lang="sr-Latn-ME" dirty="0" smtClean="0"/>
                  <a:t>D(U)- donja granica disperzije svih mogućih centriranih ocjena</a:t>
                </a:r>
              </a:p>
              <a:p>
                <a:pPr lvl="3"/>
                <a:r>
                  <a:rPr lang="sr-Latn-ME" dirty="0" smtClean="0"/>
                  <a:t>asimptotski najefikasnija je </a:t>
                </a:r>
                <a:r>
                  <a:rPr lang="sr-Latn-ME" dirty="0"/>
                  <a:t>ona kod koje je ispunjeno</a:t>
                </a:r>
                <a:r>
                  <a:rPr lang="sr-Latn-ME" dirty="0" smtClean="0"/>
                  <a:t>: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sr-Latn-ME" i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sr-Latn-ME" i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a:rPr lang="sr-Latn-ME">
                                <a:latin typeface="Cambria Math"/>
                              </a:rPr>
                              <m:t>𝑙𝑖𝑚</m:t>
                            </m:r>
                          </m:e>
                          <m:lim>
                            <m:r>
                              <a:rPr lang="sr-Latn-ME">
                                <a:latin typeface="Cambria Math"/>
                              </a:rPr>
                              <m:t>𝑛</m:t>
                            </m:r>
                            <m:r>
                              <a:rPr lang="sr-Latn-ME"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  <m:r>
                          <a:rPr lang="sr-Latn-ME" smtClean="0">
                            <a:latin typeface="Cambria Math"/>
                          </a:rPr>
                          <m:t>𝑒</m:t>
                        </m:r>
                      </m:fName>
                      <m:e>
                        <m:d>
                          <m:dPr>
                            <m:ctrlPr>
                              <a:rPr lang="sr-Latn-ME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sr-Latn-ME">
                                <a:latin typeface="Cambria Math"/>
                              </a:rPr>
                              <m:t>𝑈</m:t>
                            </m:r>
                          </m:e>
                        </m:d>
                      </m:e>
                    </m:func>
                    <m:r>
                      <a:rPr lang="sr-Latn-ME">
                        <a:latin typeface="Cambria Math"/>
                      </a:rPr>
                      <m:t>=</m:t>
                    </m:r>
                  </m:oMath>
                </a14:m>
                <a:r>
                  <a:rPr lang="sr-Latn-ME" dirty="0" smtClean="0"/>
                  <a:t>1</a:t>
                </a:r>
                <a:endParaRPr lang="sr-Latn-ME" dirty="0"/>
              </a:p>
            </p:txBody>
          </p:sp>
        </mc:Choice>
        <mc:Fallback xmlns="">
          <p:sp>
            <p:nvSpPr>
              <p:cNvPr id="224259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sr-Latn-ME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Grupe ocjena:</a:t>
                </a:r>
              </a:p>
              <a:p>
                <a:pPr marL="742950" lvl="2" indent="-342900"/>
                <a:r>
                  <a:rPr lang="sr-Latn-ME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Saglasna (stabilna)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je ocjena koja konvergira u vjerovatnoći ka parametru osnovne populacije kada </a:t>
                </a:r>
                <a:r>
                  <a:rPr lang="sr-Latn-ME" sz="14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raste, odnosno ako je ispunjeno</a:t>
                </a:r>
                <a:r>
                  <a:rPr lang="sr-Latn-ME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marL="400050" lvl="2" indent="0" algn="ctr">
                  <a:buNone/>
                </a:pPr>
                <a:r>
                  <a:rPr lang="sr-Latn-ME" sz="1400" i="0">
                    <a:latin typeface="Cambria Math"/>
                    <a:cs typeface="Arial" panose="020B0604020202020204" pitchFamily="34" charset="0"/>
                  </a:rPr>
                  <a:t>〖</a:t>
                </a:r>
                <a:r>
                  <a:rPr lang="sr-Latn-ME" sz="1400" b="0" i="0">
                    <a:latin typeface="Cambria Math"/>
                    <a:cs typeface="Arial" panose="020B0604020202020204" pitchFamily="34" charset="0"/>
                  </a:rPr>
                  <a:t>𝑙𝑖𝑚〗┬(𝑛</a:t>
                </a:r>
                <a:r>
                  <a:rPr lang="sr-Latn-ME" sz="1400" b="0" i="0">
                    <a:latin typeface="Cambria Math"/>
                    <a:ea typeface="Cambria Math"/>
                    <a:cs typeface="Arial" panose="020B0604020202020204" pitchFamily="34" charset="0"/>
                  </a:rPr>
                  <a:t>→∞)⁡(|</a:t>
                </a:r>
                <a:r>
                  <a:rPr lang="sr-Latn-ME" sz="1400" b="0" i="0">
                    <a:latin typeface="Cambria Math"/>
                    <a:cs typeface="Arial" panose="020B0604020202020204" pitchFamily="34" charset="0"/>
                  </a:rPr>
                  <a:t>𝑈−𝑄|&lt;</a:t>
                </a:r>
                <a:r>
                  <a:rPr lang="sr-Latn-ME" sz="1400" b="0" i="0" smtClean="0">
                    <a:latin typeface="Cambria Math"/>
                    <a:ea typeface="Cambria Math"/>
                    <a:cs typeface="Arial" panose="020B0604020202020204" pitchFamily="34" charset="0"/>
                  </a:rPr>
                  <a:t>𝜀)</a:t>
                </a:r>
                <a:r>
                  <a:rPr lang="sr-Latn-ME" sz="1400" b="0" i="0">
                    <a:latin typeface="Cambria Math"/>
                    <a:cs typeface="Arial" panose="020B0604020202020204" pitchFamily="34" charset="0"/>
                  </a:rPr>
                  <a:t>=1, </a:t>
                </a:r>
                <a:r>
                  <a:rPr lang="sr-Latn-ME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  gdje je </a:t>
                </a:r>
                <a:r>
                  <a:rPr lang="el-GR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ε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proizvoljno mali pozitivan broj</a:t>
                </a:r>
                <a:endParaRPr lang="sr-Latn-ME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742950" lvl="2" indent="-342900"/>
                <a:r>
                  <a:rPr lang="sr-Latn-ME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Centrirana </a:t>
                </a:r>
                <a:r>
                  <a:rPr lang="sr-Latn-ME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ili </a:t>
                </a:r>
                <a:r>
                  <a:rPr lang="sr-Latn-ME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nepristrasna </a:t>
                </a:r>
                <a:r>
                  <a:rPr lang="sr-Latn-ME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je ocjena 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ako je njeno matematičko očekivanje jednako parametru </a:t>
                </a:r>
                <a:r>
                  <a:rPr lang="sr-Latn-ME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osnovne 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populacije koji se procjenjuje, </a:t>
                </a:r>
                <a:r>
                  <a:rPr lang="sr-Latn-ME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odnosno ako je ispunjeno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sr-Latn-ME" sz="14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M(U)=Q,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a </a:t>
                </a:r>
                <a:r>
                  <a:rPr lang="sr-Latn-ME" sz="1400" u="sng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asimptotski centrirana 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je ona kod koje je ispunjeno:</a:t>
                </a:r>
              </a:p>
              <a:p>
                <a:pPr marL="400050" lvl="2" indent="0" algn="ctr">
                  <a:buNone/>
                </a:pP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sr-Latn-ME" sz="1400" i="0">
                    <a:latin typeface="Cambria Math"/>
                    <a:cs typeface="Arial" panose="020B0604020202020204" pitchFamily="34" charset="0"/>
                  </a:rPr>
                  <a:t>〖〖𝑙𝑖𝑚〗┬(𝑛</a:t>
                </a:r>
                <a:r>
                  <a:rPr lang="sr-Latn-ME" sz="1400" i="0">
                    <a:latin typeface="Cambria Math"/>
                    <a:ea typeface="Cambria Math"/>
                    <a:cs typeface="Arial" panose="020B0604020202020204" pitchFamily="34" charset="0"/>
                  </a:rPr>
                  <a:t>→∞)</a:t>
                </a:r>
                <a:r>
                  <a:rPr lang="sr-Latn-ME" sz="1400" b="0" i="0" smtClean="0">
                    <a:latin typeface="Cambria Math"/>
                    <a:ea typeface="Cambria Math"/>
                    <a:cs typeface="Arial" panose="020B0604020202020204" pitchFamily="34" charset="0"/>
                  </a:rPr>
                  <a:t> 𝑀</a:t>
                </a:r>
                <a:r>
                  <a:rPr lang="sr-Latn-ME" sz="1400" b="0" i="0">
                    <a:latin typeface="Cambria Math"/>
                    <a:ea typeface="Cambria Math"/>
                    <a:cs typeface="Arial" panose="020B0604020202020204" pitchFamily="34" charset="0"/>
                  </a:rPr>
                  <a:t>〗⁡(</a:t>
                </a:r>
                <a:r>
                  <a:rPr lang="sr-Latn-ME" sz="1400" b="0" i="0" smtClean="0">
                    <a:latin typeface="Cambria Math"/>
                    <a:cs typeface="Arial" panose="020B0604020202020204" pitchFamily="34" charset="0"/>
                  </a:rPr>
                  <a:t>𝑈)</a:t>
                </a:r>
                <a:r>
                  <a:rPr lang="sr-Latn-ME" sz="1400" i="0">
                    <a:latin typeface="Cambria Math"/>
                    <a:cs typeface="Arial" panose="020B0604020202020204" pitchFamily="34" charset="0"/>
                  </a:rPr>
                  <a:t>=</a:t>
                </a:r>
                <a:r>
                  <a:rPr lang="sr-Latn-ME" sz="1400" b="0" i="0" smtClean="0">
                    <a:latin typeface="Cambria Math"/>
                    <a:cs typeface="Arial" panose="020B0604020202020204" pitchFamily="34" charset="0"/>
                  </a:rPr>
                  <a:t>𝑄</a:t>
                </a:r>
                <a:endParaRPr lang="sr-Latn-ME" sz="1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00050" lvl="2" indent="0" algn="ctr">
                  <a:buNone/>
                </a:pPr>
                <a:r>
                  <a:rPr lang="sr-Latn-ME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Može se dokazati da je svaka </a:t>
                </a:r>
                <a:r>
                  <a:rPr lang="sr-Latn-ME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saglasna ocjena </a:t>
                </a:r>
                <a:r>
                  <a:rPr lang="sr-Latn-ME" sz="12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asimptotski nepristrasna</a:t>
                </a:r>
                <a:r>
                  <a:rPr lang="sr-Latn-ME" sz="1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742950" lvl="2" indent="-342900"/>
                <a:r>
                  <a:rPr lang="sr-Latn-ME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najefikasnija 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je ocjena koja je saglasna i centrirana i koja ima najmanju disperziju. Mjera njene efikasnosti je</a:t>
                </a:r>
              </a:p>
              <a:p>
                <a:pPr marL="1438275" lvl="2" indent="0">
                  <a:buNone/>
                </a:pPr>
                <a:r>
                  <a:rPr lang="sr-Latn-ME" sz="1400" b="0" i="0" smtClean="0">
                    <a:latin typeface="Cambria Math"/>
                    <a:cs typeface="Arial" panose="020B0604020202020204" pitchFamily="34" charset="0"/>
                  </a:rPr>
                  <a:t>𝑒(𝑈)=(𝐷(𝑈_𝑜))/(𝐷(𝑈))</a:t>
                </a:r>
                <a:r>
                  <a:rPr lang="sr-Latn-ME" sz="1400" b="0" i="0" smtClean="0">
                    <a:latin typeface="Cambria Math"/>
                    <a:ea typeface="Cambria Math"/>
                    <a:cs typeface="Arial" panose="020B0604020202020204" pitchFamily="34" charset="0"/>
                  </a:rPr>
                  <a:t>≤1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gdje je su:</a:t>
                </a:r>
              </a:p>
              <a:p>
                <a:pPr marL="3767138" lvl="5" indent="-355600"/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sr-Latn-ME" sz="14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D(Uo)-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disperzija ocjene,</a:t>
                </a:r>
                <a:r>
                  <a:rPr lang="sr-Latn-ME" sz="1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sr-Latn-ME" sz="1400" i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767138" lvl="5" indent="-355600"/>
                <a:r>
                  <a:rPr lang="sr-Latn-ME" sz="14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D(U)-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donja granica disperzije svih mogućih centriranih ocjena</a:t>
                </a:r>
              </a:p>
              <a:p>
                <a:pPr marL="1200150" lvl="3" indent="-342900"/>
                <a:r>
                  <a:rPr lang="sr-Latn-ME" sz="1400" u="sng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asimptotski najefikasnija 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je </a:t>
                </a:r>
                <a:r>
                  <a:rPr lang="sr-Latn-ME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ona kod koje je ispunjeno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:   </a:t>
                </a:r>
                <a:r>
                  <a:rPr lang="sr-Latn-ME" sz="1400" i="0">
                    <a:latin typeface="Cambria Math"/>
                    <a:cs typeface="Arial" panose="020B0604020202020204" pitchFamily="34" charset="0"/>
                  </a:rPr>
                  <a:t>〖〖𝑙𝑖𝑚〗┬(𝑛</a:t>
                </a:r>
                <a:r>
                  <a:rPr lang="sr-Latn-ME" sz="1400" i="0">
                    <a:latin typeface="Cambria Math"/>
                    <a:ea typeface="Cambria Math"/>
                    <a:cs typeface="Arial" panose="020B0604020202020204" pitchFamily="34" charset="0"/>
                  </a:rPr>
                  <a:t>→∞)</a:t>
                </a:r>
                <a:r>
                  <a:rPr lang="sr-Latn-ME" sz="1400" b="0" i="0" smtClean="0">
                    <a:latin typeface="Cambria Math"/>
                    <a:ea typeface="Cambria Math"/>
                    <a:cs typeface="Arial" panose="020B0604020202020204" pitchFamily="34" charset="0"/>
                  </a:rPr>
                  <a:t> 𝑒</a:t>
                </a:r>
                <a:r>
                  <a:rPr lang="sr-Latn-ME" sz="1400" b="0" i="0">
                    <a:latin typeface="Cambria Math"/>
                    <a:ea typeface="Cambria Math"/>
                    <a:cs typeface="Arial" panose="020B0604020202020204" pitchFamily="34" charset="0"/>
                  </a:rPr>
                  <a:t>〗⁡(</a:t>
                </a:r>
                <a:r>
                  <a:rPr lang="sr-Latn-ME" sz="1400" i="0">
                    <a:latin typeface="Cambria Math"/>
                    <a:cs typeface="Arial" panose="020B0604020202020204" pitchFamily="34" charset="0"/>
                  </a:rPr>
                  <a:t>𝑈)=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sr-Latn-ME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Image Placeholder 3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4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5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6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ME" smtClean="0"/>
              <a:t>Osim ove tablice kvantila za Studentovu raspodjelu postoje i tablice raspodjele vjerovatnoća za studentovu raspodjelu, koje se ne koriste za intervale pouzdanosti. (vidi poslednja dva slajda)</a:t>
            </a:r>
            <a:endParaRPr lang="sr-Latn-M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pPr/>
              <a:t>7</a:t>
            </a:fld>
            <a:endParaRPr lang="sr-Latn-ME"/>
          </a:p>
        </p:txBody>
      </p:sp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>
          <a:xfrm>
            <a:off x="549275" y="77788"/>
            <a:ext cx="5862638" cy="4398962"/>
          </a:xfrm>
        </p:spPr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8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9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341158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13.11.2017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131868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13.11.2017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109028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13.11.2017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16979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13.11.2017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90303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13.11.2017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405935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13.11.2017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360688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13.11.2017</a:t>
            </a:fld>
            <a:endParaRPr lang="sr-Latn-M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81611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13.11.2017</a:t>
            </a:fld>
            <a:endParaRPr lang="sr-Latn-M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6441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13.11.2017</a:t>
            </a:fld>
            <a:endParaRPr lang="sr-Latn-M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43473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13.11.2017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97362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M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13.11.2017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579275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3D0A5-9B06-41D1-B21C-E3E8BC5CF920}" type="datetimeFigureOut">
              <a:rPr lang="sr-Latn-ME" smtClean="0"/>
              <a:t>13.11.2017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574111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emf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png"/><Relationship Id="rId5" Type="http://schemas.openxmlformats.org/officeDocument/2006/relationships/image" Target="../media/image11.wmf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uniri.hr/system/resources/docs/000/004/082/original/Skripta_Vera_%C4%8Culjak.pdf?1413283708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edfak.ni.ac.rs/PREDAVANJA/2.%20STOMATOLOGIJA/STATISTIKA/6.%20predavanje.pdf" TargetMode="External"/><Relationship Id="rId4" Type="http://schemas.openxmlformats.org/officeDocument/2006/relationships/hyperlink" Target="http://www.ef.uns.ac.rs/Download/metodologija_nir/20_uzorkovanje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60040" y="33265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Latn-M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KVANTITATIVNE METODE U GRAĐEVINSKOM MENADŽMENTU</a:t>
            </a:r>
          </a:p>
          <a:p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predavanja 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2017/18</a:t>
            </a:r>
            <a:endParaRPr lang="sr-Latn-M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08304" y="5877272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4000" b="1" dirty="0" smtClean="0"/>
              <a:t>V7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1560" y="2204864"/>
            <a:ext cx="7920880" cy="28411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Latn-ME" sz="2400" b="1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METODA UZORAKA I TEORIJA OCJENA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sr-Latn-ME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Statistike:definicija, raspodjele i standardne greške statistika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sr-Latn-ME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Teorija ocjena; vrste i grupe ocjena: ta</a:t>
            </a:r>
            <a:r>
              <a:rPr lang="sr-Latn-ME" sz="2400" b="1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čkaste (saglasne, centrirane, efikasne) ocjene i intervalne ocjene</a:t>
            </a:r>
          </a:p>
        </p:txBody>
      </p:sp>
    </p:spTree>
    <p:extLst>
      <p:ext uri="{BB962C8B-B14F-4D97-AF65-F5344CB8AC3E}">
        <p14:creationId xmlns:p14="http://schemas.microsoft.com/office/powerpoint/2010/main" val="248546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r-Latn-M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Korišćenje tablica za Studentovu raspodjelu</a:t>
            </a:r>
            <a:endParaRPr lang="sr-Latn-M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5"/>
            <a:ext cx="8568952" cy="5472607"/>
          </a:xfrm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sr-Latn-ME" sz="1500" dirty="0">
                <a:latin typeface="Arial" panose="020B0604020202020204" pitchFamily="34" charset="0"/>
                <a:cs typeface="Arial" panose="020B0604020202020204" pitchFamily="34" charset="0"/>
              </a:rPr>
              <a:t>Karakteristike gustine f(t) Studentove raspodjele:</a:t>
            </a:r>
          </a:p>
          <a:p>
            <a:pPr marL="742950" lvl="2" indent="-342900">
              <a:buFont typeface="+mj-lt"/>
              <a:buAutoNum type="arabicPeriod"/>
            </a:pPr>
            <a:r>
              <a:rPr lang="sr-Latn-ME" sz="1500" dirty="0">
                <a:latin typeface="Arial" panose="020B0604020202020204" pitchFamily="34" charset="0"/>
                <a:cs typeface="Arial" panose="020B0604020202020204" pitchFamily="34" charset="0"/>
              </a:rPr>
              <a:t>kriva gustine pozitivna i simetrična u odnosu na ordinatnu osu</a:t>
            </a:r>
          </a:p>
          <a:p>
            <a:pPr marL="742950" lvl="2" indent="-342900">
              <a:buFont typeface="+mj-lt"/>
              <a:buAutoNum type="arabicPeriod"/>
            </a:pPr>
            <a:r>
              <a:rPr lang="sr-Latn-ME" sz="1500" dirty="0">
                <a:latin typeface="Arial" panose="020B0604020202020204" pitchFamily="34" charset="0"/>
                <a:cs typeface="Arial" panose="020B0604020202020204" pitchFamily="34" charset="0"/>
              </a:rPr>
              <a:t>apscisna osa je asimptota krive gustine za t→±∞</a:t>
            </a:r>
          </a:p>
          <a:p>
            <a:pPr marL="742950" lvl="2" indent="-342900">
              <a:buFont typeface="+mj-lt"/>
              <a:buAutoNum type="arabicPeriod"/>
            </a:pPr>
            <a:r>
              <a:rPr lang="sr-Latn-ME" sz="1500" dirty="0">
                <a:latin typeface="Arial" panose="020B0604020202020204" pitchFamily="34" charset="0"/>
                <a:cs typeface="Arial" panose="020B0604020202020204" pitchFamily="34" charset="0"/>
              </a:rPr>
              <a:t>za n→∞, Studentova raspodjela teži normalnoj raspodjeli</a:t>
            </a:r>
          </a:p>
          <a:p>
            <a:pPr marL="742950" lvl="2" indent="-342900">
              <a:buFont typeface="+mj-lt"/>
              <a:buAutoNum type="arabicPeriod"/>
            </a:pPr>
            <a:r>
              <a:rPr lang="sr-Latn-ME" sz="1500" dirty="0">
                <a:latin typeface="Arial" panose="020B0604020202020204" pitchFamily="34" charset="0"/>
                <a:cs typeface="Arial" panose="020B0604020202020204" pitchFamily="34" charset="0"/>
              </a:rPr>
              <a:t>moda, medijana i matematičko očekivanje =0</a:t>
            </a:r>
          </a:p>
          <a:p>
            <a:pPr marL="742950" lvl="2" indent="-342900">
              <a:buFont typeface="+mj-lt"/>
              <a:buAutoNum type="arabicPeriod"/>
            </a:pPr>
            <a:r>
              <a:rPr lang="sr-Latn-ME" sz="1500" dirty="0">
                <a:latin typeface="Arial" panose="020B0604020202020204" pitchFamily="34" charset="0"/>
                <a:cs typeface="Arial" panose="020B0604020202020204" pitchFamily="34" charset="0"/>
              </a:rPr>
              <a:t>disperzija D(t)=n/(n-2)   za n&gt;2</a:t>
            </a:r>
          </a:p>
          <a:p>
            <a:pPr marL="742950" lvl="2" indent="-342900">
              <a:buFont typeface="+mj-lt"/>
              <a:buAutoNum type="arabicPeriod"/>
            </a:pPr>
            <a:endParaRPr lang="sr-Latn-ME" sz="1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buNone/>
            </a:pPr>
            <a:r>
              <a:rPr lang="sr-Latn-ME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Tablice raspodjele vjerovatnoće za Studentovu raspodjelu su </a:t>
            </a:r>
            <a:r>
              <a:rPr lang="sr-Latn-ME" sz="1500" dirty="0">
                <a:latin typeface="Arial" panose="020B0604020202020204" pitchFamily="34" charset="0"/>
                <a:cs typeface="Arial" panose="020B0604020202020204" pitchFamily="34" charset="0"/>
              </a:rPr>
              <a:t>organizovane tako da se za poznati broj stepeni slobode </a:t>
            </a:r>
            <a:r>
              <a:rPr lang="sr-Latn-ME" sz="1500" b="1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sr-Latn-ME" sz="15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može:</a:t>
            </a:r>
          </a:p>
          <a:p>
            <a:pPr marL="742950" lvl="2" indent="-342900">
              <a:buFont typeface="+mj-lt"/>
              <a:buAutoNum type="arabicPeriod"/>
            </a:pPr>
            <a:r>
              <a:rPr lang="sr-Latn-ME" sz="1500" dirty="0">
                <a:latin typeface="Arial" panose="020B0604020202020204" pitchFamily="34" charset="0"/>
                <a:cs typeface="Arial" panose="020B0604020202020204" pitchFamily="34" charset="0"/>
              </a:rPr>
              <a:t>očitati </a:t>
            </a:r>
            <a:r>
              <a:rPr lang="sr-Latn-ME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vjerovatnoća </a:t>
            </a:r>
            <a:r>
              <a:rPr lang="sr-Latn-ME" sz="15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P(t&lt;</a:t>
            </a:r>
            <a:r>
              <a:rPr lang="sr-Latn-ME" sz="15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5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ME" sz="1500" b="1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5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)=p </a:t>
            </a:r>
            <a:r>
              <a:rPr lang="sr-Latn-ME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za zadato </a:t>
            </a:r>
            <a:r>
              <a:rPr lang="sr-Latn-ME" sz="1500" b="1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ME" sz="1500" b="1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, ili</a:t>
            </a:r>
          </a:p>
          <a:p>
            <a:pPr marL="742950" lvl="2" indent="-342900">
              <a:buFont typeface="+mj-lt"/>
              <a:buAutoNum type="arabicPeriod"/>
            </a:pPr>
            <a:r>
              <a:rPr lang="sr-Latn-ME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se za zadatu vjerovatnoću </a:t>
            </a:r>
            <a:r>
              <a:rPr lang="sr-Latn-ME" sz="15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sr-Latn-ME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može očitati </a:t>
            </a:r>
            <a:r>
              <a:rPr lang="sr-Latn-ME" sz="1500" b="1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ME" sz="1500" b="1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42950" lvl="2" indent="-342900">
              <a:buFont typeface="+mj-lt"/>
              <a:buAutoNum type="arabicPeriod"/>
            </a:pPr>
            <a:r>
              <a:rPr lang="sr-Latn-ME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može sračunati vjerovatnoća da se slučajna promjenljiva nađe u nekom intervalu odnosno </a:t>
            </a:r>
          </a:p>
          <a:p>
            <a:pPr marL="857250" lvl="3" indent="0">
              <a:buNone/>
            </a:pPr>
            <a:r>
              <a:rPr lang="sr-Latn-ME" sz="15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P(t</a:t>
            </a:r>
            <a:r>
              <a:rPr lang="sr-Latn-ME" sz="1500" b="1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α1 </a:t>
            </a:r>
            <a:r>
              <a:rPr lang="sr-Latn-ME" sz="15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&lt;t</a:t>
            </a:r>
            <a:r>
              <a:rPr lang="sr-Latn-ME" sz="1500" b="1" i="1" dirty="0">
                <a:latin typeface="Arial" panose="020B0604020202020204" pitchFamily="34" charset="0"/>
                <a:cs typeface="Arial" panose="020B0604020202020204" pitchFamily="34" charset="0"/>
              </a:rPr>
              <a:t>&lt; </a:t>
            </a:r>
            <a:r>
              <a:rPr lang="sr-Latn-ME" sz="15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ME" sz="1500" b="1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α2</a:t>
            </a:r>
            <a:r>
              <a:rPr lang="sr-Latn-ME" sz="15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)=</a:t>
            </a:r>
            <a:r>
              <a:rPr lang="sr-Latn-ME" sz="1500" b="1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endParaRPr lang="sr-Latn-ME" sz="15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buNone/>
            </a:pPr>
            <a:r>
              <a:rPr lang="sr-Latn-ME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Latn-ME" sz="1500" b="1" dirty="0">
                <a:latin typeface="Arial" panose="020B0604020202020204" pitchFamily="34" charset="0"/>
                <a:cs typeface="Arial" panose="020B0604020202020204" pitchFamily="34" charset="0"/>
              </a:rPr>
              <a:t>obratiti pažnju na skice i formule iznad tablica, kako bi se rezultati pravilno tumačili!)</a:t>
            </a:r>
          </a:p>
          <a:p>
            <a:pPr marL="742950" lvl="2" indent="-342900">
              <a:buFont typeface="+mj-lt"/>
              <a:buAutoNum type="arabicPeriod"/>
            </a:pPr>
            <a:endParaRPr lang="sr-Latn-ME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sr-Latn-ME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sr-Latn-ME" sz="1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r-Latn-ME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2809875" y="-587375"/>
          <a:ext cx="123825" cy="11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5" name="Equation" r:id="rId4" imgW="126780" imgH="114102" progId="Equation.3">
                  <p:embed/>
                </p:oleObj>
              </mc:Choice>
              <mc:Fallback>
                <p:oleObj name="Equation" r:id="rId4" imgW="126780" imgH="11410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9875" y="-587375"/>
                        <a:ext cx="123825" cy="114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r-Latn-ME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5" t="5621" r="9700"/>
          <a:stretch/>
        </p:blipFill>
        <p:spPr bwMode="auto">
          <a:xfrm>
            <a:off x="6372200" y="1124743"/>
            <a:ext cx="2664296" cy="1815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547935" y="3789040"/>
            <a:ext cx="4815633" cy="2744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anose="020B0604020202020204" pitchFamily="34" charset="0"/>
              <a:buChar char="•"/>
            </a:pPr>
            <a:endParaRPr lang="sr-Latn-ME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7148955"/>
              </p:ext>
            </p:extLst>
          </p:nvPr>
        </p:nvGraphicFramePr>
        <p:xfrm>
          <a:off x="3671887" y="5327848"/>
          <a:ext cx="1800225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6" name="Equation" r:id="rId7" imgW="1803400" imgH="723900" progId="Equation.3">
                  <p:embed/>
                </p:oleObj>
              </mc:Choice>
              <mc:Fallback>
                <p:oleObj name="Equation" r:id="rId7" imgW="1803400" imgH="723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1887" y="5327848"/>
                        <a:ext cx="1800225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192" y="5183831"/>
            <a:ext cx="1944216" cy="93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093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 vert="horz" lIns="91440" tIns="45720" rIns="91440" bIns="45720" rtlCol="0" anchor="ctr"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sr-Latn-M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Tablica raspodjele vjerovatnoće za Studentovu raspodjelu</a:t>
            </a:r>
            <a:br>
              <a:rPr lang="sr-Latn-M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U prikazanoj tablici su date vrijednosti F(t)=P(-∞&lt;t&lt;t</a:t>
            </a:r>
            <a:r>
              <a:rPr lang="el-G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i odgovarajuće t</a:t>
            </a:r>
            <a:r>
              <a:rPr lang="el-G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sr-Latn-M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5"/>
            <a:ext cx="4680520" cy="5405432"/>
          </a:xfrm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sr-Latn-M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Na osnovu ovih tablica se može za unaprijed poznati broj stepeni slobode </a:t>
            </a: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sr-Latn-M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lvl="1" indent="-342900">
              <a:buFont typeface="+mj-lt"/>
              <a:buAutoNum type="arabicPeriod"/>
            </a:pPr>
            <a:r>
              <a:rPr lang="sr-Latn-M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očitati kolika je vjerovatnoća da slučajna promjenljiva </a:t>
            </a: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sr-Latn-M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bude manja od vrijednosti</a:t>
            </a: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t</a:t>
            </a:r>
            <a:r>
              <a:rPr lang="el-GR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(ove vrijednosti su unaprijed sračunate, te se ne može očitati vjerovatnoća za bilo koje </a:t>
            </a:r>
            <a:r>
              <a:rPr lang="sr-Latn-ME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l-GR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  <a:r>
              <a:rPr lang="sr-Latn-M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u odgovarajćem redu se izabere </a:t>
            </a: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l-GR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 očita se vjerovatnoća iz zaglavlja odgovarajuće kolone.</a:t>
            </a:r>
          </a:p>
          <a:p>
            <a:pPr marL="400050" lvl="2" indent="0">
              <a:buNone/>
            </a:pPr>
            <a:r>
              <a:rPr lang="sr-Latn-ME" sz="1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primjer: </a:t>
            </a:r>
            <a:r>
              <a:rPr lang="sr-Latn-ME" sz="1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naći vjerovatnoću da je t&lt;2,764, ako slučajna promjenljiva sa Studentovom raspodjelom ima 10 stepeni slobode. Odgovor: P(t&lt;2,764)=0,99</a:t>
            </a:r>
            <a:endParaRPr lang="sr-Latn-ME" sz="12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buFont typeface="+mj-lt"/>
              <a:buAutoNum type="arabicPeriod" startAt="2"/>
            </a:pPr>
            <a:r>
              <a:rPr lang="sr-Latn-M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očitati koja je vrijednost </a:t>
            </a:r>
            <a:r>
              <a:rPr lang="sr-Latn-ME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l-GR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za odgovarajuću unaprijed zadatu vjerovatnoću, odnosno tako da bude ispunjen uslov: P(t&lt;</a:t>
            </a: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l-GR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)=p</a:t>
            </a:r>
          </a:p>
          <a:p>
            <a:pPr marL="400050" lvl="2" indent="0">
              <a:buNone/>
            </a:pPr>
            <a:r>
              <a:rPr lang="sr-Latn-ME" sz="1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primjer</a:t>
            </a:r>
            <a:r>
              <a:rPr lang="sr-Latn-ME" sz="12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Latn-ME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ako je 0,995 vjerovatnoća da slučajna promjenljiva sa Studentovom raspodjelom uzme vrijednost manju od </a:t>
            </a:r>
            <a:r>
              <a:rPr lang="sr-Latn-ME" sz="1200" b="1" i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l-GR" sz="1200" b="1" i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200" b="1" i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naći </a:t>
            </a:r>
            <a:r>
              <a:rPr lang="sr-Latn-ME" sz="12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l-GR" sz="12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ako promjenljiva ima 10 </a:t>
            </a:r>
            <a:r>
              <a:rPr lang="sr-Latn-ME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stepeni slobode. Odgovor: P(t</a:t>
            </a:r>
            <a:r>
              <a:rPr lang="sr-Latn-ME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sr-Latn-ME" sz="12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</a:t>
            </a:r>
            <a:r>
              <a:rPr lang="el-GR" sz="12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)=0,995, slijedi </a:t>
            </a:r>
            <a:r>
              <a:rPr lang="sr-Latn-ME" sz="12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l-GR" sz="1200" b="1" i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=3,169</a:t>
            </a:r>
          </a:p>
          <a:p>
            <a:pPr marL="342900" lvl="1" indent="-342900">
              <a:buFont typeface="+mj-lt"/>
              <a:buAutoNum type="arabicPeriod" startAt="2"/>
            </a:pPr>
            <a:r>
              <a:rPr lang="sr-Latn-M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sračunati vjerovatnoću da slučajna promjenljiva uzme vrijednost na nekom intervalu, </a:t>
            </a:r>
            <a:r>
              <a:rPr lang="sr-Latn-ME" sz="1200" dirty="0">
                <a:latin typeface="Arial" panose="020B0604020202020204" pitchFamily="34" charset="0"/>
                <a:cs typeface="Arial" panose="020B0604020202020204" pitchFamily="34" charset="0"/>
              </a:rPr>
              <a:t>odnosno </a:t>
            </a:r>
            <a:r>
              <a:rPr lang="sr-Latn-M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sračunati: </a:t>
            </a: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P(</a:t>
            </a:r>
            <a:r>
              <a:rPr lang="sr-Latn-ME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l-GR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200" b="1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&lt;t&lt;t</a:t>
            </a:r>
            <a:r>
              <a:rPr lang="el-GR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200" b="1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)=P(t&lt;t</a:t>
            </a:r>
            <a:r>
              <a:rPr lang="el-GR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200" b="1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)-P(t&lt;t</a:t>
            </a:r>
            <a:r>
              <a:rPr lang="el-GR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200" b="1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ME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lvl="2" indent="0">
              <a:buNone/>
            </a:pPr>
            <a:r>
              <a:rPr lang="sr-Latn-ME" sz="1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primjer</a:t>
            </a:r>
            <a:r>
              <a:rPr lang="sr-Latn-M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Latn-ME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2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Naći vjerovatnoću da slučajna promjenljiva sa Studentovom raspodjelom (sa 10 stepeni slobode) uzme vijednosti na intervalu (2,76; 3,169)</a:t>
            </a:r>
          </a:p>
          <a:p>
            <a:pPr marL="400050" lvl="2" indent="0">
              <a:buNone/>
            </a:pPr>
            <a:r>
              <a:rPr lang="sr-Latn-ME" sz="12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P(t</a:t>
            </a:r>
            <a:r>
              <a:rPr lang="el-GR" sz="12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200" b="1" i="1" baseline="-25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sr-Latn-ME" sz="12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&lt;t&lt;t</a:t>
            </a:r>
            <a:r>
              <a:rPr lang="el-GR" sz="12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200" b="1" i="1" baseline="-25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sr-Latn-ME" sz="12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)=</a:t>
            </a:r>
            <a:r>
              <a:rPr lang="sr-Latn-ME" sz="12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P(t&lt;t</a:t>
            </a:r>
            <a:r>
              <a:rPr lang="el-GR" sz="12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200" b="1" i="1" baseline="-25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sr-Latn-ME" sz="12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r-Latn-ME" sz="12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Latn-ME" sz="1200" b="1" i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P(t&lt;t</a:t>
            </a:r>
            <a:r>
              <a:rPr lang="el-GR" sz="1200" b="1" i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200" b="1" i="1" baseline="-25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sr-Latn-ME" sz="12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r-Latn-ME" sz="1200" b="1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sr-Latn-ME" sz="1200" b="1" i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0,995</a:t>
            </a:r>
            <a:r>
              <a:rPr lang="sr-Latn-ME" sz="1200" b="1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Latn-ME" sz="12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0,99</a:t>
            </a:r>
            <a:endParaRPr lang="sr-Latn-ME" sz="12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lvl="2" indent="0">
              <a:buNone/>
            </a:pPr>
            <a:endParaRPr lang="sr-Latn-ME" sz="1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buFont typeface="+mj-lt"/>
              <a:buAutoNum type="arabicPeriod" startAt="2"/>
            </a:pPr>
            <a:endParaRPr lang="sr-Latn-ME" sz="1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r-Latn-ME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2809875" y="-587375"/>
          <a:ext cx="123825" cy="11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4" name="Equation" r:id="rId4" imgW="126780" imgH="114102" progId="Equation.3">
                  <p:embed/>
                </p:oleObj>
              </mc:Choice>
              <mc:Fallback>
                <p:oleObj name="Equation" r:id="rId4" imgW="126780" imgH="11410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9875" y="-587375"/>
                        <a:ext cx="123825" cy="114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r-Latn-ME"/>
          </a:p>
        </p:txBody>
      </p:sp>
      <p:pic>
        <p:nvPicPr>
          <p:cNvPr id="4260" name="Picture 16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620688"/>
            <a:ext cx="3852863" cy="576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949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908720"/>
                <a:ext cx="8568952" cy="5217443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2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Primjer 1: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Srednji vijek trajanja sijalica jednog proizvođača je 800 časova sa standardnim odstupanjem od 60 časova. Naći vjerovatnoću da srednja dužina trajanja sijalica u uzorku od 16 sijalica bude:</a:t>
                </a:r>
              </a:p>
              <a:p>
                <a:pPr>
                  <a:buAutoNum type="alphaLcParenR"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između 790 i 810 časova</a:t>
                </a:r>
              </a:p>
              <a:p>
                <a:pPr>
                  <a:buAutoNum type="alphaLcParenR"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manja od 785 časova,</a:t>
                </a:r>
              </a:p>
              <a:p>
                <a:pPr>
                  <a:buAutoNum type="alphaLcParenR"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veća od 820 časova</a:t>
                </a:r>
              </a:p>
              <a:p>
                <a:pPr marL="0" indent="0">
                  <a:buNone/>
                </a:pPr>
                <a:r>
                  <a:rPr lang="sr-Latn-ME" sz="12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pPr marL="247650" indent="-247650"/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μ</a:t>
                </a:r>
                <a:r>
                  <a:rPr lang="sr-Latn-ME" sz="1200" baseline="-250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=800 h- srednja vrijednost obilježja u osnovnom skupu, </a:t>
                </a:r>
              </a:p>
              <a:p>
                <a:pPr marL="247650" indent="-247650"/>
                <a:r>
                  <a:rPr lang="el-GR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σ</a:t>
                </a:r>
                <a:r>
                  <a:rPr lang="sr-Latn-ME" sz="1200" baseline="-250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=60 -  standardno odstupanje obilježja u osnovnom skupu,</a:t>
                </a:r>
              </a:p>
              <a:p>
                <a:pPr marL="247650" indent="-247650"/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srednja dužina trajanja sijalica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 uzorku je slučajna promjenljiva ͞X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 normalnom raspodjelom čije su karakteristike:</a:t>
                </a:r>
              </a:p>
              <a:p>
                <a:pPr lvl="1"/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srednja dužina trajanja sijalica u uzorku (nezavisna od veličine uzorka, jer X ima N raspodjelu):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ME" sz="12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20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sr-Latn-ME" sz="1200" i="1" dirty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sr-Latn-ME" sz="1200" i="1" dirty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𝑥</m:t>
                            </m:r>
                          </m:e>
                        </m:acc>
                      </m:sub>
                    </m:sSub>
                    <m:r>
                      <a:rPr lang="sr-Latn-ME" sz="1200" i="1" dirty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sr-Latn-ME" sz="12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20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b>
                        <m:r>
                          <a:rPr lang="sr-Latn-ME" sz="12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sub>
                    </m:sSub>
                    <m:r>
                      <a:rPr lang="sr-Latn-ME" sz="1200" b="0" i="1" dirty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sr-Latn-ME" sz="1200" b="0" i="0" dirty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800</m:t>
                    </m:r>
                  </m:oMath>
                </a14:m>
                <a:r>
                  <a:rPr lang="sr-Latn-ME" sz="1200" b="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lvl="1"/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standardno odstupanje srednje dužine trajanja sijalica u uzorku od 16</a:t>
                </a:r>
                <a:r>
                  <a:rPr lang="sr-Latn-ME" sz="1200" b="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sr-Latn-ME" sz="12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sr-Latn-ME" sz="1200" i="1" dirty="0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𝜎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sr-Latn-ME" sz="1200" i="1" dirty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sr-Latn-ME" sz="1200" i="1" dirty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𝑥</m:t>
                            </m:r>
                          </m:e>
                        </m:acc>
                      </m:sub>
                      <m:sup/>
                    </m:sSubSup>
                    <m:r>
                      <a:rPr lang="sr-Latn-ME" sz="1200" i="1" dirty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sr-Latn-ME" sz="12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sr-Latn-ME" sz="1200" i="1" dirty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bSupPr>
                          <m:e>
                            <m:r>
                              <a:rPr lang="sr-Latn-ME" sz="1200" i="1" dirty="0" smtClean="0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sr-Latn-ME" sz="1200" i="1" dirty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𝑥</m:t>
                            </m:r>
                          </m:sub>
                          <m:sup/>
                        </m:sSubSup>
                      </m:num>
                      <m:den>
                        <m:rad>
                          <m:radPr>
                            <m:degHide m:val="on"/>
                            <m:ctrlPr>
                              <a:rPr lang="sr-Latn-ME" sz="1200" i="1" dirty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sr-Latn-ME" sz="1200" i="1" dirty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𝑛</m:t>
                            </m:r>
                          </m:e>
                        </m:rad>
                      </m:den>
                    </m:f>
                    <m:r>
                      <a:rPr lang="sr-Latn-ME" sz="1200" b="0" i="1" dirty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sr-Latn-ME" sz="1200" b="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200" b="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60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sr-Latn-ME" sz="1200" b="0" i="1" dirty="0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sr-Latn-ME" sz="1200" b="0" i="1" dirty="0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16</m:t>
                            </m:r>
                          </m:e>
                        </m:rad>
                      </m:den>
                    </m:f>
                    <m:r>
                      <a:rPr lang="sr-Latn-ME" sz="1200" b="0" i="1" dirty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sr-Latn-ME" sz="1200" b="0" i="1" dirty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15</m:t>
                    </m:r>
                  </m:oMath>
                </a14:m>
                <a:endParaRPr lang="sr-Latn-ME" sz="1200" b="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47650" indent="-247650"/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Dakle raspodjela aritmetičke sredine uzorka   ͞X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ima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ima raspodjelu: N(800;15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).</a:t>
                </a:r>
                <a:r>
                  <a:rPr lang="sr-Latn-ME" sz="1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66700" indent="-266700">
                  <a:buFont typeface="+mj-lt"/>
                  <a:buAutoNum type="alphaLcParenR"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Treba naći vjerovatnoću da se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͞X nađe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 intervalu 790 do 810 časova, odnosno treba naći uz pomoć tablica za standardizovanu normalnu promjenljivu:</a:t>
                </a:r>
              </a:p>
              <a:p>
                <a:pPr marL="0" indent="-40005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790</m:t>
                          </m:r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acc>
                            <m:accPr>
                              <m:chr m:val="̅"/>
                              <m:ctrlPr>
                                <a:rPr lang="sr-Latn-ME" sz="120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𝑋</m:t>
                              </m:r>
                            </m:e>
                          </m:acc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810</m:t>
                          </m:r>
                        </m:e>
                      </m:d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790</m:t>
                              </m:r>
                              <m: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800</m:t>
                              </m:r>
                            </m:num>
                            <m:den>
                              <m: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15</m:t>
                              </m:r>
                            </m:den>
                          </m:f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𝑇</m:t>
                          </m:r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f>
                            <m:fPr>
                              <m:ctrlP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810</m:t>
                              </m:r>
                              <m: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800</m:t>
                              </m:r>
                            </m:num>
                            <m:den>
                              <m: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15</m:t>
                              </m:r>
                            </m:den>
                          </m:f>
                        </m:e>
                      </m:d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𝑇</m:t>
                          </m:r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f>
                            <m:fPr>
                              <m:ctrlP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10</m:t>
                              </m:r>
                            </m:num>
                            <m:den>
                              <m: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15</m:t>
                              </m:r>
                            </m:den>
                          </m:f>
                        </m:e>
                      </m:d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begChr m:val="["/>
                          <m:endChr m:val="]"/>
                          <m:ctrlP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𝑇</m:t>
                              </m:r>
                              <m: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sr-Latn-ME" sz="12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sr-Latn-ME" sz="12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10</m:t>
                                  </m:r>
                                </m:num>
                                <m:den>
                                  <m:r>
                                    <a:rPr lang="sr-Latn-ME" sz="12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15</m:t>
                                  </m:r>
                                </m:den>
                              </m:f>
                            </m:e>
                          </m:d>
                        </m:e>
                      </m:d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7486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1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+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7486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49</m:t>
                      </m:r>
                      <m:r>
                        <a:rPr lang="sr-Latn-ME" sz="1200" b="0" i="0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72</m:t>
                      </m:r>
                    </m:oMath>
                  </m:oMathPara>
                </a14:m>
                <a:endParaRPr lang="sr-Latn-ME" sz="1200" b="0" dirty="0" smtClean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266700" indent="-266700">
                  <a:buFont typeface="+mj-lt"/>
                  <a:buAutoNum type="alphaLcParenR" startAt="2"/>
                </a:pP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Treba naći vjerovatnoću da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͞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manje od 785 časova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odnosno treba naći uz pomoć tablica za standardizovanu normalnu promjenljivu:</a:t>
                </a:r>
              </a:p>
              <a:p>
                <a:pPr marL="0" indent="-40005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sr-Latn-ME" sz="120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𝑋</m:t>
                              </m:r>
                            </m:e>
                          </m:acc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7</m:t>
                          </m:r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8</m:t>
                          </m:r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5</m:t>
                          </m:r>
                        </m:e>
                      </m:d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𝑇</m:t>
                          </m:r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f>
                            <m:fPr>
                              <m:ctrlP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785</m:t>
                              </m:r>
                              <m: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sr-Latn-ME" sz="120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800</m:t>
                              </m:r>
                            </m:num>
                            <m:den>
                              <m: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15</m:t>
                              </m:r>
                            </m:den>
                          </m:f>
                        </m:e>
                      </m:d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𝑇</m:t>
                          </m:r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&lt;−</m:t>
                          </m:r>
                          <m:f>
                            <m:fPr>
                              <m:ctrlP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</m:t>
                              </m:r>
                              <m: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15</m:t>
                              </m:r>
                            </m:den>
                          </m:f>
                        </m:e>
                      </m:d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1</m:t>
                      </m:r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𝑇</m:t>
                          </m:r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f>
                            <m:fPr>
                              <m:ctrlP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15</m:t>
                              </m:r>
                            </m:num>
                            <m:den>
                              <m: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15</m:t>
                              </m:r>
                            </m:den>
                          </m:f>
                        </m:e>
                      </m:d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1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8413</m:t>
                      </m:r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1587</m:t>
                      </m:r>
                    </m:oMath>
                  </m:oMathPara>
                </a14:m>
                <a:endParaRPr lang="sr-Latn-ME" sz="12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66700" indent="-266700">
                  <a:buFont typeface="+mj-lt"/>
                  <a:buAutoNum type="alphaLcParenR" startAt="3"/>
                </a:pP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Treba naći vjerovatnoću da je ͞X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veće od 820 časova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odnosno treba naći uz pomoć tablica za standardizovanu normalnu promjenljivu:</a:t>
                </a:r>
              </a:p>
              <a:p>
                <a:pPr marL="0" indent="-40005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𝑋</m:t>
                              </m:r>
                            </m:e>
                          </m:acc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&gt;</m:t>
                          </m:r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820</m:t>
                          </m:r>
                        </m:e>
                      </m:d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1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𝑇</m:t>
                          </m:r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f>
                            <m:fPr>
                              <m:ctrlP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820</m:t>
                              </m:r>
                              <m: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800</m:t>
                              </m:r>
                            </m:num>
                            <m:den>
                              <m: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15</m:t>
                              </m:r>
                            </m:den>
                          </m:f>
                        </m:e>
                      </m:d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1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𝑇</m:t>
                          </m:r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f>
                            <m:fPr>
                              <m:ctrlP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20</m:t>
                              </m:r>
                            </m:num>
                            <m:den>
                              <m: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15</m:t>
                              </m:r>
                            </m:den>
                          </m:f>
                        </m:e>
                      </m:d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1</m:t>
                      </m:r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9082</m:t>
                      </m:r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1587</m:t>
                      </m:r>
                    </m:oMath>
                  </m:oMathPara>
                </a14:m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-400050">
                  <a:buNone/>
                </a:pPr>
                <a:endParaRPr lang="sr-Latn-ME" sz="12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908720"/>
                <a:ext cx="8568952" cy="5217443"/>
              </a:xfrm>
              <a:blipFill rotWithShape="1">
                <a:blip r:embed="rId3"/>
                <a:stretch>
                  <a:fillRect l="-71" t="-117" r="-356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Latn-ME" sz="2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Raspodjela vjerovatnoće </a:t>
            </a:r>
            <a:r>
              <a:rPr lang="sr-Latn-ME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aritmetičkih sredina </a:t>
            </a:r>
            <a:r>
              <a:rPr lang="sr-Latn-ME" sz="2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uzoraka</a:t>
            </a:r>
            <a:endParaRPr lang="sr-Latn-ME" sz="2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89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rmAutofit/>
          </a:bodyPr>
          <a:lstStyle/>
          <a:p>
            <a:r>
              <a:rPr lang="sr-Latn-CS" altLang="sr-Latn-RS" sz="2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Tačkaste ocjene </a:t>
            </a:r>
            <a:r>
              <a:rPr lang="sr-Latn-ME" altLang="sr-Latn-RS" sz="2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matematičkog očekivanja i disperzije kod normalne raspodjele</a:t>
            </a:r>
            <a:endParaRPr lang="en-GB" altLang="sr-Latn-RS" sz="2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3235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1484784"/>
                <a:ext cx="8229600" cy="4896544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90000"/>
                  </a:lnSpc>
                  <a:buFont typeface="Wingdings" pitchFamily="2" charset="2"/>
                  <a:buNone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Primjer 2: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Mjerenjem prečnika šipke glatke armature dobijen je uzorak od 5 mjerenja: 5,78; 5,90; 6,07; 5,97;6,15 mm. Odrediti </a:t>
                </a:r>
                <a:r>
                  <a:rPr lang="sr-Latn-ME" sz="1400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centrirane i efikasne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ocjene srednje vrijednosti i disperzije osnovnog skupa.</a:t>
                </a:r>
              </a:p>
              <a:p>
                <a:pPr marL="0" indent="0">
                  <a:buNone/>
                </a:pPr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pPr>
                  <a:lnSpc>
                    <a:spcPct val="90000"/>
                  </a:lnSpc>
                </a:pPr>
                <a:r>
                  <a:rPr lang="sr-Latn-CS" altLang="sr-Latn-RS" sz="1400" u="sng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ocjena matematičkog očekivanja (srednje vrijednosti) </a:t>
                </a:r>
                <a:r>
                  <a:rPr lang="en-GB" altLang="sr-Latn-RS" sz="1400" b="1" u="sng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μ</a:t>
                </a:r>
                <a:r>
                  <a:rPr lang="sr-Latn-CS" altLang="sr-Latn-RS" sz="1400" u="sng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osnovnog skupa</a:t>
                </a:r>
                <a:r>
                  <a:rPr lang="sr-Latn-CS" altLang="sr-Latn-RS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lvl="1"/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uzoračka (empirijska) aritmetička sredina 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(aritmetička sredina uzorka): saglasna, centrirana i najefikasnija ocjena parametra </a:t>
                </a:r>
                <a:r>
                  <a:rPr lang="el-GR" sz="14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μ</a:t>
                </a:r>
                <a:r>
                  <a:rPr lang="sr-Latn-ME" sz="14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</a:p>
              <a:p>
                <a:pPr marL="40005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𝜇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≈</m:t>
                      </m:r>
                      <m:acc>
                        <m:accPr>
                          <m:chr m:val="̅"/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</m:acc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5,78+5,90+6,07+5,97+6,15</m:t>
                          </m:r>
                        </m:num>
                        <m:den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5</m:t>
                          </m:r>
                        </m:den>
                      </m:f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=5,92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𝑚𝑚</m:t>
                      </m:r>
                    </m:oMath>
                  </m:oMathPara>
                </a14:m>
                <a:endParaRPr lang="sr-Latn-CS" altLang="sr-Latn-RS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90000"/>
                  </a:lnSpc>
                </a:pPr>
                <a:r>
                  <a:rPr lang="sr-Latn-CS" altLang="sr-Latn-RS" sz="1400" u="sng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procjena disperzije </a:t>
                </a:r>
                <a:r>
                  <a:rPr lang="sr-Latn-ME" altLang="sr-Latn-RS" sz="1400" b="1" i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Do, </a:t>
                </a:r>
                <a:r>
                  <a:rPr lang="sr-Latn-ME" altLang="sr-Latn-RS" sz="1400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odnosno </a:t>
                </a:r>
                <a:r>
                  <a:rPr lang="el-GR" altLang="sr-Latn-RS" sz="1400" b="1" i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σ</a:t>
                </a:r>
                <a:r>
                  <a:rPr lang="sr-Latn-ME" altLang="sr-Latn-RS" sz="1400" b="1" i="1" u="sng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sr-Latn-ME" altLang="sr-Latn-RS" sz="1400" b="1" i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sr-Latn-ME" altLang="sr-Latn-RS" sz="1400" u="sng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osnovnog skupa</a:t>
                </a:r>
                <a:r>
                  <a:rPr lang="sr-Latn-CS" altLang="sr-Latn-RS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lvl="1"/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korigovana uzoračka (empirijska) disperzija 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(disperzija uzorka): saglasna, centrirana=nepristrasna, asimptotski najefikasnija ocjena parametra Do</a:t>
                </a:r>
                <a:r>
                  <a:rPr lang="sr-Latn-ME" sz="14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</a:p>
              <a:p>
                <a:pPr marL="40005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𝐷</m:t>
                          </m:r>
                        </m:e>
                        <m:sub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𝑜</m:t>
                          </m:r>
                        </m:sub>
                      </m:sSub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≈</m:t>
                      </m:r>
                      <m:sSubSup>
                        <m:sSubSup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𝑠</m:t>
                          </m:r>
                        </m:e>
                        <m:sub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  <m:sup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bSup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𝑛</m:t>
                          </m:r>
                        </m:num>
                        <m:den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𝑛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−1</m:t>
                          </m:r>
                        </m:den>
                      </m:f>
                      <m:sSup>
                        <m:sSup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𝑠</m:t>
                          </m:r>
                        </m:e>
                        <m:sup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𝑛</m:t>
                          </m:r>
                        </m:num>
                        <m:den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𝑛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−1</m:t>
                          </m:r>
                        </m:den>
                      </m:f>
                      <m:r>
                        <a:rPr lang="sr-Latn-ME" sz="140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f>
                        <m:fPr>
                          <m:ctrlPr>
                            <a:rPr lang="sr-Latn-ME" sz="140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𝑛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sr-Latn-ME" sz="140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𝑖</m:t>
                          </m:r>
                        </m:sub>
                        <m:sup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sr-Latn-ME" sz="140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sr-Latn-ME" sz="14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sr-Latn-ME" sz="1400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r-Latn-ME" sz="1400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  <a:cs typeface="Arial" panose="020B0604020202020204" pitchFamily="34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sr-Latn-ME" sz="1400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  <a:cs typeface="Arial" panose="020B0604020202020204" pitchFamily="34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sr-Latn-ME" sz="14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sr-Latn-ME" sz="1400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sr-Latn-ME" sz="1400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  <a:cs typeface="Arial" panose="020B0604020202020204" pitchFamily="34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5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−1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𝑖</m:t>
                          </m:r>
                        </m:sub>
                        <m:sup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5</m:t>
                          </m:r>
                        </m:sup>
                        <m:e>
                          <m:sSup>
                            <m:sSup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sr-Latn-ME" sz="14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r-Latn-ME" sz="14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  <a:cs typeface="Arial" panose="020B0604020202020204" pitchFamily="34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sr-Latn-ME" sz="14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  <a:cs typeface="Arial" panose="020B0604020202020204" pitchFamily="34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r>
                                    <a:rPr lang="sr-Latn-ME" sz="14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5,92</m:t>
                                  </m:r>
                                </m:e>
                              </m:d>
                            </m:e>
                            <m:sup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=</m:t>
                          </m:r>
                        </m:e>
                      </m:nary>
                      <m:f>
                        <m:fPr>
                          <m:ctrlPr>
                            <a:rPr lang="sr-Latn-ME" sz="140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4</m:t>
                          </m:r>
                        </m:den>
                      </m:f>
                      <m:r>
                        <a:rPr lang="sr-Latn-ME" sz="140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0,1438=0,03595 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𝑚𝑚</m:t>
                      </m:r>
                    </m:oMath>
                  </m:oMathPara>
                </a14:m>
                <a:endParaRPr lang="sr-Latn-CS" altLang="sr-Latn-RS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00050" lvl="1" indent="0">
                  <a:buNone/>
                </a:pP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lnSpc>
                    <a:spcPct val="90000"/>
                  </a:lnSpc>
                  <a:buFont typeface="Wingdings" pitchFamily="2" charset="2"/>
                  <a:buNone/>
                </a:pPr>
                <a:endParaRPr lang="sr-Latn-ME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323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1484784"/>
                <a:ext cx="8229600" cy="4896544"/>
              </a:xfrm>
              <a:blipFill rotWithShape="1">
                <a:blip r:embed="rId3"/>
                <a:stretch>
                  <a:fillRect l="-148" t="-498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839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r-Latn-ME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Intervalne ocjene za srednju vrijednost osnovne populacije sa normalnom  raspodjelom </a:t>
            </a:r>
            <a:endParaRPr lang="sr-Latn-ME" sz="20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124744"/>
                <a:ext cx="8291264" cy="5256584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Primjer 3: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Odrediti 95% interval pouzdanosti za srednju vrijednost populacije sa normalnom raspodjelom, 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ako izvučeni uzorak od n=100 elemenata ima aritmetičku sredinu ͞x=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 i ako je:</a:t>
                </a:r>
              </a:p>
              <a:p>
                <a:pPr>
                  <a:buFont typeface="+mj-lt"/>
                  <a:buAutoNum type="alphaLcParenR"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poznato da osnovna populacija ima disperziju </a:t>
                </a:r>
                <a:r>
                  <a:rPr lang="el-GR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σ</a:t>
                </a:r>
                <a:r>
                  <a:rPr lang="sr-Latn-ME" sz="1400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=9</a:t>
                </a:r>
              </a:p>
              <a:p>
                <a:pPr>
                  <a:buFont typeface="+mj-lt"/>
                  <a:buAutoNum type="alphaLcParenR"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nije poznata raspodjela osnovne populacije, ali je poznato standardno odstupanje uzorka s=3,5</a:t>
                </a:r>
              </a:p>
              <a:p>
                <a:pPr marL="0" indent="0">
                  <a:buNone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  <a:endParaRPr lang="sr-Latn-ME" sz="1400" i="1" dirty="0" smtClean="0">
                  <a:solidFill>
                    <a:srgbClr val="7030A0"/>
                  </a:solidFill>
                  <a:latin typeface="Cambria Math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𝑃</m:t>
                    </m:r>
                    <m:d>
                      <m:d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&lt;</m:t>
                        </m:r>
                        <m:f>
                          <m:fPr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̅"/>
                                <m:ctrlP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</m:ctrlPr>
                              </m:accPr>
                              <m:e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𝑋</m:t>
                                </m:r>
                              </m:e>
                            </m:acc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𝑥</m:t>
                                </m:r>
                              </m:sub>
                            </m:sSub>
                          </m:num>
                          <m:den>
                            <m:f>
                              <m:fPr>
                                <m:ctrlP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sr-Latn-ME" sz="1400" i="1">
                                        <a:solidFill>
                                          <a:srgbClr val="7030A0"/>
                                        </a:solidFill>
                                        <a:latin typeface="Cambria Math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r-Latn-ME" sz="1400" i="1">
                                        <a:solidFill>
                                          <a:srgbClr val="7030A0"/>
                                        </a:solidFill>
                                        <a:latin typeface="Cambria Math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sr-Latn-ME" sz="1400" i="1">
                                        <a:solidFill>
                                          <a:srgbClr val="7030A0"/>
                                        </a:solidFill>
                                        <a:latin typeface="Cambria Math"/>
                                        <a:cs typeface="Arial" panose="020B0604020202020204" pitchFamily="34" charset="0"/>
                                      </a:rPr>
                                      <m:t>𝑥</m:t>
                                    </m:r>
                                  </m:sub>
                                </m:sSub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sr-Latn-ME" sz="1400" i="1">
                                        <a:solidFill>
                                          <a:srgbClr val="7030A0"/>
                                        </a:solidFill>
                                        <a:latin typeface="Cambria Math"/>
                                        <a:cs typeface="Arial" panose="020B0604020202020204" pitchFamily="34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sr-Latn-ME" sz="1400" i="1">
                                        <a:solidFill>
                                          <a:srgbClr val="7030A0"/>
                                        </a:solidFill>
                                        <a:latin typeface="Cambria Math"/>
                                        <a:cs typeface="Arial" panose="020B0604020202020204" pitchFamily="34" charset="0"/>
                                      </a:rPr>
                                      <m:t>𝑛</m:t>
                                    </m:r>
                                  </m:e>
                                </m:rad>
                              </m:den>
                            </m:f>
                          </m:den>
                        </m:f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&lt;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</m:e>
                    </m:d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1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−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𝛼</m:t>
                    </m:r>
                  </m:oMath>
                </a14:m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odnosno </a:t>
                </a:r>
                <a14:m>
                  <m:oMath xmlns:m="http://schemas.openxmlformats.org/officeDocument/2006/math">
                    <m:r>
                      <a:rPr lang="sr-Latn-ME" sz="1400" b="0" i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  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𝑃</m:t>
                    </m:r>
                    <m:d>
                      <m:d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&lt;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𝑇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&lt;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</m:e>
                    </m:d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0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,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95</m:t>
                    </m:r>
                  </m:oMath>
                </a14:m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 algn="ctr">
                  <a:buNone/>
                </a:pPr>
                <a14:m>
                  <m:oMath xmlns:m="http://schemas.openxmlformats.org/officeDocument/2006/math"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𝑃</m:t>
                    </m:r>
                    <m:d>
                      <m:d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𝑇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&lt;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)−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𝑃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(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𝑇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&lt;−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</m:e>
                    </m:d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0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,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95</m:t>
                    </m:r>
                  </m:oMath>
                </a14:m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odnosno </a:t>
                </a:r>
                <a14:m>
                  <m:oMath xmlns:m="http://schemas.openxmlformats.org/officeDocument/2006/math">
                    <m:r>
                      <a:rPr lang="sr-Latn-ME" sz="1400" b="0" i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𝑃</m:t>
                    </m:r>
                    <m:d>
                      <m:d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𝑇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&lt;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)−</m:t>
                        </m:r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[</m:t>
                        </m:r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𝑃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(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𝑇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&lt;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</m:e>
                    </m:d>
                    <m:r>
                      <a:rPr lang="en-US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]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0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,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95</m:t>
                    </m:r>
                  </m:oMath>
                </a14:m>
                <a:endParaRPr lang="en-US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 algn="ctr">
                  <a:buNone/>
                </a:pP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2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𝑃</m:t>
                    </m:r>
                    <m:d>
                      <m:d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𝑇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&lt;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</m:e>
                    </m:d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en-US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1</m:t>
                    </m:r>
                    <m:r>
                      <a:rPr lang="en-US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+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0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,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95</m:t>
                    </m:r>
                  </m:oMath>
                </a14:m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odnosno   </a:t>
                </a:r>
                <a14:m>
                  <m:oMath xmlns:m="http://schemas.openxmlformats.org/officeDocument/2006/math"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𝑃</m:t>
                    </m:r>
                    <m:d>
                      <m:d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𝑇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&lt;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</m:e>
                    </m:d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95</m:t>
                        </m:r>
                      </m:num>
                      <m:den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>
                  <a:buNone/>
                </a:pPr>
                <a:r>
                  <a:rPr lang="en-US" sz="14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iz</a:t>
                </a:r>
                <a:r>
                  <a:rPr lang="en-US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tablica</a:t>
                </a:r>
                <a:r>
                  <a:rPr lang="en-US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(za normalnu raspodjelu) </a:t>
                </a:r>
                <a:r>
                  <a:rPr lang="en-US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 k=1,96,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za vjerovatnoću 0,975, </a:t>
                </a:r>
                <a:r>
                  <a:rPr lang="en-US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 </a:t>
                </a:r>
                <a:r>
                  <a:rPr lang="en-US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</a:t>
                </a:r>
                <a:r>
                  <a:rPr lang="en-US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interval</a:t>
                </a:r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𝑘</m:t>
                          </m:r>
                          <m:f>
                            <m:f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sSub>
                            <m:sSub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acc>
                            <m:accPr>
                              <m:chr m:val="̅"/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𝑘</m:t>
                          </m:r>
                          <m:f>
                            <m:f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1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𝛼</m:t>
                      </m:r>
                    </m:oMath>
                  </m:oMathPara>
                </a14:m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-342900">
                  <a:buFont typeface="+mj-lt"/>
                  <a:buAutoNum type="alphaLcParenR"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za poznato </a:t>
                </a:r>
                <a:r>
                  <a:rPr lang="el-GR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σ</a:t>
                </a:r>
                <a:r>
                  <a:rPr lang="sr-Latn-ME" sz="1400" baseline="-25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=3</a:t>
                </a: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5</m:t>
                              </m:r>
                              <m:r>
                                <a:rPr lang="en-US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1</m:t>
                              </m:r>
                              <m: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,</m:t>
                              </m:r>
                              <m: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96</m:t>
                              </m:r>
                              <m:f>
                                <m:fPr>
                                  <m:ctrlP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sr-Latn-ME" sz="14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3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sr-Latn-ME" sz="14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cs typeface="Arial" panose="020B0604020202020204" pitchFamily="34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sr-Latn-ME" sz="14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cs typeface="Arial" panose="020B0604020202020204" pitchFamily="34" charset="0"/>
                                        </a:rPr>
                                        <m:t>100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en-US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&lt;</m:t>
                              </m:r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5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96</m:t>
                          </m:r>
                          <m:f>
                            <m:f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3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100</m:t>
                                  </m:r>
                                </m:e>
                              </m:rad>
                            </m:den>
                          </m:f>
                        </m:e>
                      </m:d>
                      <m:r>
                        <a:rPr lang="en-US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95</m:t>
                      </m:r>
                    </m:oMath>
                  </m:oMathPara>
                </a14:m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(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4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412</m:t>
                      </m:r>
                      <m:r>
                        <a:rPr lang="en-US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;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5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588</m:t>
                      </m:r>
                      <m:r>
                        <a:rPr lang="en-US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-342900">
                  <a:buFont typeface="+mj-lt"/>
                  <a:buAutoNum type="alphaLcParenR" startAt="2"/>
                </a:pP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kako je n≥30 može se koristiti uzoračka disperzija umjesto disperzije osnovnog skupa</a:t>
                </a: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5</m:t>
                              </m:r>
                              <m:r>
                                <a:rPr lang="en-US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1</m:t>
                              </m:r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,</m:t>
                              </m:r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96</m:t>
                              </m:r>
                              <m:f>
                                <m:fPr>
                                  <m:ctrlP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3</m:t>
                                  </m:r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,</m:t>
                                  </m:r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5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sr-Latn-ME" sz="14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cs typeface="Arial" panose="020B0604020202020204" pitchFamily="34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sr-Latn-ME" sz="14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cs typeface="Arial" panose="020B0604020202020204" pitchFamily="34" charset="0"/>
                                        </a:rPr>
                                        <m:t>100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en-US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&lt;</m:t>
                              </m:r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5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96</m:t>
                          </m:r>
                          <m:f>
                            <m:f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3</m:t>
                              </m:r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,</m:t>
                              </m:r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5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100</m:t>
                                  </m:r>
                                </m:e>
                              </m:rad>
                            </m:den>
                          </m:f>
                        </m:e>
                      </m:d>
                      <m:r>
                        <a:rPr lang="en-US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95</m:t>
                      </m:r>
                    </m:oMath>
                  </m:oMathPara>
                </a14:m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(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4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314</m:t>
                      </m:r>
                      <m:r>
                        <a:rPr lang="en-US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;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5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686</m:t>
                      </m:r>
                      <m:r>
                        <a:rPr lang="en-US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sr-Latn-ME" sz="14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124744"/>
                <a:ext cx="8291264" cy="5256584"/>
              </a:xfrm>
              <a:blipFill rotWithShape="1">
                <a:blip r:embed="rId3"/>
                <a:stretch>
                  <a:fillRect l="-221" t="-116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42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r-Latn-ME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Intervalne ocjene za srednju vrijednost osnovne populacije sa normalnom  raspodjelom </a:t>
            </a:r>
            <a:endParaRPr lang="sr-Latn-ME" sz="20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340768"/>
                <a:ext cx="8291264" cy="504056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Primjer 4: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Koristeći samo jednu uočenu vrijednost x</a:t>
                </a:r>
                <a:r>
                  <a:rPr lang="sr-Latn-ME" sz="1400" baseline="-25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naći 99% interval pouzdanosti za srednju vrijednost </a:t>
                </a:r>
                <a:r>
                  <a:rPr lang="el-GR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μ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normalne populacije, s poznatom disperzijom </a:t>
                </a:r>
                <a:r>
                  <a:rPr lang="el-GR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σ</a:t>
                </a:r>
                <a:r>
                  <a:rPr lang="sr-Latn-ME" sz="1400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2.</a:t>
                </a:r>
                <a:endParaRPr lang="sr-Latn-ME" sz="1400" b="1" baseline="300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6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  <a:endParaRPr lang="sr-Latn-ME" sz="16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𝑘</m:t>
                          </m:r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f>
                            <m:f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̅"/>
                                  <m:ctrlP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𝑋</m:t>
                                  </m:r>
                                </m:e>
                              </m:acc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f>
                                <m:fPr>
                                  <m:ctrlP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sr-Latn-ME" sz="14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r-Latn-ME" sz="14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  <a:cs typeface="Arial" panose="020B0604020202020204" pitchFamily="34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sr-Latn-ME" sz="14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cs typeface="Arial" panose="020B0604020202020204" pitchFamily="34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sr-Latn-ME" sz="14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cs typeface="Arial" panose="020B0604020202020204" pitchFamily="34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sr-Latn-ME" sz="14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cs typeface="Arial" panose="020B0604020202020204" pitchFamily="34" charset="0"/>
                                        </a:rPr>
                                        <m:t>𝑛</m:t>
                                      </m:r>
                                    </m:e>
                                  </m:rad>
                                </m:den>
                              </m:f>
                            </m:den>
                          </m:f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𝑘</m:t>
                          </m:r>
                        </m:e>
                      </m:d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1</m:t>
                      </m:r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𝛼</m:t>
                      </m:r>
                    </m:oMath>
                  </m:oMathPara>
                </a14:m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𝑘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𝑇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𝑘</m:t>
                          </m:r>
                        </m:e>
                      </m:d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99</m:t>
                      </m:r>
                    </m:oMath>
                  </m:oMathPara>
                </a14:m>
                <a:endParaRPr lang="sr-Latn-ME" sz="15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2</m:t>
                      </m:r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𝑇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𝑘</m:t>
                          </m:r>
                        </m:e>
                      </m:d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1</m:t>
                      </m:r>
                      <m:r>
                        <a:rPr lang="en-US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+</m:t>
                      </m:r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99</m:t>
                      </m:r>
                    </m:oMath>
                  </m:oMathPara>
                </a14:m>
                <a:endParaRPr lang="sr-Latn-ME" sz="15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𝑇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𝑘</m:t>
                          </m:r>
                        </m:e>
                      </m:d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99</m:t>
                          </m:r>
                        </m:num>
                        <m:den>
                          <m:r>
                            <a:rPr lang="en-US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den>
                      </m:f>
                      <m:r>
                        <a:rPr lang="sr-Latn-ME" sz="15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5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5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5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995</m:t>
                      </m:r>
                    </m:oMath>
                  </m:oMathPara>
                </a14:m>
                <a:endParaRPr lang="en-US" sz="15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>
                  <a:buNone/>
                </a:pPr>
                <a:r>
                  <a:rPr lang="en-US" sz="15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iz</a:t>
                </a:r>
                <a:r>
                  <a:rPr lang="en-US" sz="15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5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tablica</a:t>
                </a:r>
                <a:r>
                  <a:rPr lang="en-US" sz="15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sr-Latn-ME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(za normalnu raspodjelu) </a:t>
                </a:r>
                <a:r>
                  <a:rPr lang="en-US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 k=</a:t>
                </a:r>
                <a:r>
                  <a:rPr lang="sr-Latn-ME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</a:t>
                </a:r>
                <a:r>
                  <a:rPr lang="sr-Latn-ME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58</a:t>
                </a:r>
                <a:r>
                  <a:rPr lang="en-US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sz="15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 je </a:t>
                </a:r>
                <a:r>
                  <a:rPr lang="en-US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interval</a:t>
                </a:r>
                <a:endParaRPr lang="sr-Latn-ME" sz="15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 algn="ctr">
                  <a:buNone/>
                </a:pPr>
                <a14:m>
                  <m:oMath xmlns:m="http://schemas.openxmlformats.org/officeDocument/2006/math">
                    <m:r>
                      <a:rPr lang="sr-Latn-ME" sz="16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𝑃</m:t>
                    </m:r>
                    <m:d>
                      <m:dPr>
                        <m:ctrlPr>
                          <a:rPr lang="sr-Latn-ME" sz="16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sr-Latn-ME" sz="16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sr-Latn-ME" sz="16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𝑥</m:t>
                            </m:r>
                          </m:e>
                        </m:acc>
                        <m:r>
                          <a:rPr lang="sr-Latn-ME" sz="16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sr-Latn-ME" sz="16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  <m:f>
                          <m:fPr>
                            <m:ctrlPr>
                              <a:rPr lang="sr-Latn-ME" sz="16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sr-Latn-ME" sz="16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sr-Latn-ME" sz="16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sr-Latn-ME" sz="16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𝑥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sr-Latn-ME" sz="16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sr-Latn-ME" sz="16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𝑛</m:t>
                                </m:r>
                              </m:e>
                            </m:rad>
                          </m:den>
                        </m:f>
                        <m:r>
                          <a:rPr lang="sr-Latn-ME" sz="16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&lt;</m:t>
                        </m:r>
                        <m:sSub>
                          <m:sSubPr>
                            <m:ctrlPr>
                              <a:rPr lang="sr-Latn-ME" sz="16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sr-Latn-ME" sz="1600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sr-Latn-ME" sz="16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𝑥</m:t>
                            </m:r>
                          </m:sub>
                        </m:sSub>
                        <m:r>
                          <a:rPr lang="sr-Latn-ME" sz="16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&lt;</m:t>
                        </m:r>
                        <m:acc>
                          <m:accPr>
                            <m:chr m:val="̅"/>
                            <m:ctrlPr>
                              <a:rPr lang="sr-Latn-ME" sz="16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sr-Latn-ME" sz="16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𝑥</m:t>
                            </m:r>
                          </m:e>
                        </m:acc>
                        <m:r>
                          <a:rPr lang="sr-Latn-ME" sz="16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</m:t>
                        </m:r>
                        <m:r>
                          <a:rPr lang="sr-Latn-ME" sz="16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  <m:f>
                          <m:fPr>
                            <m:ctrlPr>
                              <a:rPr lang="sr-Latn-ME" sz="16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sr-Latn-ME" sz="16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sr-Latn-ME" sz="16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sr-Latn-ME" sz="16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𝑥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sr-Latn-ME" sz="16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sr-Latn-ME" sz="16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𝑛</m:t>
                                </m:r>
                              </m:e>
                            </m:rad>
                          </m:den>
                        </m:f>
                      </m:e>
                    </m:d>
                    <m:r>
                      <a:rPr lang="sr-Latn-ME" sz="16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sr-Latn-ME" sz="16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1</m:t>
                    </m:r>
                    <m:r>
                      <a:rPr lang="sr-Latn-ME" sz="16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−</m:t>
                    </m:r>
                    <m:r>
                      <a:rPr lang="sr-Latn-ME" sz="1600" i="1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𝛼</m:t>
                    </m:r>
                  </m:oMath>
                </a14:m>
                <a:r>
                  <a:rPr lang="sr-Latn-ME" sz="16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pri čemu je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sr-Latn-ME" sz="160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sr-Latn-ME" sz="1600" b="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sr-Latn-ME" sz="1600" b="0" i="1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sr-Latn-ME" sz="1600" b="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600" b="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sr-Latn-ME" sz="1600" b="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</m:oMath>
                </a14:m>
                <a:endParaRPr lang="sr-Latn-ME" sz="16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sr-Latn-ME" sz="150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sr-Latn-ME" sz="15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sr-Latn-ME" sz="15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sr-Latn-ME" sz="15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2</m:t>
                              </m:r>
                              <m:r>
                                <a:rPr lang="sr-Latn-ME" sz="15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,</m:t>
                              </m:r>
                              <m:r>
                                <a:rPr lang="sr-Latn-ME" sz="15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58</m:t>
                              </m:r>
                              <m:f>
                                <m:fPr>
                                  <m:ctrlP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sr-Latn-ME" sz="150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𝜎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sr-Latn-ME" sz="15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cs typeface="Arial" panose="020B0604020202020204" pitchFamily="34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sr-Latn-ME" sz="15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en-US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&lt;</m:t>
                              </m:r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sSub>
                            <m:sSubPr>
                              <m:ctrlP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sr-Latn-ME" sz="15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58</m:t>
                          </m:r>
                          <m:f>
                            <m:fPr>
                              <m:ctrlP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𝜎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</m:e>
                              </m:rad>
                            </m:den>
                          </m:f>
                        </m:e>
                      </m:d>
                      <m:r>
                        <a:rPr lang="en-US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9</m:t>
                      </m:r>
                      <m:r>
                        <a:rPr lang="sr-Latn-ME" sz="1500" b="0" i="0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9</m:t>
                      </m:r>
                    </m:oMath>
                  </m:oMathPara>
                </a14:m>
                <a:endParaRPr lang="sr-Latn-ME" sz="15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2</m:t>
                              </m:r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,</m:t>
                              </m:r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58</m:t>
                              </m:r>
                              <m:r>
                                <a:rPr lang="sr-Latn-ME" sz="150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𝜎</m:t>
                              </m:r>
                              <m:r>
                                <a:rPr lang="en-US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&lt;</m:t>
                              </m:r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sSub>
                            <m:sSubPr>
                              <m:ctrlP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sr-Latn-ME" sz="15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58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𝜎</m:t>
                          </m:r>
                        </m:e>
                      </m:d>
                      <m:r>
                        <a:rPr lang="en-US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9</m:t>
                      </m:r>
                      <m:r>
                        <a:rPr lang="sr-Latn-ME" sz="150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9</m:t>
                      </m:r>
                    </m:oMath>
                  </m:oMathPara>
                </a14:m>
                <a:endParaRPr lang="sr-Latn-ME" sz="15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5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340768"/>
                <a:ext cx="8291264" cy="5040560"/>
              </a:xfrm>
              <a:blipFill rotWithShape="1">
                <a:blip r:embed="rId3"/>
                <a:stretch>
                  <a:fillRect l="-441" t="-121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749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r-Latn-ME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Intervalne ocjene za srednju vrijednost osnovne populacije sa normalnom  raspodjelom </a:t>
            </a:r>
            <a:endParaRPr lang="sr-Latn-ME" sz="20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340768"/>
                <a:ext cx="8291264" cy="504056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5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Primjer 5: </a:t>
                </a:r>
                <a:r>
                  <a:rPr lang="sr-Latn-ME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Mjereći vrijeme reagovanja vozača procijenjeno je da je standardno odstupanje 0,05 sekundi. Koliko veliki uzorak treba uzeti da bi bilo sigurno da u 95% slučajeva greška procjene srednjeg rezultata neće biti veća od 0,01?</a:t>
                </a:r>
                <a:endParaRPr lang="sr-Latn-ME" sz="1500" b="1" baseline="300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5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  <a:endParaRPr lang="sr-Latn-ME" sz="15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>
                  <a:buNone/>
                </a:pPr>
                <a:r>
                  <a:rPr lang="sr-Latn-ME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en-US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 </a:t>
                </a:r>
                <a:r>
                  <a:rPr lang="en-US" sz="15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tablica</a:t>
                </a:r>
                <a:r>
                  <a:rPr lang="en-US" sz="15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sr-Latn-ME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(za normalnu raspodjelu) </a:t>
                </a:r>
                <a:r>
                  <a:rPr lang="en-US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 k=</a:t>
                </a:r>
                <a:r>
                  <a:rPr lang="sr-Latn-ME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1,96  sa vjerovatnoćom 0,975,</a:t>
                </a:r>
                <a:r>
                  <a:rPr lang="en-US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5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 je </a:t>
                </a:r>
                <a:r>
                  <a:rPr lang="en-US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interval</a:t>
                </a:r>
                <a:endParaRPr lang="sr-Latn-ME" sz="15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𝑘</m:t>
                          </m:r>
                          <m:f>
                            <m:fPr>
                              <m:ctrlP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sSub>
                            <m:sSubPr>
                              <m:ctrlP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acc>
                            <m:accPr>
                              <m:chr m:val="̅"/>
                              <m:ctrlP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𝑘</m:t>
                          </m:r>
                          <m:f>
                            <m:fPr>
                              <m:ctrlP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</m:e>
                      </m:d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5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5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5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95</m:t>
                      </m:r>
                    </m:oMath>
                  </m:oMathPara>
                </a14:m>
                <a:endParaRPr lang="sr-Latn-ME" sz="15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sr-Latn-ME" sz="15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sr-Latn-ME" sz="15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sr-Latn-ME" sz="15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96</m:t>
                          </m:r>
                          <m:f>
                            <m:fPr>
                              <m:ctrlP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5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0</m:t>
                              </m:r>
                              <m:r>
                                <a:rPr lang="sr-Latn-ME" sz="15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,</m:t>
                              </m:r>
                              <m:r>
                                <a:rPr lang="sr-Latn-ME" sz="15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05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sSub>
                            <m:sSubPr>
                              <m:ctrlP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acc>
                            <m:accPr>
                              <m:chr m:val="̅"/>
                              <m:ctrlP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sr-Latn-ME" sz="15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sr-Latn-ME" sz="15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sr-Latn-ME" sz="15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sr-Latn-ME" sz="15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96</m:t>
                          </m:r>
                          <m:f>
                            <m:fPr>
                              <m:ctrlPr>
                                <a:rPr lang="sr-Latn-ME" sz="15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5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0</m:t>
                              </m:r>
                              <m:r>
                                <a:rPr lang="sr-Latn-ME" sz="15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,</m:t>
                              </m:r>
                              <m:r>
                                <a:rPr lang="sr-Latn-ME" sz="15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05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sr-Latn-ME" sz="15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</m:e>
                      </m:d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5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95</m:t>
                      </m:r>
                    </m:oMath>
                  </m:oMathPara>
                </a14:m>
                <a:endParaRPr lang="sr-Latn-ME" sz="15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>
                  <a:buNone/>
                </a:pPr>
                <a:r>
                  <a:rPr lang="sr-Latn-ME" sz="15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sr-Latn-ME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 ovoga se vidi da se procjena srednje vrijednosti populacije kreće u intervalu koji od srednje vrijednosti uzorka odstupa za ± </a:t>
                </a:r>
                <a14:m>
                  <m:oMath xmlns:m="http://schemas.openxmlformats.org/officeDocument/2006/math">
                    <m:r>
                      <a:rPr lang="sr-Latn-ME" sz="15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1</m:t>
                    </m:r>
                    <m:r>
                      <a:rPr lang="sr-Latn-ME" sz="15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,</m:t>
                    </m:r>
                    <m:r>
                      <a:rPr lang="sr-Latn-ME" sz="15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96</m:t>
                    </m:r>
                    <m:f>
                      <m:fPr>
                        <m:ctrlPr>
                          <a:rPr lang="sr-Latn-ME" sz="15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5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0</m:t>
                        </m:r>
                        <m:r>
                          <a:rPr lang="sr-Latn-ME" sz="15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sr-Latn-ME" sz="15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05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sr-Latn-ME" sz="15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sr-Latn-ME" sz="15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𝑛</m:t>
                            </m:r>
                          </m:e>
                        </m:rad>
                      </m:den>
                    </m:f>
                  </m:oMath>
                </a14:m>
                <a:r>
                  <a:rPr lang="sr-Latn-ME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pa je to ujedno greška ocjene srednje vrijednosti. Uslov zadatka je:</a:t>
                </a:r>
              </a:p>
              <a:p>
                <a:pPr marL="0" lvl="1" indent="0" algn="ctr">
                  <a:buNone/>
                </a:pPr>
                <a14:m>
                  <m:oMath xmlns:m="http://schemas.openxmlformats.org/officeDocument/2006/math">
                    <m:r>
                      <a:rPr lang="sr-Latn-ME" sz="15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1</m:t>
                    </m:r>
                    <m:r>
                      <a:rPr lang="sr-Latn-ME" sz="15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,</m:t>
                    </m:r>
                    <m:r>
                      <a:rPr lang="sr-Latn-ME" sz="15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96</m:t>
                    </m:r>
                    <m:f>
                      <m:fPr>
                        <m:ctrlPr>
                          <a:rPr lang="sr-Latn-ME" sz="15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5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0</m:t>
                        </m:r>
                        <m:r>
                          <a:rPr lang="sr-Latn-ME" sz="15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sr-Latn-ME" sz="15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05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sr-Latn-ME" sz="15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sr-Latn-ME" sz="15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𝑛</m:t>
                            </m:r>
                          </m:e>
                        </m:rad>
                      </m:den>
                    </m:f>
                    <m:r>
                      <a:rPr lang="sr-Latn-ME" sz="150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≤</m:t>
                    </m:r>
                    <m:r>
                      <a:rPr lang="sr-Latn-ME" sz="1500" b="0" i="0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0</m:t>
                    </m:r>
                    <m:r>
                      <a:rPr lang="sr-Latn-ME" sz="1500" b="0" i="0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,</m:t>
                    </m:r>
                    <m:r>
                      <a:rPr lang="sr-Latn-ME" sz="1500" b="0" i="0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01</m:t>
                    </m:r>
                  </m:oMath>
                </a14:m>
                <a:r>
                  <a:rPr lang="sr-Latn-ME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odakle se dobija: </a:t>
                </a:r>
                <a14:m>
                  <m:oMath xmlns:m="http://schemas.openxmlformats.org/officeDocument/2006/math">
                    <m:r>
                      <a:rPr lang="sr-Latn-ME" sz="1500" b="0" i="1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𝑛</m:t>
                    </m:r>
                    <m:r>
                      <a:rPr lang="sr-Latn-ME" sz="15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≥</m:t>
                    </m:r>
                    <m:r>
                      <a:rPr lang="sr-Latn-ME" sz="15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96</m:t>
                    </m:r>
                    <m:r>
                      <a:rPr lang="sr-Latn-ME" sz="15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,</m:t>
                    </m:r>
                    <m:r>
                      <a:rPr lang="sr-Latn-ME" sz="15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04</m:t>
                    </m:r>
                  </m:oMath>
                </a14:m>
                <a:r>
                  <a:rPr lang="sr-Latn-ME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odnosno </a:t>
                </a:r>
                <a:r>
                  <a:rPr lang="sr-Latn-ME" sz="15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n=97</a:t>
                </a:r>
              </a:p>
              <a:p>
                <a:pPr marL="0" lvl="1" indent="0">
                  <a:buNone/>
                </a:pPr>
                <a:r>
                  <a:rPr lang="sr-Latn-ME" sz="15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Dakle, za uzorak od 97 ispitavnih vozača će u 95% slučajeva greška procjene srednjeg rezultata biti manja od 0,01.</a:t>
                </a:r>
                <a:endParaRPr lang="sr-Latn-ME" sz="15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340768"/>
                <a:ext cx="8291264" cy="5040560"/>
              </a:xfrm>
              <a:blipFill rotWithShape="1">
                <a:blip r:embed="rId3"/>
                <a:stretch>
                  <a:fillRect l="-294" t="-242" r="-147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840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76672"/>
            <a:ext cx="2146945" cy="1282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r-Latn-ME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Intervalne ocjene za srednju vrijednost osnovne populacije sa normalnom  raspodjelom </a:t>
            </a:r>
            <a:endParaRPr lang="sr-Latn-ME" sz="20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521" y="1124744"/>
                <a:ext cx="4680520" cy="5544616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Primjer 6: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Iz osnovnog skupa (sa nomalnom raspodjelom) je na osnovu uzorka od 10 elemenata dobijena aritmetička sredina uzorka 24 i standardno uzoračko odstupanje 2,7. Izvršiti intervalnu procjenu srednje vrijednosti osnovnog skupa sa rizikom od 0,02</a:t>
                </a:r>
              </a:p>
              <a:p>
                <a:pPr marL="0" indent="0">
                  <a:buNone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Rješenje:</a:t>
                </a:r>
              </a:p>
              <a:p>
                <a:pPr marL="0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Iz 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uzorka je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poznato: </a:t>
                </a:r>
              </a:p>
              <a:p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aritmetička sredina uzorka</a:t>
                </a:r>
                <a:r>
                  <a:rPr lang="sr-Latn-ME" sz="14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͞x=24</a:t>
                </a:r>
              </a:p>
              <a:p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standardno odstupanje  </a:t>
                </a:r>
                <a:r>
                  <a:rPr lang="sr-Latn-ME" sz="14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s=2,7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</a:p>
              <a:p>
                <a:pPr marL="0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Nijesu poznate karakteristike normalne raspodjele osnovne populacije, a treba procijeniti </a:t>
                </a:r>
                <a:r>
                  <a:rPr lang="el-GR" sz="14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μ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 </a:t>
                </a:r>
                <a:r>
                  <a:rPr lang="el-GR" sz="14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σ</a:t>
                </a:r>
                <a:r>
                  <a:rPr lang="sr-Latn-ME" sz="1400" i="1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 intervalu pouzdanosti </a:t>
                </a:r>
                <a:r>
                  <a:rPr lang="sr-Latn-ME" sz="14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1-</a:t>
                </a:r>
                <a:r>
                  <a:rPr lang="el-GR" sz="14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odnosno 0,98.</a:t>
                </a:r>
              </a:p>
              <a:p>
                <a:pPr marL="0" indent="0">
                  <a:buNone/>
                </a:pPr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Koristi se Studentova raspodjela, za mali broj uzoraka i nepoznato </a:t>
                </a:r>
                <a:r>
                  <a:rPr lang="el-GR" sz="14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σ</a:t>
                </a:r>
                <a:r>
                  <a:rPr lang="sr-Latn-ME" sz="1400" i="1" baseline="-25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sr-Latn-ME" sz="14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:,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odnosno poznato </a:t>
                </a:r>
                <a:r>
                  <a:rPr lang="sr-Latn-ME" sz="14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uzorka</a:t>
                </a:r>
              </a:p>
              <a:p>
                <a:pPr marL="285750" lvl="1"/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broj stepeni slobode</a:t>
                </a:r>
                <a:r>
                  <a:rPr lang="sr-Latn-ME" sz="14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sr-Latn-ME" sz="14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k=n-1=10-1=9</a:t>
                </a:r>
              </a:p>
              <a:p>
                <a:pPr marL="285750" lvl="1"/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rizik </a:t>
                </a:r>
                <a:r>
                  <a:rPr lang="sr-Latn-ME" sz="14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α=0,02</a:t>
                </a:r>
              </a:p>
              <a:p>
                <a:pPr marL="0" lvl="1" indent="0">
                  <a:buNone/>
                </a:pPr>
                <a:r>
                  <a:rPr lang="en-US" sz="14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iz</a:t>
                </a:r>
                <a:r>
                  <a:rPr lang="en-US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tablica</a:t>
                </a:r>
                <a:r>
                  <a:rPr lang="en-US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je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𝑡</m:t>
                        </m:r>
                      </m:e>
                      <m:sub>
                        <m:r>
                          <a:rPr lang="sr-Latn-ME" sz="1400" b="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  <m:r>
                          <a:rPr lang="sr-Latn-ME" sz="1400" b="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;</m:t>
                        </m:r>
                        <m: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𝛼</m:t>
                        </m:r>
                      </m:sub>
                    </m:sSub>
                    <m:r>
                      <a:rPr lang="sr-Latn-ME" sz="1400" i="1" dirty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𝑡</m:t>
                        </m:r>
                      </m:e>
                      <m:sub>
                        <m:r>
                          <a:rPr lang="sr-Latn-ME" sz="1400" b="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9</m:t>
                        </m:r>
                        <m:r>
                          <a:rPr lang="sr-Latn-ME" sz="1400" b="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; </m:t>
                        </m:r>
                        <m: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0</m:t>
                        </m:r>
                        <m: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02</m:t>
                        </m:r>
                      </m:sub>
                    </m:sSub>
                    <m:r>
                      <a:rPr lang="sr-Latn-ME" sz="1400" i="1" dirty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sr-Latn-ME" sz="1400" b="0" i="0" dirty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2</m:t>
                    </m:r>
                    <m:r>
                      <a:rPr lang="sr-Latn-ME" sz="1400" b="0" i="0" dirty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,</m:t>
                    </m:r>
                    <m:r>
                      <a:rPr lang="sr-Latn-ME" sz="1400" b="0" i="0" dirty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821</m:t>
                    </m:r>
                  </m:oMath>
                </a14:m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  </a:t>
                </a:r>
                <a:r>
                  <a:rPr lang="en-US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 je interval</a:t>
                </a: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𝛼</m:t>
                              </m:r>
                            </m:sub>
                          </m:sSub>
                          <m:f>
                            <m:f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𝑠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sSub>
                            <m:sSub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acc>
                            <m:accPr>
                              <m:chr m:val="̅"/>
                              <m:ctrlPr>
                                <a:rPr lang="sr-Latn-ME" sz="140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𝛼</m:t>
                              </m:r>
                            </m:sub>
                          </m:sSub>
                          <m:f>
                            <m:f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𝑠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1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𝛼</m:t>
                      </m:r>
                    </m:oMath>
                  </m:oMathPara>
                </a14:m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24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821</m:t>
                          </m:r>
                          <m:f>
                            <m:f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2</m:t>
                              </m:r>
                              <m: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,</m:t>
                              </m:r>
                              <m: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7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sr-Latn-ME" sz="14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10</m:t>
                                  </m:r>
                                </m:e>
                              </m:rad>
                            </m:den>
                          </m:f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sSub>
                            <m:sSub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24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821</m:t>
                          </m:r>
                          <m:f>
                            <m:f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2</m:t>
                              </m:r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,</m:t>
                              </m:r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7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10</m:t>
                                  </m:r>
                                </m:e>
                              </m:rad>
                            </m:den>
                          </m:f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1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02</m:t>
                      </m:r>
                    </m:oMath>
                  </m:oMathPara>
                </a14:m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21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591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sSub>
                            <m:sSub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26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409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98</m:t>
                      </m:r>
                    </m:oMath>
                  </m:oMathPara>
                </a14:m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4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1" y="1124744"/>
                <a:ext cx="4680520" cy="5544616"/>
              </a:xfrm>
              <a:blipFill rotWithShape="1">
                <a:blip r:embed="rId4"/>
                <a:stretch>
                  <a:fillRect l="-260" t="-110" b="-220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8"/>
          <a:stretch/>
        </p:blipFill>
        <p:spPr bwMode="auto">
          <a:xfrm>
            <a:off x="4840773" y="1759026"/>
            <a:ext cx="4298701" cy="5054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292080" y="3433678"/>
            <a:ext cx="3240360" cy="1785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7" name="Rectangle 6"/>
          <p:cNvSpPr/>
          <p:nvPr/>
        </p:nvSpPr>
        <p:spPr>
          <a:xfrm>
            <a:off x="8100392" y="2060848"/>
            <a:ext cx="432048" cy="15513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8" name="Rectangle 7"/>
          <p:cNvSpPr/>
          <p:nvPr/>
        </p:nvSpPr>
        <p:spPr>
          <a:xfrm>
            <a:off x="4948911" y="1117849"/>
            <a:ext cx="171132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en-US" sz="11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tabeli</a:t>
            </a:r>
            <a:r>
              <a:rPr lang="en-U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date </a:t>
            </a:r>
            <a:r>
              <a:rPr lang="en-US" sz="11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vrije</a:t>
            </a:r>
            <a:r>
              <a:rPr lang="sr-Latn-ME" sz="1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1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nosti</a:t>
            </a:r>
            <a:r>
              <a:rPr lang="en-US" sz="1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tα</a:t>
            </a:r>
            <a:r>
              <a:rPr lang="en-U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U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je P(|t|&gt;</a:t>
            </a:r>
            <a:r>
              <a:rPr lang="en-US" sz="1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l-GR" sz="1100" dirty="0" smtClean="0">
                <a:solidFill>
                  <a:srgbClr val="FF0000"/>
                </a:solidFill>
                <a:latin typeface="Calibri"/>
                <a:cs typeface="Calibri"/>
              </a:rPr>
              <a:t>α</a:t>
            </a:r>
            <a:r>
              <a:rPr lang="sr-Latn-ME" sz="1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)=</a:t>
            </a:r>
            <a:r>
              <a:rPr lang="en-US" sz="1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sr-Latn-ME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02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r-Latn-ME" sz="2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Intervalna ocjena disperzije za osnovnu populaciju sa normalnom raspodjelom</a:t>
            </a:r>
            <a:endParaRPr lang="sr-Latn-ME" sz="2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519" y="994669"/>
                <a:ext cx="3144621" cy="5674691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1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Primjer 7: </a:t>
                </a:r>
                <a:r>
                  <a:rPr lang="sr-Latn-ME" sz="11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Neka je iz osnovnog normalnog skupa na slučajan način formiran uzorak od n=20 elemenata i neka je empirijska (uzoračka)  disprezija s</a:t>
                </a:r>
                <a:r>
                  <a:rPr lang="sr-Latn-ME" sz="1100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sr-Latn-ME" sz="11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=36. Naći centriranu ocjenu za dispreziju osnovnog skupa </a:t>
                </a:r>
                <a:r>
                  <a:rPr lang="el-GR" sz="11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σ</a:t>
                </a:r>
                <a:r>
                  <a:rPr lang="sr-Latn-ME" sz="1100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sr-Latn-ME" sz="11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kao i interval pouzdanosti s rizikom 0,02.</a:t>
                </a:r>
                <a:endParaRPr lang="sr-Latn-ME" sz="11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1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r>
                  <a:rPr lang="sr-Latn-ME" sz="11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korigovana uzoračka (empirijska) disperzija (disperzija uzorka): </a:t>
                </a:r>
                <a:r>
                  <a:rPr lang="sr-Latn-ME" sz="11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saglasna, centrirana=nepristrasna, asimptotski najefikasnija ocjena parametra </a:t>
                </a:r>
                <a:r>
                  <a:rPr lang="sr-Latn-ME" sz="11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Dx</a:t>
                </a:r>
                <a:r>
                  <a:rPr lang="sr-Latn-ME" sz="11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𝐷</m:t>
                          </m:r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𝑥</m:t>
                          </m:r>
                        </m:sub>
                      </m:sSub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≈</m:t>
                      </m:r>
                      <m:sSubSup>
                        <m:sSubSup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𝑠</m:t>
                          </m:r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  <m:sup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bSup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𝑛</m:t>
                          </m:r>
                        </m:num>
                        <m:den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𝑛</m:t>
                          </m:r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−1</m:t>
                          </m:r>
                        </m:den>
                      </m:f>
                      <m:sSup>
                        <m:sSup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𝑠</m:t>
                          </m:r>
                        </m:e>
                        <m:sup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  <m:r>
                        <a:rPr lang="sr-Latn-ME" sz="11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1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1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20</m:t>
                          </m:r>
                        </m:num>
                        <m:den>
                          <m:r>
                            <a:rPr lang="sr-Latn-ME" sz="11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20−1</m:t>
                          </m:r>
                        </m:den>
                      </m:f>
                      <m:r>
                        <a:rPr lang="sr-Latn-ME" sz="11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∙36=37,89</m:t>
                      </m:r>
                    </m:oMath>
                  </m:oMathPara>
                </a14:m>
                <a:endParaRPr lang="sr-Latn-ME" sz="1100" b="0" dirty="0" smtClean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r>
                  <a:rPr lang="sr-Latn-ME" sz="1100" dirty="0" smtClean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pošto nije poznato matematičko očekivanje osnovne populacije, onda se primjenjuju granice intervala prema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1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(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𝑛</m:t>
                              </m:r>
                              <m:r>
                                <a:rPr lang="sr-Latn-ME" sz="11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−1)</m:t>
                              </m:r>
                              <m:sSup>
                                <m:sSupPr>
                                  <m:ctrlP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𝑛</m:t>
                                  </m:r>
                                  <m:r>
                                    <a:rPr lang="sr-Latn-ME" sz="11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−1</m:t>
                                  </m:r>
                                  <m: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,</m:t>
                                  </m:r>
                                  <m:f>
                                    <m:fPr>
                                      <m:ctrlPr>
                                        <a:rPr lang="sr-Latn-ME" sz="11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  <a:cs typeface="Arial" panose="020B060402020202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sr-Latn-ME" sz="11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  <a:cs typeface="Arial" panose="020B0604020202020204" pitchFamily="34" charset="0"/>
                                        </a:rPr>
                                        <m:t>𝛼</m:t>
                                      </m:r>
                                    </m:num>
                                    <m:den>
                                      <m:r>
                                        <a:rPr lang="sr-Latn-ME" sz="11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b>
                                <m:sup>
                                  <m: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sSup>
                            <m:sSupPr>
                              <m:ctrlP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f>
                            <m:fPr>
                              <m:ctrlP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1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(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𝑛</m:t>
                              </m:r>
                              <m:r>
                                <a:rPr lang="sr-Latn-ME" sz="11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−1)</m:t>
                              </m:r>
                              <m:sSup>
                                <m:sSupPr>
                                  <m:ctrlP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𝑛</m:t>
                                  </m:r>
                                  <m:r>
                                    <a:rPr lang="sr-Latn-ME" sz="11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−1</m:t>
                                  </m:r>
                                  <m: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,1−</m:t>
                                  </m:r>
                                  <m:f>
                                    <m:fPr>
                                      <m:ctrlPr>
                                        <a:rPr lang="sr-Latn-ME" sz="11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  <a:cs typeface="Arial" panose="020B060402020202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sr-Latn-ME" sz="11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  <a:cs typeface="Arial" panose="020B0604020202020204" pitchFamily="34" charset="0"/>
                                        </a:rPr>
                                        <m:t>𝛼</m:t>
                                      </m:r>
                                    </m:num>
                                    <m:den>
                                      <m:r>
                                        <a:rPr lang="sr-Latn-ME" sz="11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b>
                                <m:sup>
                                  <m: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=1−</m:t>
                      </m:r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𝛼</m:t>
                      </m:r>
                    </m:oMath>
                  </m:oMathPara>
                </a14:m>
                <a:endParaRPr lang="sr-Latn-ME" sz="1100" b="0" dirty="0" smtClean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100" b="0" dirty="0" smtClean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gdje je n=20=broj stepeni slobode</a:t>
                </a:r>
              </a:p>
              <a:p>
                <a:pPr marL="0" indent="0">
                  <a:buNone/>
                </a:pPr>
                <a:r>
                  <a:rPr lang="sr-Latn-ME" sz="1100" dirty="0" smtClean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α=0,02, </a:t>
                </a:r>
                <a:r>
                  <a:rPr lang="el-GR" sz="1100" dirty="0" smtClean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α</a:t>
                </a:r>
                <a:r>
                  <a:rPr lang="sr-Latn-ME" sz="1100" dirty="0" smtClean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/2=0,01,  1-</a:t>
                </a:r>
                <a:r>
                  <a:rPr lang="el-GR" sz="1100" dirty="0" smtClean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α</a:t>
                </a:r>
                <a:r>
                  <a:rPr lang="sr-Latn-ME" sz="1100" dirty="0" smtClean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/2=0,99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𝜒</m:t>
                          </m:r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𝑛</m:t>
                          </m:r>
                          <m:r>
                            <a:rPr lang="sr-Latn-ME" sz="11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−1;</m:t>
                          </m:r>
                          <m:f>
                            <m:fPr>
                              <m:ctrlP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2</m:t>
                              </m:r>
                            </m:den>
                          </m:f>
                        </m:sub>
                        <m:sup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bSup>
                      <m:r>
                        <a:rPr lang="sr-Latn-ME" sz="1100" b="0" i="0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sSubSup>
                        <m:sSubSup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𝜒</m:t>
                          </m:r>
                        </m:e>
                        <m:sub>
                          <m:r>
                            <a:rPr lang="sr-Latn-ME" sz="11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19;0,01</m:t>
                          </m:r>
                        </m:sub>
                        <m:sup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bSup>
                      <m:r>
                        <a:rPr lang="sr-Latn-ME" sz="11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=36,191</m:t>
                      </m:r>
                    </m:oMath>
                  </m:oMathPara>
                </a14:m>
                <a:endParaRPr lang="sr-Latn-ME" sz="1100" dirty="0" smtClean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𝜒</m:t>
                          </m:r>
                        </m:e>
                        <m:sub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𝑛</m:t>
                          </m:r>
                          <m:r>
                            <a:rPr lang="sr-Latn-ME" sz="11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−1;</m:t>
                          </m:r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2</m:t>
                              </m:r>
                            </m:den>
                          </m:f>
                        </m:sub>
                        <m:sup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bSup>
                      <m:r>
                        <a:rPr lang="sr-Latn-ME" sz="110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sSubSup>
                        <m:sSubSup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𝜒</m:t>
                          </m:r>
                        </m:e>
                        <m:sub>
                          <m:r>
                            <a:rPr lang="sr-Latn-ME" sz="11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19</m:t>
                          </m:r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;0,</m:t>
                          </m:r>
                          <m:r>
                            <a:rPr lang="sr-Latn-ME" sz="11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99</m:t>
                          </m:r>
                        </m:sub>
                        <m:sup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bSup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1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7,633</m:t>
                      </m:r>
                    </m:oMath>
                  </m:oMathPara>
                </a14:m>
                <a:endParaRPr lang="sr-Latn-ME" sz="1100" dirty="0" smtClean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1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19</m:t>
                              </m:r>
                              <m:r>
                                <a:rPr lang="sr-Latn-ME" sz="11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∙36</m:t>
                              </m:r>
                            </m:num>
                            <m:den>
                              <m:r>
                                <a:rPr lang="sr-Latn-ME" sz="11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36,191</m:t>
                              </m:r>
                            </m:den>
                          </m:f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sSup>
                            <m:sSupPr>
                              <m:ctrlP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f>
                            <m:fPr>
                              <m:ctrlP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1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19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∙36</m:t>
                              </m:r>
                            </m:num>
                            <m:den>
                              <m:r>
                                <a:rPr lang="sr-Latn-ME" sz="11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7</m:t>
                              </m:r>
                              <m:r>
                                <a:rPr lang="sr-Latn-ME" sz="11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,633</m:t>
                              </m:r>
                            </m:den>
                          </m:f>
                        </m:e>
                      </m:d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1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0,98</m:t>
                      </m:r>
                    </m:oMath>
                  </m:oMathPara>
                </a14:m>
                <a:endParaRPr lang="sr-Latn-ME" sz="11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1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18,900</m:t>
                          </m:r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sSup>
                            <m:sSupPr>
                              <m:ctrlP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r>
                            <a:rPr lang="sr-Latn-ME" sz="11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89,610</m:t>
                          </m:r>
                        </m:e>
                      </m:d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=0,98</m:t>
                      </m:r>
                    </m:oMath>
                  </m:oMathPara>
                </a14:m>
                <a:endParaRPr lang="sr-Latn-ME" sz="11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1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19" y="994669"/>
                <a:ext cx="3144621" cy="5674691"/>
              </a:xfrm>
              <a:blipFill rotWithShape="1">
                <a:blip r:embed="rId3"/>
                <a:stretch>
                  <a:fillRect t="-107" r="-1357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1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0" r="28179" b="82250"/>
          <a:stretch/>
        </p:blipFill>
        <p:spPr bwMode="auto">
          <a:xfrm>
            <a:off x="7308304" y="128370"/>
            <a:ext cx="1640339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3" t="19433" r="7440"/>
          <a:stretch/>
        </p:blipFill>
        <p:spPr bwMode="auto">
          <a:xfrm>
            <a:off x="3409532" y="994669"/>
            <a:ext cx="5734468" cy="5838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3409532" y="3709453"/>
            <a:ext cx="5734468" cy="1726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8" name="Rectangle 7"/>
          <p:cNvSpPr/>
          <p:nvPr/>
        </p:nvSpPr>
        <p:spPr>
          <a:xfrm>
            <a:off x="3830040" y="990029"/>
            <a:ext cx="334025" cy="2892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9" name="Oval 8"/>
          <p:cNvSpPr/>
          <p:nvPr/>
        </p:nvSpPr>
        <p:spPr>
          <a:xfrm>
            <a:off x="3830040" y="3691329"/>
            <a:ext cx="334025" cy="2088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10" name="Rectangle 9"/>
          <p:cNvSpPr/>
          <p:nvPr/>
        </p:nvSpPr>
        <p:spPr>
          <a:xfrm>
            <a:off x="8229720" y="994670"/>
            <a:ext cx="374728" cy="288739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11" name="Oval 10"/>
          <p:cNvSpPr/>
          <p:nvPr/>
        </p:nvSpPr>
        <p:spPr>
          <a:xfrm>
            <a:off x="8244408" y="3673205"/>
            <a:ext cx="360040" cy="208856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12" name="Rectangle 11"/>
          <p:cNvSpPr/>
          <p:nvPr/>
        </p:nvSpPr>
        <p:spPr>
          <a:xfrm>
            <a:off x="251520" y="6165304"/>
            <a:ext cx="302433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05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tabeli su date vrijednosti </a:t>
            </a:r>
            <a:r>
              <a:rPr lang="sr-Latn-ME" sz="105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l-GR" sz="105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05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za </a:t>
            </a:r>
            <a:r>
              <a:rPr lang="sr-Latn-ME" sz="105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koje je ispunjen </a:t>
            </a:r>
            <a:r>
              <a:rPr lang="sr-Latn-ME" sz="105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uslov    P(T&gt;t</a:t>
            </a:r>
            <a:r>
              <a:rPr lang="el-GR" sz="105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r-Latn-ME" sz="105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)=</a:t>
            </a:r>
            <a:r>
              <a:rPr lang="sr-Latn-ME" sz="105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sr-Latn-ME" sz="105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34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Literatura</a:t>
            </a:r>
            <a:endParaRPr lang="sr-Latn-M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Vukadinović, S.: Elementi teorije verovatnoće i matematičke statistike, Privredni pergled, Beo</a:t>
            </a:r>
          </a:p>
          <a:p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</a:rPr>
              <a:t>Vukadinović, S.: 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Zbirka rešenih zadataka iz teorije verovatnoće, </a:t>
            </a:r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</a:rPr>
              <a:t>Privredni pergled, Beograd, 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1983</a:t>
            </a:r>
          </a:p>
          <a:p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Čuljak, V: Vjerojatnost i statistika, </a:t>
            </a:r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</a:rPr>
              <a:t>Građevinski fakultet,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Sveučilište u Zagrebu, 2011,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https://portal.uniri.hr/system/resources/docs/000/004/082/original/Skripta_Vera_%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C4%8Culjak.pdf?1413283708</a:t>
            </a:r>
            <a:endParaRPr lang="pl-PL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</a:rPr>
              <a:t>Prof. dr Dušan 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Joksimović: </a:t>
            </a:r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</a:rPr>
              <a:t>POSLOVNA STATISTIKA, Megatrend univerzitet primenjenih nauka, Beograd, 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2006.</a:t>
            </a:r>
          </a:p>
          <a:p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Pivac, S.: Statističke metode (predavanja</a:t>
            </a:r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</a:rPr>
              <a:t>, diplomski 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studij, kolegij </a:t>
            </a:r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</a:rPr>
              <a:t>"Statističke metode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") e-nastavni materijal, Split</a:t>
            </a:r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</a:rPr>
              <a:t>, 2010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www.ef.uns.ac.rs/Download/metodologija_nir/20_uzorkovanje.pdf</a:t>
            </a:r>
            <a:endParaRPr lang="sr-Latn-M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http://www.medfak.ni.ac.rs/PREDAVANJA/2.%20STOMATOLOGIJA/STATISTIKA/6.%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20predavanje.pdf</a:t>
            </a:r>
            <a:endParaRPr lang="sr-Latn-M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83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11382</TotalTime>
  <Words>2447</Words>
  <Application>Microsoft Office PowerPoint</Application>
  <PresentationFormat>On-screen Show (4:3)</PresentationFormat>
  <Paragraphs>156</Paragraphs>
  <Slides>11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Equation</vt:lpstr>
      <vt:lpstr>PowerPoint Presentation</vt:lpstr>
      <vt:lpstr>Raspodjela vjerovatnoće aritmetičkih sredina uzoraka</vt:lpstr>
      <vt:lpstr>Tačkaste ocjene matematičkog očekivanja i disperzije kod normalne raspodjele</vt:lpstr>
      <vt:lpstr>Intervalne ocjene za srednju vrijednost osnovne populacije sa normalnom  raspodjelom </vt:lpstr>
      <vt:lpstr>Intervalne ocjene za srednju vrijednost osnovne populacije sa normalnom  raspodjelom </vt:lpstr>
      <vt:lpstr>Intervalne ocjene za srednju vrijednost osnovne populacije sa normalnom  raspodjelom </vt:lpstr>
      <vt:lpstr>Intervalne ocjene za srednju vrijednost osnovne populacije sa normalnom  raspodjelom </vt:lpstr>
      <vt:lpstr>Intervalna ocjena disperzije za osnovnu populaciju sa normalnom raspodjelom</vt:lpstr>
      <vt:lpstr>Literatura</vt:lpstr>
      <vt:lpstr>Korišćenje tablica za Studentovu raspodjelu</vt:lpstr>
      <vt:lpstr>Tablica raspodjele vjerovatnoće za Studentovu raspodjelu U prikazanoj tablici su date vrijednosti F(t)=P(-∞&lt;t&lt;tα) i odgovarajuće tα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KVANTITATIVNE METODE U GRAĐEVINSKOM MENADŽMENTU</dc:title>
  <dc:creator>zana</dc:creator>
  <cp:lastModifiedBy>zana</cp:lastModifiedBy>
  <cp:revision>1052</cp:revision>
  <cp:lastPrinted>2017-11-08T23:50:50Z</cp:lastPrinted>
  <dcterms:created xsi:type="dcterms:W3CDTF">2015-09-16T06:05:45Z</dcterms:created>
  <dcterms:modified xsi:type="dcterms:W3CDTF">2017-11-13T17:15:03Z</dcterms:modified>
</cp:coreProperties>
</file>