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83" r:id="rId2"/>
    <p:sldId id="307" r:id="rId3"/>
    <p:sldId id="384" r:id="rId4"/>
    <p:sldId id="389" r:id="rId5"/>
    <p:sldId id="385" r:id="rId6"/>
    <p:sldId id="386" r:id="rId7"/>
    <p:sldId id="387" r:id="rId8"/>
    <p:sldId id="388" r:id="rId9"/>
    <p:sldId id="390" r:id="rId10"/>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7158" autoAdjust="0"/>
  </p:normalViewPr>
  <p:slideViewPr>
    <p:cSldViewPr>
      <p:cViewPr varScale="1">
        <p:scale>
          <a:sx n="68" d="100"/>
          <a:sy n="68" d="100"/>
        </p:scale>
        <p:origin x="-136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M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9BA2F5-F4CA-4B0D-8AF4-2523143CFB35}" type="datetimeFigureOut">
              <a:rPr lang="sr-Latn-ME" smtClean="0"/>
              <a:t>06.11.2017</a:t>
            </a:fld>
            <a:endParaRPr lang="sr-Latn-M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M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M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A2BB9D-8C5E-4816-B888-838AF92A9B08}" type="slidenum">
              <a:rPr lang="sr-Latn-ME" smtClean="0"/>
              <a:t>‹#›</a:t>
            </a:fld>
            <a:endParaRPr lang="sr-Latn-ME"/>
          </a:p>
        </p:txBody>
      </p:sp>
    </p:spTree>
    <p:extLst>
      <p:ext uri="{BB962C8B-B14F-4D97-AF65-F5344CB8AC3E}">
        <p14:creationId xmlns:p14="http://schemas.microsoft.com/office/powerpoint/2010/main" val="842809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BA2BB9D-8C5E-4816-B888-838AF92A9B08}" type="slidenum">
              <a:rPr lang="sr-Latn-ME" smtClean="0"/>
              <a:t>2</a:t>
            </a:fld>
            <a:endParaRPr lang="sr-Latn-ME"/>
          </a:p>
        </p:txBody>
      </p:sp>
    </p:spTree>
    <p:extLst>
      <p:ext uri="{BB962C8B-B14F-4D97-AF65-F5344CB8AC3E}">
        <p14:creationId xmlns:p14="http://schemas.microsoft.com/office/powerpoint/2010/main" val="2217199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BA2BB9D-8C5E-4816-B888-838AF92A9B08}" type="slidenum">
              <a:rPr lang="sr-Latn-ME" smtClean="0"/>
              <a:t>3</a:t>
            </a:fld>
            <a:endParaRPr lang="sr-Latn-ME"/>
          </a:p>
        </p:txBody>
      </p:sp>
    </p:spTree>
    <p:extLst>
      <p:ext uri="{BB962C8B-B14F-4D97-AF65-F5344CB8AC3E}">
        <p14:creationId xmlns:p14="http://schemas.microsoft.com/office/powerpoint/2010/main" val="2217199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BA2BB9D-8C5E-4816-B888-838AF92A9B08}" type="slidenum">
              <a:rPr lang="sr-Latn-ME" smtClean="0"/>
              <a:t>4</a:t>
            </a:fld>
            <a:endParaRPr lang="sr-Latn-ME"/>
          </a:p>
        </p:txBody>
      </p:sp>
    </p:spTree>
    <p:extLst>
      <p:ext uri="{BB962C8B-B14F-4D97-AF65-F5344CB8AC3E}">
        <p14:creationId xmlns:p14="http://schemas.microsoft.com/office/powerpoint/2010/main" val="2217199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BA2BB9D-8C5E-4816-B888-838AF92A9B08}" type="slidenum">
              <a:rPr lang="sr-Latn-ME" smtClean="0"/>
              <a:t>5</a:t>
            </a:fld>
            <a:endParaRPr lang="sr-Latn-ME"/>
          </a:p>
        </p:txBody>
      </p:sp>
    </p:spTree>
    <p:extLst>
      <p:ext uri="{BB962C8B-B14F-4D97-AF65-F5344CB8AC3E}">
        <p14:creationId xmlns:p14="http://schemas.microsoft.com/office/powerpoint/2010/main" val="2217199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BA2BB9D-8C5E-4816-B888-838AF92A9B08}" type="slidenum">
              <a:rPr lang="sr-Latn-ME" smtClean="0"/>
              <a:t>6</a:t>
            </a:fld>
            <a:endParaRPr lang="sr-Latn-ME"/>
          </a:p>
        </p:txBody>
      </p:sp>
    </p:spTree>
    <p:extLst>
      <p:ext uri="{BB962C8B-B14F-4D97-AF65-F5344CB8AC3E}">
        <p14:creationId xmlns:p14="http://schemas.microsoft.com/office/powerpoint/2010/main" val="2217199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BA2BB9D-8C5E-4816-B888-838AF92A9B08}" type="slidenum">
              <a:rPr lang="sr-Latn-ME" smtClean="0"/>
              <a:t>7</a:t>
            </a:fld>
            <a:endParaRPr lang="sr-Latn-ME"/>
          </a:p>
        </p:txBody>
      </p:sp>
    </p:spTree>
    <p:extLst>
      <p:ext uri="{BB962C8B-B14F-4D97-AF65-F5344CB8AC3E}">
        <p14:creationId xmlns:p14="http://schemas.microsoft.com/office/powerpoint/2010/main" val="2217199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BA2BB9D-8C5E-4816-B888-838AF92A9B08}" type="slidenum">
              <a:rPr lang="sr-Latn-ME" smtClean="0"/>
              <a:t>8</a:t>
            </a:fld>
            <a:endParaRPr lang="sr-Latn-ME"/>
          </a:p>
        </p:txBody>
      </p:sp>
    </p:spTree>
    <p:extLst>
      <p:ext uri="{BB962C8B-B14F-4D97-AF65-F5344CB8AC3E}">
        <p14:creationId xmlns:p14="http://schemas.microsoft.com/office/powerpoint/2010/main" val="22171994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dirty="0"/>
          </a:p>
        </p:txBody>
      </p:sp>
      <p:sp>
        <p:nvSpPr>
          <p:cNvPr id="4" name="Slide Number Placeholder 3"/>
          <p:cNvSpPr>
            <a:spLocks noGrp="1"/>
          </p:cNvSpPr>
          <p:nvPr>
            <p:ph type="sldNum" sz="quarter" idx="10"/>
          </p:nvPr>
        </p:nvSpPr>
        <p:spPr/>
        <p:txBody>
          <a:bodyPr/>
          <a:lstStyle/>
          <a:p>
            <a:fld id="{9BA2BB9D-8C5E-4816-B888-838AF92A9B08}" type="slidenum">
              <a:rPr lang="sr-Latn-ME" smtClean="0"/>
              <a:t>9</a:t>
            </a:fld>
            <a:endParaRPr lang="sr-Latn-ME"/>
          </a:p>
        </p:txBody>
      </p:sp>
    </p:spTree>
    <p:extLst>
      <p:ext uri="{BB962C8B-B14F-4D97-AF65-F5344CB8AC3E}">
        <p14:creationId xmlns:p14="http://schemas.microsoft.com/office/powerpoint/2010/main" val="1341158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M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06.11.2017</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1131868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06.11.2017</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109028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M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06.11.2017</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16979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06.11.2017</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903034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M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03D0A5-9B06-41D1-B21C-E3E8BC5CF920}" type="datetimeFigureOut">
              <a:rPr lang="sr-Latn-ME" smtClean="0"/>
              <a:t>06.11.2017</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1405935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5" name="Date Placeholder 4"/>
          <p:cNvSpPr>
            <a:spLocks noGrp="1"/>
          </p:cNvSpPr>
          <p:nvPr>
            <p:ph type="dt" sz="half" idx="10"/>
          </p:nvPr>
        </p:nvSpPr>
        <p:spPr/>
        <p:txBody>
          <a:bodyPr/>
          <a:lstStyle/>
          <a:p>
            <a:fld id="{DD03D0A5-9B06-41D1-B21C-E3E8BC5CF920}" type="datetimeFigureOut">
              <a:rPr lang="sr-Latn-ME" smtClean="0"/>
              <a:t>06.11.2017</a:t>
            </a:fld>
            <a:endParaRPr lang="sr-Latn-ME"/>
          </a:p>
        </p:txBody>
      </p:sp>
      <p:sp>
        <p:nvSpPr>
          <p:cNvPr id="6" name="Footer Placeholder 5"/>
          <p:cNvSpPr>
            <a:spLocks noGrp="1"/>
          </p:cNvSpPr>
          <p:nvPr>
            <p:ph type="ftr" sz="quarter" idx="11"/>
          </p:nvPr>
        </p:nvSpPr>
        <p:spPr/>
        <p:txBody>
          <a:bodyPr/>
          <a:lstStyle/>
          <a:p>
            <a:endParaRPr lang="sr-Latn-ME"/>
          </a:p>
        </p:txBody>
      </p:sp>
      <p:sp>
        <p:nvSpPr>
          <p:cNvPr id="7" name="Slide Number Placeholder 6"/>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360688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M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7" name="Date Placeholder 6"/>
          <p:cNvSpPr>
            <a:spLocks noGrp="1"/>
          </p:cNvSpPr>
          <p:nvPr>
            <p:ph type="dt" sz="half" idx="10"/>
          </p:nvPr>
        </p:nvSpPr>
        <p:spPr/>
        <p:txBody>
          <a:bodyPr/>
          <a:lstStyle/>
          <a:p>
            <a:fld id="{DD03D0A5-9B06-41D1-B21C-E3E8BC5CF920}" type="datetimeFigureOut">
              <a:rPr lang="sr-Latn-ME" smtClean="0"/>
              <a:t>06.11.2017</a:t>
            </a:fld>
            <a:endParaRPr lang="sr-Latn-ME"/>
          </a:p>
        </p:txBody>
      </p:sp>
      <p:sp>
        <p:nvSpPr>
          <p:cNvPr id="8" name="Footer Placeholder 7"/>
          <p:cNvSpPr>
            <a:spLocks noGrp="1"/>
          </p:cNvSpPr>
          <p:nvPr>
            <p:ph type="ftr" sz="quarter" idx="11"/>
          </p:nvPr>
        </p:nvSpPr>
        <p:spPr/>
        <p:txBody>
          <a:bodyPr/>
          <a:lstStyle/>
          <a:p>
            <a:endParaRPr lang="sr-Latn-ME"/>
          </a:p>
        </p:txBody>
      </p:sp>
      <p:sp>
        <p:nvSpPr>
          <p:cNvPr id="9" name="Slide Number Placeholder 8"/>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81611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Date Placeholder 2"/>
          <p:cNvSpPr>
            <a:spLocks noGrp="1"/>
          </p:cNvSpPr>
          <p:nvPr>
            <p:ph type="dt" sz="half" idx="10"/>
          </p:nvPr>
        </p:nvSpPr>
        <p:spPr/>
        <p:txBody>
          <a:bodyPr/>
          <a:lstStyle/>
          <a:p>
            <a:fld id="{DD03D0A5-9B06-41D1-B21C-E3E8BC5CF920}" type="datetimeFigureOut">
              <a:rPr lang="sr-Latn-ME" smtClean="0"/>
              <a:t>06.11.2017</a:t>
            </a:fld>
            <a:endParaRPr lang="sr-Latn-ME"/>
          </a:p>
        </p:txBody>
      </p:sp>
      <p:sp>
        <p:nvSpPr>
          <p:cNvPr id="4" name="Footer Placeholder 3"/>
          <p:cNvSpPr>
            <a:spLocks noGrp="1"/>
          </p:cNvSpPr>
          <p:nvPr>
            <p:ph type="ftr" sz="quarter" idx="11"/>
          </p:nvPr>
        </p:nvSpPr>
        <p:spPr/>
        <p:txBody>
          <a:bodyPr/>
          <a:lstStyle/>
          <a:p>
            <a:endParaRPr lang="sr-Latn-ME"/>
          </a:p>
        </p:txBody>
      </p:sp>
      <p:sp>
        <p:nvSpPr>
          <p:cNvPr id="5" name="Slide Number Placeholder 4"/>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264410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03D0A5-9B06-41D1-B21C-E3E8BC5CF920}" type="datetimeFigureOut">
              <a:rPr lang="sr-Latn-ME" smtClean="0"/>
              <a:t>06.11.2017</a:t>
            </a:fld>
            <a:endParaRPr lang="sr-Latn-ME"/>
          </a:p>
        </p:txBody>
      </p:sp>
      <p:sp>
        <p:nvSpPr>
          <p:cNvPr id="3" name="Footer Placeholder 2"/>
          <p:cNvSpPr>
            <a:spLocks noGrp="1"/>
          </p:cNvSpPr>
          <p:nvPr>
            <p:ph type="ftr" sz="quarter" idx="11"/>
          </p:nvPr>
        </p:nvSpPr>
        <p:spPr/>
        <p:txBody>
          <a:bodyPr/>
          <a:lstStyle/>
          <a:p>
            <a:endParaRPr lang="sr-Latn-ME"/>
          </a:p>
        </p:txBody>
      </p:sp>
      <p:sp>
        <p:nvSpPr>
          <p:cNvPr id="4" name="Slide Number Placeholder 3"/>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434730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M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03D0A5-9B06-41D1-B21C-E3E8BC5CF920}" type="datetimeFigureOut">
              <a:rPr lang="sr-Latn-ME" smtClean="0"/>
              <a:t>06.11.2017</a:t>
            </a:fld>
            <a:endParaRPr lang="sr-Latn-ME"/>
          </a:p>
        </p:txBody>
      </p:sp>
      <p:sp>
        <p:nvSpPr>
          <p:cNvPr id="6" name="Footer Placeholder 5"/>
          <p:cNvSpPr>
            <a:spLocks noGrp="1"/>
          </p:cNvSpPr>
          <p:nvPr>
            <p:ph type="ftr" sz="quarter" idx="11"/>
          </p:nvPr>
        </p:nvSpPr>
        <p:spPr/>
        <p:txBody>
          <a:bodyPr/>
          <a:lstStyle/>
          <a:p>
            <a:endParaRPr lang="sr-Latn-ME"/>
          </a:p>
        </p:txBody>
      </p:sp>
      <p:sp>
        <p:nvSpPr>
          <p:cNvPr id="7" name="Slide Number Placeholder 6"/>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297362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M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M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03D0A5-9B06-41D1-B21C-E3E8BC5CF920}" type="datetimeFigureOut">
              <a:rPr lang="sr-Latn-ME" smtClean="0"/>
              <a:t>06.11.2017</a:t>
            </a:fld>
            <a:endParaRPr lang="sr-Latn-ME"/>
          </a:p>
        </p:txBody>
      </p:sp>
      <p:sp>
        <p:nvSpPr>
          <p:cNvPr id="6" name="Footer Placeholder 5"/>
          <p:cNvSpPr>
            <a:spLocks noGrp="1"/>
          </p:cNvSpPr>
          <p:nvPr>
            <p:ph type="ftr" sz="quarter" idx="11"/>
          </p:nvPr>
        </p:nvSpPr>
        <p:spPr/>
        <p:txBody>
          <a:bodyPr/>
          <a:lstStyle/>
          <a:p>
            <a:endParaRPr lang="sr-Latn-ME"/>
          </a:p>
        </p:txBody>
      </p:sp>
      <p:sp>
        <p:nvSpPr>
          <p:cNvPr id="7" name="Slide Number Placeholder 6"/>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579275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M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3D0A5-9B06-41D1-B21C-E3E8BC5CF920}" type="datetimeFigureOut">
              <a:rPr lang="sr-Latn-ME" smtClean="0"/>
              <a:t>06.11.2017</a:t>
            </a:fld>
            <a:endParaRPr lang="sr-Latn-M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M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002DAB-DC61-42EB-9285-EBB86EF78019}" type="slidenum">
              <a:rPr lang="sr-Latn-ME" smtClean="0"/>
              <a:t>‹#›</a:t>
            </a:fld>
            <a:endParaRPr lang="sr-Latn-ME"/>
          </a:p>
        </p:txBody>
      </p:sp>
    </p:spTree>
    <p:extLst>
      <p:ext uri="{BB962C8B-B14F-4D97-AF65-F5344CB8AC3E}">
        <p14:creationId xmlns:p14="http://schemas.microsoft.com/office/powerpoint/2010/main" val="15741112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https://portal.uniri.hr/system/resources/docs/000/004/082/original/Skripta_Vera_%C4%8Culjak.pdf?1413283708"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www.medfak.ni.ac.rs/PREDAVANJA/2.%20STOMATOLOGIJA/STATISTIKA/6.%20predavanje.pdf" TargetMode="External"/><Relationship Id="rId4" Type="http://schemas.openxmlformats.org/officeDocument/2006/relationships/hyperlink" Target="http://www.ef.uns.ac.rs/Download/metodologija_nir/20_uzorkovanje.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760040" y="332656"/>
            <a:ext cx="7772400" cy="147002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Latn-ME" sz="2400" b="1" dirty="0" smtClean="0">
                <a:latin typeface="Arial" panose="020B0604020202020204" pitchFamily="34" charset="0"/>
                <a:cs typeface="Arial" panose="020B0604020202020204" pitchFamily="34" charset="0"/>
              </a:rPr>
              <a:t>KVANTITATIVNE METODE U GRAĐEVINSKOM MENADŽMENTU</a:t>
            </a:r>
          </a:p>
          <a:p>
            <a:r>
              <a:rPr lang="sr-Latn-ME" sz="2400" dirty="0">
                <a:solidFill>
                  <a:schemeClr val="tx1">
                    <a:lumMod val="65000"/>
                    <a:lumOff val="35000"/>
                  </a:schemeClr>
                </a:solidFill>
                <a:latin typeface="Arial" panose="020B0604020202020204" pitchFamily="34" charset="0"/>
                <a:cs typeface="Arial" panose="020B0604020202020204" pitchFamily="34" charset="0"/>
              </a:rPr>
              <a:t>predavanja </a:t>
            </a:r>
            <a:r>
              <a:rPr lang="sr-Latn-ME" sz="2400" dirty="0" smtClean="0">
                <a:solidFill>
                  <a:schemeClr val="tx1">
                    <a:lumMod val="65000"/>
                    <a:lumOff val="35000"/>
                  </a:schemeClr>
                </a:solidFill>
                <a:latin typeface="Arial" panose="020B0604020202020204" pitchFamily="34" charset="0"/>
                <a:cs typeface="Arial" panose="020B0604020202020204" pitchFamily="34" charset="0"/>
              </a:rPr>
              <a:t>2017/18</a:t>
            </a:r>
            <a:endParaRPr lang="sr-Latn-ME" sz="24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4" name="TextBox 3"/>
          <p:cNvSpPr txBox="1"/>
          <p:nvPr/>
        </p:nvSpPr>
        <p:spPr>
          <a:xfrm>
            <a:off x="7308304" y="5877272"/>
            <a:ext cx="1584176" cy="707886"/>
          </a:xfrm>
          <a:prstGeom prst="rect">
            <a:avLst/>
          </a:prstGeom>
          <a:noFill/>
        </p:spPr>
        <p:txBody>
          <a:bodyPr wrap="square" rtlCol="0">
            <a:spAutoFit/>
          </a:bodyPr>
          <a:lstStyle/>
          <a:p>
            <a:pPr algn="ctr"/>
            <a:r>
              <a:rPr lang="sr-Latn-ME" sz="4000" b="1" dirty="0" smtClean="0"/>
              <a:t>V6</a:t>
            </a:r>
          </a:p>
        </p:txBody>
      </p:sp>
      <p:sp>
        <p:nvSpPr>
          <p:cNvPr id="6" name="Content Placeholder 2"/>
          <p:cNvSpPr txBox="1">
            <a:spLocks/>
          </p:cNvSpPr>
          <p:nvPr/>
        </p:nvSpPr>
        <p:spPr>
          <a:xfrm>
            <a:off x="611560" y="2204864"/>
            <a:ext cx="7920880" cy="284117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sr-Latn-ME" sz="2400" b="1" dirty="0" smtClean="0">
                <a:solidFill>
                  <a:schemeClr val="tx1"/>
                </a:solidFill>
                <a:latin typeface="Arial" panose="020B0604020202020204" pitchFamily="34" charset="0"/>
                <a:ea typeface="+mj-ea"/>
                <a:cs typeface="Arial" panose="020B0604020202020204" pitchFamily="34" charset="0"/>
              </a:rPr>
              <a:t>RASPODJELA NEPREKIDNIH PROMJENLJIVIH</a:t>
            </a:r>
          </a:p>
          <a:p>
            <a:pPr marL="800100" lvl="1" indent="-342900" algn="l">
              <a:buFont typeface="+mj-lt"/>
              <a:buAutoNum type="arabicPeriod"/>
            </a:pPr>
            <a:r>
              <a:rPr lang="sr-Latn-ME" sz="2400" b="1" dirty="0" smtClean="0">
                <a:solidFill>
                  <a:schemeClr val="tx1"/>
                </a:solidFill>
                <a:latin typeface="Arial" panose="020B0604020202020204" pitchFamily="34" charset="0"/>
                <a:ea typeface="+mj-ea"/>
                <a:cs typeface="Arial" panose="020B0604020202020204" pitchFamily="34" charset="0"/>
              </a:rPr>
              <a:t>Normalna (Gausova) raspodjela</a:t>
            </a:r>
          </a:p>
        </p:txBody>
      </p:sp>
    </p:spTree>
    <p:extLst>
      <p:ext uri="{BB962C8B-B14F-4D97-AF65-F5344CB8AC3E}">
        <p14:creationId xmlns:p14="http://schemas.microsoft.com/office/powerpoint/2010/main" val="820837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pPr algn="l"/>
            <a:r>
              <a:rPr lang="sr-Latn-ME" sz="1400" b="1" dirty="0" smtClean="0">
                <a:solidFill>
                  <a:srgbClr val="7030A0"/>
                </a:solidFill>
                <a:latin typeface="Arial" panose="020B0604020202020204" pitchFamily="34" charset="0"/>
                <a:cs typeface="Arial" panose="020B0604020202020204" pitchFamily="34" charset="0"/>
              </a:rPr>
              <a:t>Zadatak 1. </a:t>
            </a:r>
            <a:r>
              <a:rPr lang="sr-Latn-ME" sz="1400" dirty="0">
                <a:solidFill>
                  <a:srgbClr val="7030A0"/>
                </a:solidFill>
                <a:latin typeface="Arial" panose="020B0604020202020204" pitchFamily="34" charset="0"/>
                <a:cs typeface="Arial" panose="020B0604020202020204" pitchFamily="34" charset="0"/>
              </a:rPr>
              <a:t/>
            </a:r>
            <a:br>
              <a:rPr lang="sr-Latn-ME" sz="1400" dirty="0">
                <a:solidFill>
                  <a:srgbClr val="7030A0"/>
                </a:solidFill>
                <a:latin typeface="Arial" panose="020B0604020202020204" pitchFamily="34" charset="0"/>
                <a:cs typeface="Arial" panose="020B0604020202020204" pitchFamily="34" charset="0"/>
              </a:rPr>
            </a:br>
            <a:r>
              <a:rPr lang="sr-Latn-ME" sz="1400" dirty="0">
                <a:solidFill>
                  <a:srgbClr val="7030A0"/>
                </a:solidFill>
                <a:latin typeface="Arial" panose="020B0604020202020204" pitchFamily="34" charset="0"/>
                <a:cs typeface="Arial" panose="020B0604020202020204" pitchFamily="34" charset="0"/>
              </a:rPr>
              <a:t>Otpor kidanju jednog metalnog konca je slučajna </a:t>
            </a:r>
            <a:r>
              <a:rPr lang="sr-Latn-ME" sz="1400" dirty="0" smtClean="0">
                <a:solidFill>
                  <a:srgbClr val="7030A0"/>
                </a:solidFill>
                <a:latin typeface="Arial" panose="020B0604020202020204" pitchFamily="34" charset="0"/>
                <a:cs typeface="Arial" panose="020B0604020202020204" pitchFamily="34" charset="0"/>
              </a:rPr>
              <a:t>promjenljiva </a:t>
            </a:r>
            <a:r>
              <a:rPr lang="sr-Latn-ME" sz="1400" dirty="0">
                <a:solidFill>
                  <a:srgbClr val="7030A0"/>
                </a:solidFill>
                <a:latin typeface="Arial" panose="020B0604020202020204" pitchFamily="34" charset="0"/>
                <a:cs typeface="Arial" panose="020B0604020202020204" pitchFamily="34" charset="0"/>
              </a:rPr>
              <a:t>X </a:t>
            </a:r>
            <a:r>
              <a:rPr lang="sr-Latn-ME" sz="1400" dirty="0" smtClean="0">
                <a:solidFill>
                  <a:srgbClr val="7030A0"/>
                </a:solidFill>
                <a:latin typeface="Arial" panose="020B0604020202020204" pitchFamily="34" charset="0"/>
                <a:cs typeface="Arial" panose="020B0604020202020204" pitchFamily="34" charset="0"/>
              </a:rPr>
              <a:t>sa N(120,8). </a:t>
            </a:r>
            <a:r>
              <a:rPr lang="sr-Latn-ME" sz="1400" dirty="0">
                <a:solidFill>
                  <a:srgbClr val="7030A0"/>
                </a:solidFill>
                <a:latin typeface="Arial" panose="020B0604020202020204" pitchFamily="34" charset="0"/>
                <a:cs typeface="Arial" panose="020B0604020202020204" pitchFamily="34" charset="0"/>
              </a:rPr>
              <a:t>Uzorak koji se ispituje smatra se defektnim ako je X&lt;110. Odredi </a:t>
            </a:r>
            <a:r>
              <a:rPr lang="sr-Latn-ME" sz="1400" dirty="0" smtClean="0">
                <a:solidFill>
                  <a:srgbClr val="7030A0"/>
                </a:solidFill>
                <a:latin typeface="Arial" panose="020B0604020202020204" pitchFamily="34" charset="0"/>
                <a:cs typeface="Arial" panose="020B0604020202020204" pitchFamily="34" charset="0"/>
              </a:rPr>
              <a:t>vjerovatnoću </a:t>
            </a:r>
            <a:r>
              <a:rPr lang="sr-Latn-ME" sz="1400" dirty="0">
                <a:solidFill>
                  <a:srgbClr val="7030A0"/>
                </a:solidFill>
                <a:latin typeface="Arial" panose="020B0604020202020204" pitchFamily="34" charset="0"/>
                <a:cs typeface="Arial" panose="020B0604020202020204" pitchFamily="34" charset="0"/>
              </a:rPr>
              <a:t>da </a:t>
            </a:r>
            <a:r>
              <a:rPr lang="sr-Latn-ME" sz="1400" dirty="0" smtClean="0">
                <a:solidFill>
                  <a:srgbClr val="7030A0"/>
                </a:solidFill>
                <a:latin typeface="Arial" panose="020B0604020202020204" pitchFamily="34" charset="0"/>
                <a:cs typeface="Arial" panose="020B0604020202020204" pitchFamily="34" charset="0"/>
              </a:rPr>
              <a:t>je uzorak </a:t>
            </a:r>
            <a:r>
              <a:rPr lang="sr-Latn-ME" sz="1400" dirty="0">
                <a:solidFill>
                  <a:srgbClr val="7030A0"/>
                </a:solidFill>
                <a:latin typeface="Arial" panose="020B0604020202020204" pitchFamily="34" charset="0"/>
                <a:cs typeface="Arial" panose="020B0604020202020204" pitchFamily="34" charset="0"/>
              </a:rPr>
              <a:t>defektan.</a:t>
            </a:r>
            <a:br>
              <a:rPr lang="sr-Latn-ME" sz="1400" dirty="0">
                <a:solidFill>
                  <a:srgbClr val="7030A0"/>
                </a:solidFill>
                <a:latin typeface="Arial" panose="020B0604020202020204" pitchFamily="34" charset="0"/>
                <a:cs typeface="Arial" panose="020B0604020202020204" pitchFamily="34" charset="0"/>
              </a:rPr>
            </a:br>
            <a:endParaRPr lang="sr-Latn-ME" sz="1400" dirty="0">
              <a:solidFill>
                <a:srgbClr val="7030A0"/>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 name="Content Placeholder 3"/>
              <p:cNvSpPr>
                <a:spLocks noGrp="1"/>
              </p:cNvSpPr>
              <p:nvPr>
                <p:ph sz="half" idx="1"/>
              </p:nvPr>
            </p:nvSpPr>
            <p:spPr>
              <a:xfrm>
                <a:off x="457200" y="1600200"/>
                <a:ext cx="3826768" cy="4525963"/>
              </a:xfrm>
            </p:spPr>
            <p:txBody>
              <a:bodyPr>
                <a:noAutofit/>
              </a:bodyPr>
              <a:lstStyle/>
              <a:p>
                <a:pPr marL="0" indent="0">
                  <a:buNone/>
                </a:pPr>
                <a:r>
                  <a:rPr lang="sr-Latn-ME" sz="1400" b="1" u="sng" dirty="0" smtClean="0">
                    <a:solidFill>
                      <a:srgbClr val="7030A0"/>
                    </a:solidFill>
                    <a:latin typeface="Arial" panose="020B0604020202020204" pitchFamily="34" charset="0"/>
                    <a:cs typeface="Arial" panose="020B0604020202020204" pitchFamily="34" charset="0"/>
                  </a:rPr>
                  <a:t>RJEŠENJE</a:t>
                </a:r>
              </a:p>
              <a:p>
                <a:pPr marL="0" indent="0">
                  <a:buNone/>
                </a:pPr>
                <a:r>
                  <a:rPr lang="sr-Latn-ME" sz="1400" dirty="0" smtClean="0">
                    <a:solidFill>
                      <a:srgbClr val="7030A0"/>
                    </a:solidFill>
                    <a:latin typeface="Arial" panose="020B0604020202020204" pitchFamily="34" charset="0"/>
                    <a:cs typeface="Arial" panose="020B0604020202020204" pitchFamily="34" charset="0"/>
                  </a:rPr>
                  <a:t>X~N(120;8)</a:t>
                </a:r>
              </a:p>
              <a:p>
                <a:pPr marL="0" indent="0">
                  <a:buNone/>
                </a:pPr>
                <a:r>
                  <a:rPr lang="sr-Latn-ME" sz="1400" dirty="0" smtClean="0">
                    <a:solidFill>
                      <a:srgbClr val="7030A0"/>
                    </a:solidFill>
                    <a:latin typeface="Arial" panose="020B0604020202020204" pitchFamily="34" charset="0"/>
                    <a:cs typeface="Arial" panose="020B0604020202020204" pitchFamily="34" charset="0"/>
                  </a:rPr>
                  <a:t> treba odrediti </a:t>
                </a:r>
                <a:r>
                  <a:rPr lang="sr-Latn-ME" sz="1400" dirty="0">
                    <a:solidFill>
                      <a:srgbClr val="7030A0"/>
                    </a:solidFill>
                    <a:latin typeface="Arial" panose="020B0604020202020204" pitchFamily="34" charset="0"/>
                    <a:cs typeface="Arial" panose="020B0604020202020204" pitchFamily="34" charset="0"/>
                  </a:rPr>
                  <a:t>vjerovatnoću: P(X&lt;110</a:t>
                </a:r>
                <a:r>
                  <a:rPr lang="sr-Latn-ME" sz="1400" dirty="0" smtClean="0">
                    <a:solidFill>
                      <a:srgbClr val="7030A0"/>
                    </a:solidFill>
                    <a:latin typeface="Arial" panose="020B0604020202020204" pitchFamily="34" charset="0"/>
                    <a:cs typeface="Arial" panose="020B0604020202020204" pitchFamily="34" charset="0"/>
                  </a:rPr>
                  <a:t>)</a:t>
                </a:r>
              </a:p>
              <a:p>
                <a:pPr marL="0" indent="0">
                  <a:buNone/>
                </a:pPr>
                <a:r>
                  <a:rPr lang="sr-Latn-ME" sz="1400" dirty="0" smtClean="0">
                    <a:solidFill>
                      <a:srgbClr val="7030A0"/>
                    </a:solidFill>
                    <a:latin typeface="Arial" panose="020B0604020202020204" pitchFamily="34" charset="0"/>
                    <a:cs typeface="Arial" panose="020B0604020202020204" pitchFamily="34" charset="0"/>
                  </a:rPr>
                  <a:t>uvodi se smjena za standardizovanu promjenljivu:</a:t>
                </a:r>
              </a:p>
              <a:p>
                <a:pPr marL="0" indent="0" algn="ctr">
                  <a:buNone/>
                </a:pPr>
                <a14:m>
                  <m:oMath xmlns:m="http://schemas.openxmlformats.org/officeDocument/2006/math">
                    <m:r>
                      <a:rPr lang="sr-Latn-ME" sz="1800" i="1">
                        <a:solidFill>
                          <a:srgbClr val="7030A0"/>
                        </a:solidFill>
                        <a:latin typeface="Cambria Math"/>
                        <a:cs typeface="Arial" panose="020B0604020202020204" pitchFamily="34" charset="0"/>
                      </a:rPr>
                      <m:t>𝑇</m:t>
                    </m:r>
                    <m:r>
                      <a:rPr lang="sr-Latn-ME" sz="1800" i="1">
                        <a:solidFill>
                          <a:srgbClr val="7030A0"/>
                        </a:solidFill>
                        <a:latin typeface="Cambria Math"/>
                        <a:cs typeface="Arial" panose="020B0604020202020204" pitchFamily="34" charset="0"/>
                      </a:rPr>
                      <m:t>=</m:t>
                    </m:r>
                    <m:f>
                      <m:fPr>
                        <m:ctrlPr>
                          <a:rPr lang="sr-Latn-ME" sz="1800" i="1">
                            <a:solidFill>
                              <a:srgbClr val="7030A0"/>
                            </a:solidFill>
                            <a:latin typeface="Cambria Math"/>
                            <a:cs typeface="Arial" panose="020B0604020202020204" pitchFamily="34" charset="0"/>
                          </a:rPr>
                        </m:ctrlPr>
                      </m:fPr>
                      <m:num>
                        <m:r>
                          <a:rPr lang="sr-Latn-ME" sz="1800" i="1">
                            <a:solidFill>
                              <a:srgbClr val="7030A0"/>
                            </a:solidFill>
                            <a:latin typeface="Cambria Math"/>
                            <a:cs typeface="Arial" panose="020B0604020202020204" pitchFamily="34" charset="0"/>
                          </a:rPr>
                          <m:t>𝑋</m:t>
                        </m:r>
                        <m:r>
                          <a:rPr lang="sr-Latn-ME" sz="1800" i="1">
                            <a:solidFill>
                              <a:srgbClr val="7030A0"/>
                            </a:solidFill>
                            <a:latin typeface="Cambria Math"/>
                            <a:cs typeface="Arial" panose="020B0604020202020204" pitchFamily="34" charset="0"/>
                          </a:rPr>
                          <m:t>−</m:t>
                        </m:r>
                        <m:r>
                          <a:rPr lang="sr-Latn-ME" sz="1800" i="1">
                            <a:solidFill>
                              <a:srgbClr val="7030A0"/>
                            </a:solidFill>
                            <a:latin typeface="Cambria Math"/>
                            <a:ea typeface="Cambria Math"/>
                            <a:cs typeface="Arial" panose="020B0604020202020204" pitchFamily="34" charset="0"/>
                          </a:rPr>
                          <m:t>𝜇</m:t>
                        </m:r>
                      </m:num>
                      <m:den>
                        <m:r>
                          <a:rPr lang="sr-Latn-ME" sz="1800" i="1">
                            <a:solidFill>
                              <a:srgbClr val="7030A0"/>
                            </a:solidFill>
                            <a:latin typeface="Cambria Math"/>
                            <a:ea typeface="Cambria Math"/>
                            <a:cs typeface="Arial" panose="020B0604020202020204" pitchFamily="34" charset="0"/>
                          </a:rPr>
                          <m:t>𝜎</m:t>
                        </m:r>
                      </m:den>
                    </m:f>
                    <m:r>
                      <a:rPr lang="sr-Latn-ME" sz="1800" i="1">
                        <a:solidFill>
                          <a:srgbClr val="7030A0"/>
                        </a:solidFill>
                        <a:latin typeface="Cambria Math"/>
                        <a:ea typeface="Cambria Math"/>
                        <a:cs typeface="Arial" panose="020B0604020202020204" pitchFamily="34" charset="0"/>
                      </a:rPr>
                      <m:t>=</m:t>
                    </m:r>
                    <m:f>
                      <m:fPr>
                        <m:ctrlPr>
                          <a:rPr lang="sr-Latn-ME" sz="1800" i="1">
                            <a:solidFill>
                              <a:srgbClr val="7030A0"/>
                            </a:solidFill>
                            <a:latin typeface="Cambria Math"/>
                            <a:cs typeface="Arial" panose="020B0604020202020204" pitchFamily="34" charset="0"/>
                          </a:rPr>
                        </m:ctrlPr>
                      </m:fPr>
                      <m:num>
                        <m:r>
                          <a:rPr lang="sr-Latn-ME" sz="1800" i="1">
                            <a:solidFill>
                              <a:srgbClr val="7030A0"/>
                            </a:solidFill>
                            <a:latin typeface="Cambria Math"/>
                            <a:cs typeface="Arial" panose="020B0604020202020204" pitchFamily="34" charset="0"/>
                          </a:rPr>
                          <m:t>𝑋</m:t>
                        </m:r>
                        <m:r>
                          <a:rPr lang="sr-Latn-ME" sz="1800" i="1">
                            <a:solidFill>
                              <a:srgbClr val="7030A0"/>
                            </a:solidFill>
                            <a:latin typeface="Cambria Math"/>
                            <a:cs typeface="Arial" panose="020B0604020202020204" pitchFamily="34" charset="0"/>
                          </a:rPr>
                          <m:t>−120</m:t>
                        </m:r>
                      </m:num>
                      <m:den>
                        <m:r>
                          <a:rPr lang="sr-Latn-ME" sz="1800" b="0" i="1" smtClean="0">
                            <a:solidFill>
                              <a:srgbClr val="7030A0"/>
                            </a:solidFill>
                            <a:latin typeface="Cambria Math"/>
                            <a:cs typeface="Arial" panose="020B0604020202020204" pitchFamily="34" charset="0"/>
                          </a:rPr>
                          <m:t>8</m:t>
                        </m:r>
                      </m:den>
                    </m:f>
                  </m:oMath>
                </a14:m>
                <a:r>
                  <a:rPr lang="sr-Latn-ME" sz="1800" dirty="0" smtClean="0">
                    <a:solidFill>
                      <a:srgbClr val="7030A0"/>
                    </a:solidFill>
                    <a:latin typeface="Arial" panose="020B0604020202020204" pitchFamily="34" charset="0"/>
                    <a:cs typeface="Arial" panose="020B0604020202020204" pitchFamily="34" charset="0"/>
                  </a:rPr>
                  <a:t> </a:t>
                </a:r>
              </a:p>
              <a:p>
                <a:pPr marL="0" indent="0">
                  <a:buNone/>
                </a:pPr>
                <a:endParaRPr lang="sr-Latn-ME" sz="1400" dirty="0">
                  <a:solidFill>
                    <a:srgbClr val="7030A0"/>
                  </a:solidFill>
                  <a:latin typeface="Arial" panose="020B0604020202020204" pitchFamily="34" charset="0"/>
                  <a:cs typeface="Arial" panose="020B0604020202020204" pitchFamily="34" charset="0"/>
                </a:endParaRPr>
              </a:p>
              <a:p>
                <a:pPr marL="0" lvl="1" indent="0">
                  <a:buNone/>
                </a:pPr>
                <a14:m>
                  <m:oMathPara xmlns:m="http://schemas.openxmlformats.org/officeDocument/2006/math">
                    <m:oMathParaPr>
                      <m:jc m:val="centerGroup"/>
                    </m:oMathParaPr>
                    <m:oMath xmlns:m="http://schemas.openxmlformats.org/officeDocument/2006/math">
                      <m:r>
                        <a:rPr lang="sr-Latn-ME" sz="1400" i="1">
                          <a:solidFill>
                            <a:srgbClr val="7030A0"/>
                          </a:solidFill>
                          <a:latin typeface="Cambria Math"/>
                          <a:cs typeface="Arial" panose="020B0604020202020204" pitchFamily="34" charset="0"/>
                        </a:rPr>
                        <m:t>𝑃</m:t>
                      </m:r>
                      <m:d>
                        <m:dPr>
                          <m:ctrlPr>
                            <a:rPr lang="sr-Latn-ME" sz="1400" i="1">
                              <a:solidFill>
                                <a:srgbClr val="7030A0"/>
                              </a:solidFill>
                              <a:latin typeface="Cambria Math"/>
                              <a:cs typeface="Arial" panose="020B0604020202020204" pitchFamily="34" charset="0"/>
                            </a:rPr>
                          </m:ctrlPr>
                        </m:dPr>
                        <m:e>
                          <m:r>
                            <a:rPr lang="sr-Latn-ME" sz="1400" i="1">
                              <a:solidFill>
                                <a:srgbClr val="7030A0"/>
                              </a:solidFill>
                              <a:latin typeface="Cambria Math"/>
                              <a:cs typeface="Arial" panose="020B0604020202020204" pitchFamily="34" charset="0"/>
                            </a:rPr>
                            <m:t>𝑋</m:t>
                          </m:r>
                          <m:r>
                            <a:rPr lang="sr-Latn-ME" sz="1400" i="1">
                              <a:solidFill>
                                <a:srgbClr val="7030A0"/>
                              </a:solidFill>
                              <a:latin typeface="Cambria Math"/>
                              <a:cs typeface="Arial" panose="020B0604020202020204" pitchFamily="34" charset="0"/>
                            </a:rPr>
                            <m:t>&lt;110</m:t>
                          </m:r>
                        </m:e>
                      </m:d>
                      <m:r>
                        <a:rPr lang="sr-Latn-ME" sz="1400" i="1">
                          <a:solidFill>
                            <a:srgbClr val="7030A0"/>
                          </a:solidFill>
                          <a:latin typeface="Cambria Math"/>
                          <a:cs typeface="Arial" panose="020B0604020202020204" pitchFamily="34" charset="0"/>
                        </a:rPr>
                        <m:t>=</m:t>
                      </m:r>
                      <m:r>
                        <a:rPr lang="sr-Latn-ME" sz="1400" i="1">
                          <a:solidFill>
                            <a:srgbClr val="7030A0"/>
                          </a:solidFill>
                          <a:latin typeface="Cambria Math"/>
                          <a:cs typeface="Arial" panose="020B0604020202020204" pitchFamily="34" charset="0"/>
                        </a:rPr>
                        <m:t>𝑃</m:t>
                      </m:r>
                      <m:d>
                        <m:dPr>
                          <m:ctrlPr>
                            <a:rPr lang="sr-Latn-ME" sz="1400" i="1">
                              <a:solidFill>
                                <a:srgbClr val="7030A0"/>
                              </a:solidFill>
                              <a:latin typeface="Cambria Math"/>
                              <a:cs typeface="Arial" panose="020B0604020202020204" pitchFamily="34" charset="0"/>
                            </a:rPr>
                          </m:ctrlPr>
                        </m:dPr>
                        <m:e>
                          <m:f>
                            <m:fPr>
                              <m:ctrlPr>
                                <a:rPr lang="sr-Latn-ME" sz="1400" i="1">
                                  <a:solidFill>
                                    <a:srgbClr val="7030A0"/>
                                  </a:solidFill>
                                  <a:latin typeface="Cambria Math"/>
                                  <a:cs typeface="Arial" panose="020B0604020202020204" pitchFamily="34" charset="0"/>
                                </a:rPr>
                              </m:ctrlPr>
                            </m:fPr>
                            <m:num>
                              <m:r>
                                <a:rPr lang="sr-Latn-ME" sz="1400" i="1">
                                  <a:solidFill>
                                    <a:srgbClr val="7030A0"/>
                                  </a:solidFill>
                                  <a:latin typeface="Cambria Math"/>
                                  <a:cs typeface="Arial" panose="020B0604020202020204" pitchFamily="34" charset="0"/>
                                </a:rPr>
                                <m:t>𝑋</m:t>
                              </m:r>
                              <m:r>
                                <a:rPr lang="sr-Latn-ME" sz="1400" i="1">
                                  <a:solidFill>
                                    <a:srgbClr val="7030A0"/>
                                  </a:solidFill>
                                  <a:latin typeface="Cambria Math"/>
                                  <a:cs typeface="Arial" panose="020B0604020202020204" pitchFamily="34" charset="0"/>
                                </a:rPr>
                                <m:t>−120</m:t>
                              </m:r>
                            </m:num>
                            <m:den>
                              <m:r>
                                <a:rPr lang="sr-Latn-ME" sz="1400" b="0" i="1" smtClean="0">
                                  <a:solidFill>
                                    <a:srgbClr val="7030A0"/>
                                  </a:solidFill>
                                  <a:latin typeface="Cambria Math"/>
                                  <a:cs typeface="Arial" panose="020B0604020202020204" pitchFamily="34" charset="0"/>
                                </a:rPr>
                                <m:t>8</m:t>
                              </m:r>
                            </m:den>
                          </m:f>
                          <m:r>
                            <a:rPr lang="sr-Latn-ME" sz="1400" i="1">
                              <a:solidFill>
                                <a:srgbClr val="7030A0"/>
                              </a:solidFill>
                              <a:latin typeface="Cambria Math"/>
                              <a:cs typeface="Arial" panose="020B0604020202020204" pitchFamily="34" charset="0"/>
                            </a:rPr>
                            <m:t>&lt;</m:t>
                          </m:r>
                          <m:f>
                            <m:fPr>
                              <m:ctrlPr>
                                <a:rPr lang="sr-Latn-ME" sz="1400" i="1">
                                  <a:solidFill>
                                    <a:srgbClr val="7030A0"/>
                                  </a:solidFill>
                                  <a:latin typeface="Cambria Math"/>
                                  <a:cs typeface="Arial" panose="020B0604020202020204" pitchFamily="34" charset="0"/>
                                </a:rPr>
                              </m:ctrlPr>
                            </m:fPr>
                            <m:num>
                              <m:r>
                                <a:rPr lang="sr-Latn-ME" sz="1400" b="0" i="1" smtClean="0">
                                  <a:solidFill>
                                    <a:srgbClr val="7030A0"/>
                                  </a:solidFill>
                                  <a:latin typeface="Cambria Math"/>
                                  <a:cs typeface="Arial" panose="020B0604020202020204" pitchFamily="34" charset="0"/>
                                </a:rPr>
                                <m:t>110</m:t>
                              </m:r>
                              <m:r>
                                <a:rPr lang="sr-Latn-ME" sz="1400" i="1">
                                  <a:solidFill>
                                    <a:srgbClr val="7030A0"/>
                                  </a:solidFill>
                                  <a:latin typeface="Cambria Math"/>
                                  <a:cs typeface="Arial" panose="020B0604020202020204" pitchFamily="34" charset="0"/>
                                </a:rPr>
                                <m:t>−</m:t>
                              </m:r>
                              <m:r>
                                <a:rPr lang="sr-Latn-ME" sz="1400" b="0" i="1" smtClean="0">
                                  <a:solidFill>
                                    <a:srgbClr val="7030A0"/>
                                  </a:solidFill>
                                  <a:latin typeface="Cambria Math"/>
                                  <a:cs typeface="Arial" panose="020B0604020202020204" pitchFamily="34" charset="0"/>
                                </a:rPr>
                                <m:t>120</m:t>
                              </m:r>
                            </m:num>
                            <m:den>
                              <m:r>
                                <a:rPr lang="sr-Latn-ME" sz="1400" b="0" i="1" smtClean="0">
                                  <a:solidFill>
                                    <a:srgbClr val="7030A0"/>
                                  </a:solidFill>
                                  <a:latin typeface="Cambria Math"/>
                                  <a:cs typeface="Arial" panose="020B0604020202020204" pitchFamily="34" charset="0"/>
                                </a:rPr>
                                <m:t>8</m:t>
                              </m:r>
                            </m:den>
                          </m:f>
                        </m:e>
                      </m:d>
                      <m:r>
                        <a:rPr lang="sr-Latn-ME" sz="1400" i="1">
                          <a:solidFill>
                            <a:srgbClr val="7030A0"/>
                          </a:solidFill>
                          <a:latin typeface="Cambria Math"/>
                          <a:ea typeface="Cambria Math"/>
                          <a:cs typeface="Arial" panose="020B0604020202020204" pitchFamily="34" charset="0"/>
                        </a:rPr>
                        <m:t>=</m:t>
                      </m:r>
                      <m:r>
                        <a:rPr lang="sr-Latn-ME" sz="1400" i="1">
                          <a:solidFill>
                            <a:srgbClr val="7030A0"/>
                          </a:solidFill>
                          <a:latin typeface="Cambria Math"/>
                          <a:ea typeface="Cambria Math"/>
                          <a:cs typeface="Arial" panose="020B0604020202020204" pitchFamily="34" charset="0"/>
                        </a:rPr>
                        <m:t>𝑃</m:t>
                      </m:r>
                      <m:d>
                        <m:dPr>
                          <m:ctrlPr>
                            <a:rPr lang="sr-Latn-ME" sz="1400" i="1">
                              <a:solidFill>
                                <a:srgbClr val="7030A0"/>
                              </a:solidFill>
                              <a:latin typeface="Cambria Math"/>
                              <a:ea typeface="Cambria Math"/>
                              <a:cs typeface="Arial" panose="020B0604020202020204" pitchFamily="34" charset="0"/>
                            </a:rPr>
                          </m:ctrlPr>
                        </m:dPr>
                        <m:e>
                          <m:r>
                            <a:rPr lang="sr-Latn-ME" sz="1400" i="1">
                              <a:solidFill>
                                <a:srgbClr val="7030A0"/>
                              </a:solidFill>
                              <a:latin typeface="Cambria Math"/>
                              <a:ea typeface="Cambria Math"/>
                              <a:cs typeface="Arial" panose="020B0604020202020204" pitchFamily="34" charset="0"/>
                            </a:rPr>
                            <m:t>𝑇</m:t>
                          </m:r>
                          <m:r>
                            <a:rPr lang="sr-Latn-ME" sz="1400" i="1">
                              <a:solidFill>
                                <a:srgbClr val="7030A0"/>
                              </a:solidFill>
                              <a:latin typeface="Cambria Math"/>
                              <a:ea typeface="Cambria Math"/>
                              <a:cs typeface="Arial" panose="020B0604020202020204" pitchFamily="34" charset="0"/>
                            </a:rPr>
                            <m:t>&lt;−1,25</m:t>
                          </m:r>
                        </m:e>
                      </m:d>
                      <m:r>
                        <a:rPr lang="sr-Latn-ME" sz="1400" i="1">
                          <a:solidFill>
                            <a:srgbClr val="7030A0"/>
                          </a:solidFill>
                          <a:latin typeface="Cambria Math"/>
                          <a:ea typeface="Cambria Math"/>
                          <a:cs typeface="Arial" panose="020B0604020202020204" pitchFamily="34" charset="0"/>
                        </a:rPr>
                        <m:t>=1−</m:t>
                      </m:r>
                      <m:r>
                        <a:rPr lang="sr-Latn-ME" sz="1400" i="1">
                          <a:solidFill>
                            <a:srgbClr val="7030A0"/>
                          </a:solidFill>
                          <a:latin typeface="Cambria Math"/>
                          <a:ea typeface="Cambria Math"/>
                          <a:cs typeface="Arial" panose="020B0604020202020204" pitchFamily="34" charset="0"/>
                        </a:rPr>
                        <m:t>𝑃</m:t>
                      </m:r>
                      <m:d>
                        <m:dPr>
                          <m:ctrlPr>
                            <a:rPr lang="sr-Latn-ME" sz="1400" i="1">
                              <a:solidFill>
                                <a:srgbClr val="7030A0"/>
                              </a:solidFill>
                              <a:latin typeface="Cambria Math"/>
                              <a:ea typeface="Cambria Math"/>
                              <a:cs typeface="Arial" panose="020B0604020202020204" pitchFamily="34" charset="0"/>
                            </a:rPr>
                          </m:ctrlPr>
                        </m:dPr>
                        <m:e>
                          <m:r>
                            <a:rPr lang="sr-Latn-ME" sz="1400" i="1">
                              <a:solidFill>
                                <a:srgbClr val="7030A0"/>
                              </a:solidFill>
                              <a:latin typeface="Cambria Math"/>
                              <a:ea typeface="Cambria Math"/>
                              <a:cs typeface="Arial" panose="020B0604020202020204" pitchFamily="34" charset="0"/>
                            </a:rPr>
                            <m:t>𝑇</m:t>
                          </m:r>
                          <m:r>
                            <a:rPr lang="sr-Latn-ME" sz="1400" i="1">
                              <a:solidFill>
                                <a:srgbClr val="7030A0"/>
                              </a:solidFill>
                              <a:latin typeface="Cambria Math"/>
                              <a:ea typeface="Cambria Math"/>
                              <a:cs typeface="Arial" panose="020B0604020202020204" pitchFamily="34" charset="0"/>
                            </a:rPr>
                            <m:t>&lt;1,25</m:t>
                          </m:r>
                        </m:e>
                      </m:d>
                      <m:r>
                        <a:rPr lang="sr-Latn-ME" sz="1400" b="0" i="1" smtClean="0">
                          <a:solidFill>
                            <a:srgbClr val="7030A0"/>
                          </a:solidFill>
                          <a:latin typeface="Cambria Math"/>
                          <a:ea typeface="Cambria Math"/>
                          <a:cs typeface="Arial" panose="020B0604020202020204" pitchFamily="34" charset="0"/>
                        </a:rPr>
                        <m:t>=1−0,8946=0,1054</m:t>
                      </m:r>
                    </m:oMath>
                  </m:oMathPara>
                </a14:m>
                <a:endParaRPr lang="sr-Latn-ME" sz="1400" dirty="0">
                  <a:solidFill>
                    <a:srgbClr val="7030A0"/>
                  </a:solidFill>
                  <a:latin typeface="Arial" panose="020B0604020202020204" pitchFamily="34" charset="0"/>
                  <a:cs typeface="Arial" panose="020B0604020202020204" pitchFamily="34" charset="0"/>
                </a:endParaRPr>
              </a:p>
              <a:p>
                <a:pPr marL="0" indent="0">
                  <a:buNone/>
                </a:pPr>
                <a:endParaRPr lang="sr-Latn-ME" sz="1400" dirty="0" smtClean="0">
                  <a:solidFill>
                    <a:srgbClr val="7030A0"/>
                  </a:solidFill>
                  <a:latin typeface="Arial" panose="020B0604020202020204" pitchFamily="34" charset="0"/>
                  <a:cs typeface="Arial" panose="020B0604020202020204" pitchFamily="34" charset="0"/>
                </a:endParaRPr>
              </a:p>
              <a:p>
                <a:pPr marL="0" indent="0">
                  <a:buNone/>
                </a:pPr>
                <a:r>
                  <a:rPr lang="el-GR" sz="1400" dirty="0" smtClean="0">
                    <a:solidFill>
                      <a:srgbClr val="7030A0"/>
                    </a:solidFill>
                    <a:latin typeface="Arial" panose="020B0604020202020204" pitchFamily="34" charset="0"/>
                    <a:cs typeface="Arial" panose="020B0604020202020204" pitchFamily="34" charset="0"/>
                  </a:rPr>
                  <a:t/>
                </a:r>
                <a:br>
                  <a:rPr lang="el-GR" sz="1400" dirty="0" smtClean="0">
                    <a:solidFill>
                      <a:srgbClr val="7030A0"/>
                    </a:solidFill>
                    <a:latin typeface="Arial" panose="020B0604020202020204" pitchFamily="34" charset="0"/>
                    <a:cs typeface="Arial" panose="020B0604020202020204" pitchFamily="34" charset="0"/>
                  </a:rPr>
                </a:br>
                <a:r>
                  <a:rPr lang="sr-Latn-ME" sz="1400" dirty="0" smtClean="0">
                    <a:solidFill>
                      <a:srgbClr val="7030A0"/>
                    </a:solidFill>
                    <a:latin typeface="Arial" panose="020B0604020202020204" pitchFamily="34" charset="0"/>
                    <a:cs typeface="Arial" panose="020B0604020202020204" pitchFamily="34" charset="0"/>
                  </a:rPr>
                  <a:t>Uzorak je defektan sa vjerovatnoćom 10,54%.</a:t>
                </a:r>
                <a:endParaRPr lang="sr-Latn-ME" altLang="sr-Latn-RS" sz="1400" dirty="0" smtClean="0">
                  <a:solidFill>
                    <a:srgbClr val="7030A0"/>
                  </a:solidFill>
                </a:endParaRPr>
              </a:p>
              <a:p>
                <a:pPr marL="0" indent="0">
                  <a:buNone/>
                </a:pPr>
                <a:endParaRPr lang="sr-Latn-ME" altLang="sr-Latn-RS" sz="1400" dirty="0">
                  <a:solidFill>
                    <a:srgbClr val="7030A0"/>
                  </a:solidFill>
                </a:endParaRPr>
              </a:p>
              <a:p>
                <a:pPr marL="0" indent="0">
                  <a:buNone/>
                </a:pPr>
                <a:endParaRPr lang="sr-Latn-ME" sz="1400" dirty="0" smtClean="0">
                  <a:solidFill>
                    <a:srgbClr val="7030A0"/>
                  </a:solidFill>
                  <a:latin typeface="Arial" panose="020B0604020202020204" pitchFamily="34" charset="0"/>
                  <a:cs typeface="Arial" panose="020B060402020202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sz="half" idx="1"/>
              </p:nvPr>
            </p:nvSpPr>
            <p:spPr>
              <a:xfrm>
                <a:off x="457200" y="1600200"/>
                <a:ext cx="3826768" cy="4525963"/>
              </a:xfrm>
              <a:blipFill rotWithShape="1">
                <a:blip r:embed="rId3"/>
                <a:stretch>
                  <a:fillRect l="-318" t="-135"/>
                </a:stretch>
              </a:blipFill>
            </p:spPr>
            <p:txBody>
              <a:bodyPr/>
              <a:lstStyle/>
              <a:p>
                <a:r>
                  <a:rPr lang="sr-Latn-ME">
                    <a:noFill/>
                  </a:rPr>
                  <a:t> </a:t>
                </a:r>
              </a:p>
            </p:txBody>
          </p:sp>
        </mc:Fallback>
      </mc:AlternateContent>
      <p:sp>
        <p:nvSpPr>
          <p:cNvPr id="6" name="Content Placeholder 2"/>
          <p:cNvSpPr txBox="1">
            <a:spLocks/>
          </p:cNvSpPr>
          <p:nvPr/>
        </p:nvSpPr>
        <p:spPr>
          <a:xfrm>
            <a:off x="539552" y="3573016"/>
            <a:ext cx="8147248" cy="255314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mj-lt"/>
              <a:buAutoNum type="alphaLcParenR"/>
            </a:pPr>
            <a:endParaRPr lang="en-US" sz="1600" dirty="0" smtClean="0">
              <a:solidFill>
                <a:srgbClr val="7030A0"/>
              </a:solidFill>
              <a:latin typeface="Arial" panose="020B0604020202020204" pitchFamily="34" charset="0"/>
              <a:cs typeface="Arial" panose="020B0604020202020204" pitchFamily="34" charset="0"/>
            </a:endParaRPr>
          </a:p>
        </p:txBody>
      </p:sp>
      <p:pic>
        <p:nvPicPr>
          <p:cNvPr id="7" name="Picture 4"/>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9541" t="2399" r="10551" b="2263"/>
          <a:stretch/>
        </p:blipFill>
        <p:spPr bwMode="auto">
          <a:xfrm>
            <a:off x="4355976" y="1102545"/>
            <a:ext cx="4721474" cy="5638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613176" y="3573016"/>
            <a:ext cx="2695128"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8" name="Rectangle 7"/>
          <p:cNvSpPr/>
          <p:nvPr/>
        </p:nvSpPr>
        <p:spPr>
          <a:xfrm>
            <a:off x="6948264" y="1700808"/>
            <a:ext cx="360040" cy="20882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Tree>
    <p:extLst>
      <p:ext uri="{BB962C8B-B14F-4D97-AF65-F5344CB8AC3E}">
        <p14:creationId xmlns:p14="http://schemas.microsoft.com/office/powerpoint/2010/main" val="1065806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pPr algn="l"/>
            <a:r>
              <a:rPr lang="sr-Latn-ME" sz="1400" b="1" dirty="0" smtClean="0">
                <a:solidFill>
                  <a:srgbClr val="7030A0"/>
                </a:solidFill>
                <a:latin typeface="Arial" panose="020B0604020202020204" pitchFamily="34" charset="0"/>
                <a:cs typeface="Arial" panose="020B0604020202020204" pitchFamily="34" charset="0"/>
              </a:rPr>
              <a:t>Zadatak 2. </a:t>
            </a:r>
            <a:r>
              <a:rPr lang="sr-Latn-ME" sz="1400" dirty="0">
                <a:solidFill>
                  <a:srgbClr val="7030A0"/>
                </a:solidFill>
                <a:latin typeface="Arial" panose="020B0604020202020204" pitchFamily="34" charset="0"/>
                <a:cs typeface="Arial" panose="020B0604020202020204" pitchFamily="34" charset="0"/>
              </a:rPr>
              <a:t/>
            </a:r>
            <a:br>
              <a:rPr lang="sr-Latn-ME" sz="1400" dirty="0">
                <a:solidFill>
                  <a:srgbClr val="7030A0"/>
                </a:solidFill>
                <a:latin typeface="Arial" panose="020B0604020202020204" pitchFamily="34" charset="0"/>
                <a:cs typeface="Arial" panose="020B0604020202020204" pitchFamily="34" charset="0"/>
              </a:rPr>
            </a:br>
            <a:r>
              <a:rPr lang="sr-Latn-ME" sz="1400" dirty="0">
                <a:solidFill>
                  <a:srgbClr val="7030A0"/>
                </a:solidFill>
                <a:latin typeface="Arial" panose="020B0604020202020204" pitchFamily="34" charset="0"/>
                <a:cs typeface="Arial" panose="020B0604020202020204" pitchFamily="34" charset="0"/>
              </a:rPr>
              <a:t>Fabrika proizvodi kuglice </a:t>
            </a:r>
            <a:r>
              <a:rPr lang="sr-Latn-ME" sz="1400" b="1" dirty="0">
                <a:solidFill>
                  <a:srgbClr val="7030A0"/>
                </a:solidFill>
                <a:latin typeface="Arial" panose="020B0604020202020204" pitchFamily="34" charset="0"/>
                <a:cs typeface="Arial" panose="020B0604020202020204" pitchFamily="34" charset="0"/>
              </a:rPr>
              <a:t>nominalnog prečnika </a:t>
            </a:r>
            <a:r>
              <a:rPr lang="sr-Latn-ME" sz="1400" dirty="0" smtClean="0">
                <a:solidFill>
                  <a:srgbClr val="7030A0"/>
                </a:solidFill>
                <a:latin typeface="Arial" panose="020B0604020202020204" pitchFamily="34" charset="0"/>
                <a:cs typeface="Arial" panose="020B0604020202020204" pitchFamily="34" charset="0"/>
              </a:rPr>
              <a:t>5 </a:t>
            </a:r>
            <a:r>
              <a:rPr lang="sr-Latn-ME" sz="1400" dirty="0">
                <a:solidFill>
                  <a:srgbClr val="7030A0"/>
                </a:solidFill>
                <a:latin typeface="Arial" panose="020B0604020202020204" pitchFamily="34" charset="0"/>
                <a:cs typeface="Arial" panose="020B0604020202020204" pitchFamily="34" charset="0"/>
              </a:rPr>
              <a:t>mm. Usled </a:t>
            </a:r>
            <a:r>
              <a:rPr lang="sr-Latn-ME" sz="1400" dirty="0" smtClean="0">
                <a:solidFill>
                  <a:srgbClr val="7030A0"/>
                </a:solidFill>
                <a:latin typeface="Arial" panose="020B0604020202020204" pitchFamily="34" charset="0"/>
                <a:cs typeface="Arial" panose="020B0604020202020204" pitchFamily="34" charset="0"/>
              </a:rPr>
              <a:t>neprecizne izrade</a:t>
            </a:r>
            <a:r>
              <a:rPr lang="sr-Latn-ME" sz="1400" dirty="0">
                <a:solidFill>
                  <a:srgbClr val="7030A0"/>
                </a:solidFill>
                <a:latin typeface="Arial" panose="020B0604020202020204" pitchFamily="34" charset="0"/>
                <a:cs typeface="Arial" panose="020B0604020202020204" pitchFamily="34" charset="0"/>
              </a:rPr>
              <a:t>, prečnik kuglice je praktično slučajna promenljiva X, sa normalnim zakonom </a:t>
            </a:r>
            <a:r>
              <a:rPr lang="sr-Latn-ME" sz="1400" dirty="0" smtClean="0">
                <a:solidFill>
                  <a:srgbClr val="7030A0"/>
                </a:solidFill>
                <a:latin typeface="Arial" panose="020B0604020202020204" pitchFamily="34" charset="0"/>
                <a:cs typeface="Arial" panose="020B0604020202020204" pitchFamily="34" charset="0"/>
              </a:rPr>
              <a:t>raspodjele (</a:t>
            </a:r>
            <a:r>
              <a:rPr lang="el-GR" sz="1400" dirty="0" smtClean="0">
                <a:solidFill>
                  <a:srgbClr val="7030A0"/>
                </a:solidFill>
                <a:latin typeface="Arial" panose="020B0604020202020204" pitchFamily="34" charset="0"/>
                <a:cs typeface="Arial" panose="020B0604020202020204" pitchFamily="34" charset="0"/>
              </a:rPr>
              <a:t>μ</a:t>
            </a:r>
            <a:r>
              <a:rPr lang="sr-Latn-ME" sz="1400" dirty="0" smtClean="0">
                <a:solidFill>
                  <a:srgbClr val="7030A0"/>
                </a:solidFill>
                <a:latin typeface="Arial" panose="020B0604020202020204" pitchFamily="34" charset="0"/>
                <a:cs typeface="Arial" panose="020B0604020202020204" pitchFamily="34" charset="0"/>
              </a:rPr>
              <a:t>=5mm i </a:t>
            </a:r>
            <a:r>
              <a:rPr lang="el-GR" sz="1400" dirty="0" smtClean="0">
                <a:solidFill>
                  <a:srgbClr val="7030A0"/>
                </a:solidFill>
                <a:latin typeface="Calibri"/>
                <a:cs typeface="Calibri"/>
              </a:rPr>
              <a:t>σ</a:t>
            </a:r>
            <a:r>
              <a:rPr lang="sr-Latn-ME" sz="1400" dirty="0" smtClean="0">
                <a:solidFill>
                  <a:srgbClr val="7030A0"/>
                </a:solidFill>
                <a:latin typeface="Arial" panose="020B0604020202020204" pitchFamily="34" charset="0"/>
                <a:cs typeface="Arial" panose="020B0604020202020204" pitchFamily="34" charset="0"/>
              </a:rPr>
              <a:t>=0,05 </a:t>
            </a:r>
            <a:r>
              <a:rPr lang="sr-Latn-ME" sz="1400" dirty="0">
                <a:solidFill>
                  <a:srgbClr val="7030A0"/>
                </a:solidFill>
                <a:latin typeface="Arial" panose="020B0604020202020204" pitchFamily="34" charset="0"/>
                <a:cs typeface="Arial" panose="020B0604020202020204" pitchFamily="34" charset="0"/>
              </a:rPr>
              <a:t>mm). Pri kontroli se odbacuju sve kuglice čiji prečnik </a:t>
            </a:r>
            <a:r>
              <a:rPr lang="sr-Latn-ME" sz="1400" dirty="0" smtClean="0">
                <a:solidFill>
                  <a:srgbClr val="7030A0"/>
                </a:solidFill>
                <a:latin typeface="Arial" panose="020B0604020202020204" pitchFamily="34" charset="0"/>
                <a:cs typeface="Arial" panose="020B0604020202020204" pitchFamily="34" charset="0"/>
              </a:rPr>
              <a:t>odstupa </a:t>
            </a:r>
            <a:r>
              <a:rPr lang="sr-Latn-ME" sz="1400" dirty="0">
                <a:solidFill>
                  <a:srgbClr val="7030A0"/>
                </a:solidFill>
                <a:latin typeface="Arial" panose="020B0604020202020204" pitchFamily="34" charset="0"/>
                <a:cs typeface="Arial" panose="020B0604020202020204" pitchFamily="34" charset="0"/>
              </a:rPr>
              <a:t>od nominalnog za </a:t>
            </a:r>
            <a:r>
              <a:rPr lang="sr-Latn-ME" sz="1400" dirty="0" smtClean="0">
                <a:solidFill>
                  <a:srgbClr val="7030A0"/>
                </a:solidFill>
                <a:latin typeface="Arial" panose="020B0604020202020204" pitchFamily="34" charset="0"/>
                <a:cs typeface="Arial" panose="020B0604020202020204" pitchFamily="34" charset="0"/>
              </a:rPr>
              <a:t>više od </a:t>
            </a:r>
            <a:r>
              <a:rPr lang="sr-Latn-ME" sz="1400" dirty="0">
                <a:solidFill>
                  <a:srgbClr val="7030A0"/>
                </a:solidFill>
                <a:latin typeface="Arial" panose="020B0604020202020204" pitchFamily="34" charset="0"/>
                <a:cs typeface="Arial" panose="020B0604020202020204" pitchFamily="34" charset="0"/>
              </a:rPr>
              <a:t>0,1 mm. </a:t>
            </a:r>
            <a:r>
              <a:rPr lang="sr-Latn-ME" sz="1400" dirty="0" smtClean="0">
                <a:solidFill>
                  <a:srgbClr val="7030A0"/>
                </a:solidFill>
                <a:latin typeface="Arial" panose="020B0604020202020204" pitchFamily="34" charset="0"/>
                <a:cs typeface="Arial" panose="020B0604020202020204" pitchFamily="34" charset="0"/>
              </a:rPr>
              <a:t/>
            </a:r>
            <a:br>
              <a:rPr lang="sr-Latn-ME" sz="1400" dirty="0" smtClean="0">
                <a:solidFill>
                  <a:srgbClr val="7030A0"/>
                </a:solidFill>
                <a:latin typeface="Arial" panose="020B0604020202020204" pitchFamily="34" charset="0"/>
                <a:cs typeface="Arial" panose="020B0604020202020204" pitchFamily="34" charset="0"/>
              </a:rPr>
            </a:br>
            <a:r>
              <a:rPr lang="sr-Latn-ME" sz="1400" dirty="0" smtClean="0">
                <a:solidFill>
                  <a:srgbClr val="7030A0"/>
                </a:solidFill>
                <a:latin typeface="Arial" panose="020B0604020202020204" pitchFamily="34" charset="0"/>
                <a:cs typeface="Arial" panose="020B0604020202020204" pitchFamily="34" charset="0"/>
              </a:rPr>
              <a:t>a)Koliki </a:t>
            </a:r>
            <a:r>
              <a:rPr lang="sr-Latn-ME" sz="1400" dirty="0">
                <a:solidFill>
                  <a:srgbClr val="7030A0"/>
                </a:solidFill>
                <a:latin typeface="Arial" panose="020B0604020202020204" pitchFamily="34" charset="0"/>
                <a:cs typeface="Arial" panose="020B0604020202020204" pitchFamily="34" charset="0"/>
              </a:rPr>
              <a:t>procenat kuglica će u </a:t>
            </a:r>
            <a:r>
              <a:rPr lang="sr-Latn-ME" sz="1400" dirty="0" smtClean="0">
                <a:solidFill>
                  <a:srgbClr val="7030A0"/>
                </a:solidFill>
                <a:latin typeface="Arial" panose="020B0604020202020204" pitchFamily="34" charset="0"/>
                <a:cs typeface="Arial" panose="020B0604020202020204" pitchFamily="34" charset="0"/>
              </a:rPr>
              <a:t>prosjeku </a:t>
            </a:r>
            <a:r>
              <a:rPr lang="sr-Latn-ME" sz="1400" dirty="0">
                <a:solidFill>
                  <a:srgbClr val="7030A0"/>
                </a:solidFill>
                <a:latin typeface="Arial" panose="020B0604020202020204" pitchFamily="34" charset="0"/>
                <a:cs typeface="Arial" panose="020B0604020202020204" pitchFamily="34" charset="0"/>
              </a:rPr>
              <a:t>biti odbačen</a:t>
            </a:r>
            <a:r>
              <a:rPr lang="sr-Latn-ME" sz="1400" dirty="0" smtClean="0">
                <a:solidFill>
                  <a:srgbClr val="7030A0"/>
                </a:solidFill>
                <a:latin typeface="Arial" panose="020B0604020202020204" pitchFamily="34" charset="0"/>
                <a:cs typeface="Arial" panose="020B0604020202020204" pitchFamily="34" charset="0"/>
              </a:rPr>
              <a:t>?</a:t>
            </a:r>
            <a:br>
              <a:rPr lang="sr-Latn-ME" sz="1400" dirty="0" smtClean="0">
                <a:solidFill>
                  <a:srgbClr val="7030A0"/>
                </a:solidFill>
                <a:latin typeface="Arial" panose="020B0604020202020204" pitchFamily="34" charset="0"/>
                <a:cs typeface="Arial" panose="020B0604020202020204" pitchFamily="34" charset="0"/>
              </a:rPr>
            </a:br>
            <a:r>
              <a:rPr lang="sr-Latn-ME" sz="1400" dirty="0" smtClean="0">
                <a:solidFill>
                  <a:srgbClr val="7030A0"/>
                </a:solidFill>
                <a:latin typeface="Arial" panose="020B0604020202020204" pitchFamily="34" charset="0"/>
                <a:cs typeface="Arial" panose="020B0604020202020204" pitchFamily="34" charset="0"/>
              </a:rPr>
              <a:t>b) Kolika </a:t>
            </a:r>
            <a:r>
              <a:rPr lang="sr-Latn-ME" sz="1400" dirty="0" smtClean="0">
                <a:solidFill>
                  <a:srgbClr val="7030A0"/>
                </a:solidFill>
                <a:latin typeface="Arial" panose="020B0604020202020204" pitchFamily="34" charset="0"/>
                <a:cs typeface="Arial" panose="020B0604020202020204" pitchFamily="34" charset="0"/>
              </a:rPr>
              <a:t>tolerancija </a:t>
            </a:r>
            <a:r>
              <a:rPr lang="sr-Latn-ME" sz="1400" dirty="0" smtClean="0">
                <a:solidFill>
                  <a:srgbClr val="7030A0"/>
                </a:solidFill>
                <a:latin typeface="Arial" panose="020B0604020202020204" pitchFamily="34" charset="0"/>
                <a:cs typeface="Arial" panose="020B0604020202020204" pitchFamily="34" charset="0"/>
              </a:rPr>
              <a:t>prećnika kuglice može da se garantuje sa vjerovatnoćom 0,97</a:t>
            </a:r>
            <a:r>
              <a:rPr lang="sr-Latn-ME" sz="1400" dirty="0">
                <a:solidFill>
                  <a:srgbClr val="7030A0"/>
                </a:solidFill>
                <a:latin typeface="Arial" panose="020B0604020202020204" pitchFamily="34" charset="0"/>
                <a:cs typeface="Arial" panose="020B0604020202020204" pitchFamily="34" charset="0"/>
              </a:rPr>
              <a:t/>
            </a:r>
            <a:br>
              <a:rPr lang="sr-Latn-ME" sz="1400" dirty="0">
                <a:solidFill>
                  <a:srgbClr val="7030A0"/>
                </a:solidFill>
                <a:latin typeface="Arial" panose="020B0604020202020204" pitchFamily="34" charset="0"/>
                <a:cs typeface="Arial" panose="020B0604020202020204" pitchFamily="34" charset="0"/>
              </a:rPr>
            </a:br>
            <a:endParaRPr lang="sr-Latn-ME" sz="1400" dirty="0">
              <a:solidFill>
                <a:srgbClr val="7030A0"/>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 name="Content Placeholder 3"/>
              <p:cNvSpPr>
                <a:spLocks noGrp="1"/>
              </p:cNvSpPr>
              <p:nvPr>
                <p:ph sz="half" idx="1"/>
              </p:nvPr>
            </p:nvSpPr>
            <p:spPr>
              <a:xfrm>
                <a:off x="457200" y="1412776"/>
                <a:ext cx="3826768" cy="4713387"/>
              </a:xfrm>
            </p:spPr>
            <p:txBody>
              <a:bodyPr>
                <a:noAutofit/>
              </a:bodyPr>
              <a:lstStyle/>
              <a:p>
                <a:pPr marL="0" indent="0">
                  <a:buNone/>
                </a:pPr>
                <a:r>
                  <a:rPr lang="sr-Latn-ME" sz="1400" b="1" u="sng" dirty="0" smtClean="0">
                    <a:solidFill>
                      <a:srgbClr val="7030A0"/>
                    </a:solidFill>
                    <a:latin typeface="Arial" panose="020B0604020202020204" pitchFamily="34" charset="0"/>
                    <a:cs typeface="Arial" panose="020B0604020202020204" pitchFamily="34" charset="0"/>
                  </a:rPr>
                  <a:t>RJEŠENJE</a:t>
                </a:r>
              </a:p>
              <a:p>
                <a:pPr marL="0" indent="0">
                  <a:buNone/>
                </a:pPr>
                <a:r>
                  <a:rPr lang="sr-Latn-ME" sz="1400" dirty="0" smtClean="0">
                    <a:solidFill>
                      <a:srgbClr val="7030A0"/>
                    </a:solidFill>
                    <a:latin typeface="Arial" panose="020B0604020202020204" pitchFamily="34" charset="0"/>
                    <a:cs typeface="Arial" panose="020B0604020202020204" pitchFamily="34" charset="0"/>
                  </a:rPr>
                  <a:t>X~N(5;0,05)</a:t>
                </a:r>
              </a:p>
              <a:p>
                <a:pPr marL="0" indent="0">
                  <a:buNone/>
                </a:pPr>
                <a:r>
                  <a:rPr lang="vi-VN" sz="1400" dirty="0" smtClean="0">
                    <a:solidFill>
                      <a:srgbClr val="7030A0"/>
                    </a:solidFill>
                    <a:latin typeface="Arial" panose="020B0604020202020204" pitchFamily="34" charset="0"/>
                    <a:cs typeface="Arial" panose="020B0604020202020204" pitchFamily="34" charset="0"/>
                  </a:rPr>
                  <a:t>Treba </a:t>
                </a:r>
                <a:r>
                  <a:rPr lang="vi-VN" sz="1400" dirty="0">
                    <a:solidFill>
                      <a:srgbClr val="7030A0"/>
                    </a:solidFill>
                    <a:latin typeface="Arial" panose="020B0604020202020204" pitchFamily="34" charset="0"/>
                    <a:cs typeface="Arial" panose="020B0604020202020204" pitchFamily="34" charset="0"/>
                  </a:rPr>
                  <a:t>izračunati P(|</a:t>
                </a:r>
                <a:r>
                  <a:rPr lang="vi-VN" sz="1400" dirty="0" smtClean="0">
                    <a:solidFill>
                      <a:srgbClr val="7030A0"/>
                    </a:solidFill>
                    <a:latin typeface="Arial" panose="020B0604020202020204" pitchFamily="34" charset="0"/>
                    <a:cs typeface="Arial" panose="020B0604020202020204" pitchFamily="34" charset="0"/>
                  </a:rPr>
                  <a:t>X</a:t>
                </a:r>
                <a:r>
                  <a:rPr lang="sr-Latn-ME" sz="1400" dirty="0" smtClean="0">
                    <a:solidFill>
                      <a:srgbClr val="7030A0"/>
                    </a:solidFill>
                    <a:latin typeface="Arial" panose="020B0604020202020204" pitchFamily="34" charset="0"/>
                    <a:cs typeface="Arial" panose="020B0604020202020204" pitchFamily="34" charset="0"/>
                  </a:rPr>
                  <a:t>-</a:t>
                </a:r>
                <a:r>
                  <a:rPr lang="vi-VN" sz="1400" dirty="0" smtClean="0">
                    <a:solidFill>
                      <a:srgbClr val="7030A0"/>
                    </a:solidFill>
                    <a:latin typeface="Arial" panose="020B0604020202020204" pitchFamily="34" charset="0"/>
                    <a:cs typeface="Arial" panose="020B0604020202020204" pitchFamily="34" charset="0"/>
                  </a:rPr>
                  <a:t> </a:t>
                </a:r>
                <a:r>
                  <a:rPr lang="vi-VN" sz="1400" dirty="0">
                    <a:solidFill>
                      <a:srgbClr val="7030A0"/>
                    </a:solidFill>
                    <a:latin typeface="Arial" panose="020B0604020202020204" pitchFamily="34" charset="0"/>
                    <a:cs typeface="Arial" panose="020B0604020202020204" pitchFamily="34" charset="0"/>
                  </a:rPr>
                  <a:t>5|&gt;0,1</a:t>
                </a:r>
                <a:r>
                  <a:rPr lang="vi-VN" sz="1400" dirty="0" smtClean="0">
                    <a:solidFill>
                      <a:srgbClr val="7030A0"/>
                    </a:solidFill>
                    <a:latin typeface="Arial" panose="020B0604020202020204" pitchFamily="34" charset="0"/>
                    <a:cs typeface="Arial" panose="020B0604020202020204" pitchFamily="34" charset="0"/>
                  </a:rPr>
                  <a:t>)</a:t>
                </a:r>
                <a:endParaRPr lang="sr-Latn-ME" sz="1400" dirty="0" smtClean="0">
                  <a:solidFill>
                    <a:srgbClr val="7030A0"/>
                  </a:solidFill>
                  <a:latin typeface="Arial" panose="020B0604020202020204" pitchFamily="34" charset="0"/>
                  <a:cs typeface="Arial" panose="020B0604020202020204" pitchFamily="34" charset="0"/>
                </a:endParaRPr>
              </a:p>
              <a:p>
                <a:pPr marL="0" indent="0">
                  <a:buNone/>
                </a:pPr>
                <a:endParaRPr lang="sr-Latn-ME" sz="1400" dirty="0">
                  <a:solidFill>
                    <a:srgbClr val="7030A0"/>
                  </a:solidFill>
                  <a:latin typeface="Arial" panose="020B0604020202020204" pitchFamily="34" charset="0"/>
                  <a:cs typeface="Arial" panose="020B0604020202020204" pitchFamily="34" charset="0"/>
                </a:endParaRPr>
              </a:p>
              <a:p>
                <a:pPr marL="0" indent="0">
                  <a:buNone/>
                </a:pPr>
                <a14:m>
                  <m:oMathPara xmlns:m="http://schemas.openxmlformats.org/officeDocument/2006/math">
                    <m:oMathParaPr>
                      <m:jc m:val="centerGroup"/>
                    </m:oMathParaPr>
                    <m:oMath xmlns:m="http://schemas.openxmlformats.org/officeDocument/2006/math">
                      <m:r>
                        <a:rPr lang="sr-Latn-ME" sz="1400" i="1">
                          <a:solidFill>
                            <a:srgbClr val="7030A0"/>
                          </a:solidFill>
                          <a:latin typeface="Cambria Math"/>
                          <a:cs typeface="Arial" panose="020B0604020202020204" pitchFamily="34" charset="0"/>
                        </a:rPr>
                        <m:t>𝑃</m:t>
                      </m:r>
                      <m:d>
                        <m:dPr>
                          <m:ctrlPr>
                            <a:rPr lang="sr-Latn-ME" sz="1400" i="1">
                              <a:solidFill>
                                <a:srgbClr val="7030A0"/>
                              </a:solidFill>
                              <a:latin typeface="Cambria Math"/>
                              <a:cs typeface="Arial" panose="020B0604020202020204" pitchFamily="34" charset="0"/>
                            </a:rPr>
                          </m:ctrlPr>
                        </m:dPr>
                        <m:e>
                          <m:d>
                            <m:dPr>
                              <m:begChr m:val="|"/>
                              <m:endChr m:val="|"/>
                              <m:ctrlPr>
                                <a:rPr lang="sr-Latn-ME" sz="1400" i="1" smtClean="0">
                                  <a:solidFill>
                                    <a:srgbClr val="7030A0"/>
                                  </a:solidFill>
                                  <a:latin typeface="Cambria Math"/>
                                  <a:cs typeface="Arial" panose="020B0604020202020204" pitchFamily="34" charset="0"/>
                                </a:rPr>
                              </m:ctrlPr>
                            </m:dPr>
                            <m:e>
                              <m:r>
                                <a:rPr lang="sr-Latn-ME" sz="1400" b="0" i="1" smtClean="0">
                                  <a:solidFill>
                                    <a:srgbClr val="7030A0"/>
                                  </a:solidFill>
                                  <a:latin typeface="Cambria Math"/>
                                  <a:cs typeface="Arial" panose="020B0604020202020204" pitchFamily="34" charset="0"/>
                                </a:rPr>
                                <m:t>𝑋</m:t>
                              </m:r>
                              <m:r>
                                <a:rPr lang="sr-Latn-ME" sz="1400" b="0" i="1" smtClean="0">
                                  <a:solidFill>
                                    <a:srgbClr val="7030A0"/>
                                  </a:solidFill>
                                  <a:latin typeface="Cambria Math"/>
                                  <a:cs typeface="Arial" panose="020B0604020202020204" pitchFamily="34" charset="0"/>
                                </a:rPr>
                                <m:t>−5</m:t>
                              </m:r>
                            </m:e>
                          </m:d>
                          <m:r>
                            <a:rPr lang="sr-Latn-ME" sz="1400" b="0" i="1" smtClean="0">
                              <a:solidFill>
                                <a:srgbClr val="7030A0"/>
                              </a:solidFill>
                              <a:latin typeface="Cambria Math"/>
                              <a:cs typeface="Arial" panose="020B0604020202020204" pitchFamily="34" charset="0"/>
                            </a:rPr>
                            <m:t>&gt;0,1</m:t>
                          </m:r>
                        </m:e>
                      </m:d>
                      <m:r>
                        <a:rPr lang="sr-Latn-ME" sz="1400" b="0" i="0" smtClean="0">
                          <a:solidFill>
                            <a:srgbClr val="7030A0"/>
                          </a:solidFill>
                          <a:latin typeface="Cambria Math"/>
                          <a:cs typeface="Arial" panose="020B0604020202020204" pitchFamily="34" charset="0"/>
                        </a:rPr>
                        <m:t>=</m:t>
                      </m:r>
                      <m:r>
                        <a:rPr lang="sr-Latn-ME" sz="1400" b="0" i="1" smtClean="0">
                          <a:solidFill>
                            <a:srgbClr val="7030A0"/>
                          </a:solidFill>
                          <a:latin typeface="Cambria Math"/>
                          <a:cs typeface="Arial" panose="020B0604020202020204" pitchFamily="34" charset="0"/>
                        </a:rPr>
                        <m:t>1−</m:t>
                      </m:r>
                      <m:r>
                        <a:rPr lang="sr-Latn-ME" sz="1400" i="1">
                          <a:solidFill>
                            <a:srgbClr val="7030A0"/>
                          </a:solidFill>
                          <a:latin typeface="Cambria Math"/>
                          <a:cs typeface="Arial" panose="020B0604020202020204" pitchFamily="34" charset="0"/>
                        </a:rPr>
                        <m:t>𝑃</m:t>
                      </m:r>
                      <m:d>
                        <m:dPr>
                          <m:ctrlPr>
                            <a:rPr lang="sr-Latn-ME" sz="1400" i="1">
                              <a:solidFill>
                                <a:srgbClr val="7030A0"/>
                              </a:solidFill>
                              <a:latin typeface="Cambria Math"/>
                              <a:cs typeface="Arial" panose="020B0604020202020204" pitchFamily="34" charset="0"/>
                            </a:rPr>
                          </m:ctrlPr>
                        </m:dPr>
                        <m:e>
                          <m:d>
                            <m:dPr>
                              <m:begChr m:val="|"/>
                              <m:endChr m:val="|"/>
                              <m:ctrlPr>
                                <a:rPr lang="sr-Latn-ME" sz="1400" i="1">
                                  <a:solidFill>
                                    <a:srgbClr val="7030A0"/>
                                  </a:solidFill>
                                  <a:latin typeface="Cambria Math"/>
                                  <a:cs typeface="Arial" panose="020B0604020202020204" pitchFamily="34" charset="0"/>
                                </a:rPr>
                              </m:ctrlPr>
                            </m:dPr>
                            <m:e>
                              <m:r>
                                <a:rPr lang="sr-Latn-ME" sz="1400" i="1">
                                  <a:solidFill>
                                    <a:srgbClr val="7030A0"/>
                                  </a:solidFill>
                                  <a:latin typeface="Cambria Math"/>
                                  <a:cs typeface="Arial" panose="020B0604020202020204" pitchFamily="34" charset="0"/>
                                </a:rPr>
                                <m:t>𝑋</m:t>
                              </m:r>
                              <m:r>
                                <a:rPr lang="sr-Latn-ME" sz="1400" i="1">
                                  <a:solidFill>
                                    <a:srgbClr val="7030A0"/>
                                  </a:solidFill>
                                  <a:latin typeface="Cambria Math"/>
                                  <a:cs typeface="Arial" panose="020B0604020202020204" pitchFamily="34" charset="0"/>
                                </a:rPr>
                                <m:t>−5</m:t>
                              </m:r>
                            </m:e>
                          </m:d>
                          <m:r>
                            <a:rPr lang="sr-Latn-ME" sz="1400" i="1">
                              <a:solidFill>
                                <a:srgbClr val="7030A0"/>
                              </a:solidFill>
                              <a:latin typeface="Cambria Math"/>
                              <a:ea typeface="Cambria Math"/>
                              <a:cs typeface="Arial" panose="020B0604020202020204" pitchFamily="34" charset="0"/>
                            </a:rPr>
                            <m:t>≤</m:t>
                          </m:r>
                          <m:r>
                            <a:rPr lang="sr-Latn-ME" sz="1400" i="1">
                              <a:solidFill>
                                <a:srgbClr val="7030A0"/>
                              </a:solidFill>
                              <a:latin typeface="Cambria Math"/>
                              <a:cs typeface="Arial" panose="020B0604020202020204" pitchFamily="34" charset="0"/>
                            </a:rPr>
                            <m:t>0,1</m:t>
                          </m:r>
                        </m:e>
                      </m:d>
                      <m:r>
                        <a:rPr lang="sr-Latn-ME" sz="1400" b="0" i="0" smtClean="0">
                          <a:solidFill>
                            <a:srgbClr val="7030A0"/>
                          </a:solidFill>
                          <a:latin typeface="Cambria Math"/>
                          <a:cs typeface="Arial" panose="020B0604020202020204" pitchFamily="34" charset="0"/>
                        </a:rPr>
                        <m:t>=1−</m:t>
                      </m:r>
                      <m:r>
                        <m:rPr>
                          <m:sty m:val="p"/>
                        </m:rPr>
                        <a:rPr lang="sr-Latn-ME" sz="1400" b="0" i="0" smtClean="0">
                          <a:solidFill>
                            <a:srgbClr val="7030A0"/>
                          </a:solidFill>
                          <a:latin typeface="Cambria Math"/>
                          <a:cs typeface="Arial" panose="020B0604020202020204" pitchFamily="34" charset="0"/>
                        </a:rPr>
                        <m:t>P</m:t>
                      </m:r>
                      <m:r>
                        <a:rPr lang="sr-Latn-ME" sz="1400" b="0" i="0" smtClean="0">
                          <a:solidFill>
                            <a:srgbClr val="7030A0"/>
                          </a:solidFill>
                          <a:latin typeface="Cambria Math"/>
                          <a:cs typeface="Arial" panose="020B0604020202020204" pitchFamily="34" charset="0"/>
                        </a:rPr>
                        <m:t>(−0,1</m:t>
                      </m:r>
                      <m:r>
                        <a:rPr lang="sr-Latn-ME" sz="1400" b="0" i="1" smtClean="0">
                          <a:solidFill>
                            <a:srgbClr val="7030A0"/>
                          </a:solidFill>
                          <a:latin typeface="Cambria Math"/>
                          <a:ea typeface="Cambria Math"/>
                          <a:cs typeface="Arial" panose="020B0604020202020204" pitchFamily="34" charset="0"/>
                        </a:rPr>
                        <m:t>≤</m:t>
                      </m:r>
                      <m:r>
                        <a:rPr lang="sr-Latn-ME" sz="1400" b="0" i="1" smtClean="0">
                          <a:solidFill>
                            <a:srgbClr val="7030A0"/>
                          </a:solidFill>
                          <a:latin typeface="Cambria Math"/>
                          <a:ea typeface="Cambria Math"/>
                          <a:cs typeface="Arial" panose="020B0604020202020204" pitchFamily="34" charset="0"/>
                        </a:rPr>
                        <m:t>𝑋</m:t>
                      </m:r>
                      <m:r>
                        <a:rPr lang="sr-Latn-ME" sz="1400" b="0" i="1" smtClean="0">
                          <a:solidFill>
                            <a:srgbClr val="7030A0"/>
                          </a:solidFill>
                          <a:latin typeface="Cambria Math"/>
                          <a:ea typeface="Cambria Math"/>
                          <a:cs typeface="Arial" panose="020B0604020202020204" pitchFamily="34" charset="0"/>
                        </a:rPr>
                        <m:t>−5≤0,1)</m:t>
                      </m:r>
                    </m:oMath>
                  </m:oMathPara>
                </a14:m>
                <a:endParaRPr lang="sr-Latn-ME" sz="1400" dirty="0" smtClean="0">
                  <a:solidFill>
                    <a:srgbClr val="7030A0"/>
                  </a:solidFill>
                  <a:latin typeface="Arial" panose="020B0604020202020204" pitchFamily="34" charset="0"/>
                  <a:cs typeface="Arial" panose="020B0604020202020204" pitchFamily="34" charset="0"/>
                </a:endParaRPr>
              </a:p>
              <a:p>
                <a:pPr marL="0" indent="0">
                  <a:buNone/>
                </a:pPr>
                <a:r>
                  <a:rPr lang="sr-Latn-ME" sz="1400" dirty="0" smtClean="0">
                    <a:solidFill>
                      <a:srgbClr val="7030A0"/>
                    </a:solidFill>
                    <a:latin typeface="Arial" panose="020B0604020202020204" pitchFamily="34" charset="0"/>
                    <a:cs typeface="Arial" panose="020B0604020202020204" pitchFamily="34" charset="0"/>
                  </a:rPr>
                  <a:t>uvedimo smjenu:</a:t>
                </a:r>
                <a:endParaRPr lang="sr-Latn-ME" sz="1400" dirty="0">
                  <a:solidFill>
                    <a:srgbClr val="7030A0"/>
                  </a:solidFill>
                  <a:latin typeface="Arial" panose="020B0604020202020204" pitchFamily="34" charset="0"/>
                  <a:cs typeface="Arial" panose="020B0604020202020204" pitchFamily="34" charset="0"/>
                </a:endParaRPr>
              </a:p>
              <a:p>
                <a:pPr marL="0" indent="0" algn="ctr">
                  <a:buNone/>
                </a:pPr>
                <a14:m>
                  <m:oMath xmlns:m="http://schemas.openxmlformats.org/officeDocument/2006/math">
                    <m:r>
                      <a:rPr lang="sr-Latn-ME" sz="1800" i="1">
                        <a:solidFill>
                          <a:srgbClr val="7030A0"/>
                        </a:solidFill>
                        <a:latin typeface="Cambria Math"/>
                        <a:cs typeface="Arial" panose="020B0604020202020204" pitchFamily="34" charset="0"/>
                      </a:rPr>
                      <m:t>𝑇</m:t>
                    </m:r>
                    <m:r>
                      <a:rPr lang="sr-Latn-ME" sz="1800" i="1">
                        <a:solidFill>
                          <a:srgbClr val="7030A0"/>
                        </a:solidFill>
                        <a:latin typeface="Cambria Math"/>
                        <a:cs typeface="Arial" panose="020B0604020202020204" pitchFamily="34" charset="0"/>
                      </a:rPr>
                      <m:t>=</m:t>
                    </m:r>
                    <m:f>
                      <m:fPr>
                        <m:ctrlPr>
                          <a:rPr lang="sr-Latn-ME" sz="1800" i="1">
                            <a:solidFill>
                              <a:srgbClr val="7030A0"/>
                            </a:solidFill>
                            <a:latin typeface="Cambria Math"/>
                            <a:cs typeface="Arial" panose="020B0604020202020204" pitchFamily="34" charset="0"/>
                          </a:rPr>
                        </m:ctrlPr>
                      </m:fPr>
                      <m:num>
                        <m:r>
                          <a:rPr lang="sr-Latn-ME" sz="1800" i="1">
                            <a:solidFill>
                              <a:srgbClr val="7030A0"/>
                            </a:solidFill>
                            <a:latin typeface="Cambria Math"/>
                            <a:cs typeface="Arial" panose="020B0604020202020204" pitchFamily="34" charset="0"/>
                          </a:rPr>
                          <m:t>𝑋</m:t>
                        </m:r>
                        <m:r>
                          <a:rPr lang="sr-Latn-ME" sz="1800" i="1">
                            <a:solidFill>
                              <a:srgbClr val="7030A0"/>
                            </a:solidFill>
                            <a:latin typeface="Cambria Math"/>
                            <a:cs typeface="Arial" panose="020B0604020202020204" pitchFamily="34" charset="0"/>
                          </a:rPr>
                          <m:t>−</m:t>
                        </m:r>
                        <m:r>
                          <a:rPr lang="sr-Latn-ME" sz="1800" i="1">
                            <a:solidFill>
                              <a:srgbClr val="7030A0"/>
                            </a:solidFill>
                            <a:latin typeface="Cambria Math"/>
                            <a:ea typeface="Cambria Math"/>
                            <a:cs typeface="Arial" panose="020B0604020202020204" pitchFamily="34" charset="0"/>
                          </a:rPr>
                          <m:t>𝜇</m:t>
                        </m:r>
                      </m:num>
                      <m:den>
                        <m:r>
                          <a:rPr lang="sr-Latn-ME" sz="1800" i="1">
                            <a:solidFill>
                              <a:srgbClr val="7030A0"/>
                            </a:solidFill>
                            <a:latin typeface="Cambria Math"/>
                            <a:ea typeface="Cambria Math"/>
                            <a:cs typeface="Arial" panose="020B0604020202020204" pitchFamily="34" charset="0"/>
                          </a:rPr>
                          <m:t>𝜎</m:t>
                        </m:r>
                      </m:den>
                    </m:f>
                    <m:r>
                      <a:rPr lang="sr-Latn-ME" sz="1800" i="1">
                        <a:solidFill>
                          <a:srgbClr val="7030A0"/>
                        </a:solidFill>
                        <a:latin typeface="Cambria Math"/>
                        <a:ea typeface="Cambria Math"/>
                        <a:cs typeface="Arial" panose="020B0604020202020204" pitchFamily="34" charset="0"/>
                      </a:rPr>
                      <m:t>=</m:t>
                    </m:r>
                    <m:f>
                      <m:fPr>
                        <m:ctrlPr>
                          <a:rPr lang="sr-Latn-ME" sz="1800" i="1">
                            <a:solidFill>
                              <a:srgbClr val="7030A0"/>
                            </a:solidFill>
                            <a:latin typeface="Cambria Math"/>
                            <a:cs typeface="Arial" panose="020B0604020202020204" pitchFamily="34" charset="0"/>
                          </a:rPr>
                        </m:ctrlPr>
                      </m:fPr>
                      <m:num>
                        <m:r>
                          <a:rPr lang="sr-Latn-ME" sz="1800" i="1">
                            <a:solidFill>
                              <a:srgbClr val="7030A0"/>
                            </a:solidFill>
                            <a:latin typeface="Cambria Math"/>
                            <a:cs typeface="Arial" panose="020B0604020202020204" pitchFamily="34" charset="0"/>
                          </a:rPr>
                          <m:t>𝑋</m:t>
                        </m:r>
                        <m:r>
                          <a:rPr lang="sr-Latn-ME" sz="1800" i="1">
                            <a:solidFill>
                              <a:srgbClr val="7030A0"/>
                            </a:solidFill>
                            <a:latin typeface="Cambria Math"/>
                            <a:cs typeface="Arial" panose="020B0604020202020204" pitchFamily="34" charset="0"/>
                          </a:rPr>
                          <m:t>−5</m:t>
                        </m:r>
                      </m:num>
                      <m:den>
                        <m:r>
                          <a:rPr lang="sr-Latn-ME" sz="1800" b="0" i="1" smtClean="0">
                            <a:solidFill>
                              <a:srgbClr val="7030A0"/>
                            </a:solidFill>
                            <a:latin typeface="Cambria Math"/>
                            <a:cs typeface="Arial" panose="020B0604020202020204" pitchFamily="34" charset="0"/>
                          </a:rPr>
                          <m:t>0,05</m:t>
                        </m:r>
                      </m:den>
                    </m:f>
                  </m:oMath>
                </a14:m>
                <a:r>
                  <a:rPr lang="sr-Latn-ME" sz="1800" dirty="0" smtClean="0">
                    <a:solidFill>
                      <a:srgbClr val="7030A0"/>
                    </a:solidFill>
                    <a:latin typeface="Arial" panose="020B0604020202020204" pitchFamily="34" charset="0"/>
                    <a:cs typeface="Arial" panose="020B0604020202020204" pitchFamily="34" charset="0"/>
                  </a:rPr>
                  <a:t> </a:t>
                </a:r>
              </a:p>
              <a:p>
                <a:pPr marL="0" indent="0">
                  <a:buNone/>
                </a:pPr>
                <a:endParaRPr lang="sr-Latn-ME" sz="1400" dirty="0" smtClean="0">
                  <a:solidFill>
                    <a:srgbClr val="7030A0"/>
                  </a:solidFill>
                  <a:latin typeface="Arial" panose="020B0604020202020204" pitchFamily="34" charset="0"/>
                  <a:cs typeface="Arial" panose="020B0604020202020204" pitchFamily="34" charset="0"/>
                </a:endParaRPr>
              </a:p>
              <a:p>
                <a:pPr marL="0" indent="0">
                  <a:buNone/>
                </a:pPr>
                <a14:m>
                  <m:oMathPara xmlns:m="http://schemas.openxmlformats.org/officeDocument/2006/math">
                    <m:oMathParaPr>
                      <m:jc m:val="centerGroup"/>
                    </m:oMathParaPr>
                    <m:oMath xmlns:m="http://schemas.openxmlformats.org/officeDocument/2006/math">
                      <m:r>
                        <a:rPr lang="sr-Latn-ME" sz="1400" i="1">
                          <a:solidFill>
                            <a:srgbClr val="7030A0"/>
                          </a:solidFill>
                          <a:latin typeface="Cambria Math"/>
                          <a:cs typeface="Arial" panose="020B0604020202020204" pitchFamily="34" charset="0"/>
                        </a:rPr>
                        <m:t>𝑃</m:t>
                      </m:r>
                      <m:d>
                        <m:dPr>
                          <m:ctrlPr>
                            <a:rPr lang="sr-Latn-ME" sz="1400" i="1">
                              <a:solidFill>
                                <a:srgbClr val="7030A0"/>
                              </a:solidFill>
                              <a:latin typeface="Cambria Math"/>
                              <a:cs typeface="Arial" panose="020B0604020202020204" pitchFamily="34" charset="0"/>
                            </a:rPr>
                          </m:ctrlPr>
                        </m:dPr>
                        <m:e>
                          <m:d>
                            <m:dPr>
                              <m:begChr m:val="|"/>
                              <m:endChr m:val="|"/>
                              <m:ctrlPr>
                                <a:rPr lang="sr-Latn-ME" sz="1400" i="1">
                                  <a:solidFill>
                                    <a:srgbClr val="7030A0"/>
                                  </a:solidFill>
                                  <a:latin typeface="Cambria Math"/>
                                  <a:cs typeface="Arial" panose="020B0604020202020204" pitchFamily="34" charset="0"/>
                                </a:rPr>
                              </m:ctrlPr>
                            </m:dPr>
                            <m:e>
                              <m:r>
                                <a:rPr lang="sr-Latn-ME" sz="1400" i="1">
                                  <a:solidFill>
                                    <a:srgbClr val="7030A0"/>
                                  </a:solidFill>
                                  <a:latin typeface="Cambria Math"/>
                                  <a:cs typeface="Arial" panose="020B0604020202020204" pitchFamily="34" charset="0"/>
                                </a:rPr>
                                <m:t>𝑋</m:t>
                              </m:r>
                              <m:r>
                                <a:rPr lang="sr-Latn-ME" sz="1400" i="1">
                                  <a:solidFill>
                                    <a:srgbClr val="7030A0"/>
                                  </a:solidFill>
                                  <a:latin typeface="Cambria Math"/>
                                  <a:cs typeface="Arial" panose="020B0604020202020204" pitchFamily="34" charset="0"/>
                                </a:rPr>
                                <m:t>−5</m:t>
                              </m:r>
                            </m:e>
                          </m:d>
                          <m:r>
                            <a:rPr lang="sr-Latn-ME" sz="1400" i="1">
                              <a:solidFill>
                                <a:srgbClr val="7030A0"/>
                              </a:solidFill>
                              <a:latin typeface="Cambria Math"/>
                              <a:cs typeface="Arial" panose="020B0604020202020204" pitchFamily="34" charset="0"/>
                            </a:rPr>
                            <m:t>&gt;0,1</m:t>
                          </m:r>
                        </m:e>
                      </m:d>
                      <m:r>
                        <a:rPr lang="sr-Latn-ME" sz="1400">
                          <a:solidFill>
                            <a:srgbClr val="7030A0"/>
                          </a:solidFill>
                          <a:latin typeface="Cambria Math"/>
                          <a:cs typeface="Arial" panose="020B0604020202020204" pitchFamily="34" charset="0"/>
                        </a:rPr>
                        <m:t>=1−</m:t>
                      </m:r>
                      <m:r>
                        <m:rPr>
                          <m:sty m:val="p"/>
                        </m:rPr>
                        <a:rPr lang="sr-Latn-ME" sz="1400">
                          <a:solidFill>
                            <a:srgbClr val="7030A0"/>
                          </a:solidFill>
                          <a:latin typeface="Cambria Math"/>
                          <a:cs typeface="Arial" panose="020B0604020202020204" pitchFamily="34" charset="0"/>
                        </a:rPr>
                        <m:t>P</m:t>
                      </m:r>
                      <m:d>
                        <m:dPr>
                          <m:ctrlPr>
                            <a:rPr lang="sr-Latn-ME" sz="1400" i="1">
                              <a:solidFill>
                                <a:srgbClr val="7030A0"/>
                              </a:solidFill>
                              <a:latin typeface="Cambria Math"/>
                              <a:cs typeface="Arial" panose="020B0604020202020204" pitchFamily="34" charset="0"/>
                            </a:rPr>
                          </m:ctrlPr>
                        </m:dPr>
                        <m:e>
                          <m:r>
                            <a:rPr lang="sr-Latn-ME" sz="1400">
                              <a:solidFill>
                                <a:srgbClr val="7030A0"/>
                              </a:solidFill>
                              <a:latin typeface="Cambria Math"/>
                              <a:cs typeface="Arial" panose="020B0604020202020204" pitchFamily="34" charset="0"/>
                            </a:rPr>
                            <m:t>−0,1</m:t>
                          </m:r>
                          <m:r>
                            <a:rPr lang="sr-Latn-ME" sz="1400" i="1">
                              <a:solidFill>
                                <a:srgbClr val="7030A0"/>
                              </a:solidFill>
                              <a:latin typeface="Cambria Math"/>
                              <a:ea typeface="Cambria Math"/>
                              <a:cs typeface="Arial" panose="020B0604020202020204" pitchFamily="34" charset="0"/>
                            </a:rPr>
                            <m:t>≤</m:t>
                          </m:r>
                          <m:r>
                            <a:rPr lang="sr-Latn-ME" sz="1400" i="1">
                              <a:solidFill>
                                <a:srgbClr val="7030A0"/>
                              </a:solidFill>
                              <a:latin typeface="Cambria Math"/>
                              <a:ea typeface="Cambria Math"/>
                              <a:cs typeface="Arial" panose="020B0604020202020204" pitchFamily="34" charset="0"/>
                            </a:rPr>
                            <m:t>𝑋</m:t>
                          </m:r>
                          <m:r>
                            <a:rPr lang="sr-Latn-ME" sz="1400" i="1">
                              <a:solidFill>
                                <a:srgbClr val="7030A0"/>
                              </a:solidFill>
                              <a:latin typeface="Cambria Math"/>
                              <a:ea typeface="Cambria Math"/>
                              <a:cs typeface="Arial" panose="020B0604020202020204" pitchFamily="34" charset="0"/>
                            </a:rPr>
                            <m:t>−5≤0,1</m:t>
                          </m:r>
                        </m:e>
                      </m:d>
                      <m:r>
                        <a:rPr lang="sr-Latn-ME" sz="1400" b="0" i="1" smtClean="0">
                          <a:solidFill>
                            <a:srgbClr val="7030A0"/>
                          </a:solidFill>
                          <a:latin typeface="Cambria Math"/>
                          <a:ea typeface="Cambria Math"/>
                          <a:cs typeface="Arial" panose="020B0604020202020204" pitchFamily="34" charset="0"/>
                        </a:rPr>
                        <m:t>=1−</m:t>
                      </m:r>
                      <m:r>
                        <a:rPr lang="sr-Latn-ME" sz="1400" b="0" i="1" smtClean="0">
                          <a:solidFill>
                            <a:srgbClr val="7030A0"/>
                          </a:solidFill>
                          <a:latin typeface="Cambria Math"/>
                          <a:ea typeface="Cambria Math"/>
                          <a:cs typeface="Arial" panose="020B0604020202020204" pitchFamily="34" charset="0"/>
                        </a:rPr>
                        <m:t>𝑃</m:t>
                      </m:r>
                      <m:d>
                        <m:dPr>
                          <m:ctrlPr>
                            <a:rPr lang="sr-Latn-ME" sz="1400" b="0" i="1" smtClean="0">
                              <a:solidFill>
                                <a:srgbClr val="7030A0"/>
                              </a:solidFill>
                              <a:latin typeface="Cambria Math"/>
                              <a:ea typeface="Cambria Math"/>
                              <a:cs typeface="Arial" panose="020B0604020202020204" pitchFamily="34" charset="0"/>
                            </a:rPr>
                          </m:ctrlPr>
                        </m:dPr>
                        <m:e>
                          <m:f>
                            <m:fPr>
                              <m:ctrlPr>
                                <a:rPr lang="sr-Latn-ME" sz="1400" b="0" i="1" smtClean="0">
                                  <a:solidFill>
                                    <a:srgbClr val="7030A0"/>
                                  </a:solidFill>
                                  <a:latin typeface="Cambria Math"/>
                                  <a:ea typeface="Cambria Math"/>
                                  <a:cs typeface="Arial" panose="020B0604020202020204" pitchFamily="34" charset="0"/>
                                </a:rPr>
                              </m:ctrlPr>
                            </m:fPr>
                            <m:num>
                              <m:r>
                                <a:rPr lang="sr-Latn-ME" sz="1400" b="0" i="1" smtClean="0">
                                  <a:solidFill>
                                    <a:srgbClr val="7030A0"/>
                                  </a:solidFill>
                                  <a:latin typeface="Cambria Math"/>
                                  <a:ea typeface="Cambria Math"/>
                                  <a:cs typeface="Arial" panose="020B0604020202020204" pitchFamily="34" charset="0"/>
                                </a:rPr>
                                <m:t>−0,1</m:t>
                              </m:r>
                            </m:num>
                            <m:den>
                              <m:r>
                                <a:rPr lang="sr-Latn-ME" sz="1400" b="0" i="1" smtClean="0">
                                  <a:solidFill>
                                    <a:srgbClr val="7030A0"/>
                                  </a:solidFill>
                                  <a:latin typeface="Cambria Math"/>
                                  <a:ea typeface="Cambria Math"/>
                                  <a:cs typeface="Arial" panose="020B0604020202020204" pitchFamily="34" charset="0"/>
                                </a:rPr>
                                <m:t>0,05</m:t>
                              </m:r>
                            </m:den>
                          </m:f>
                          <m:r>
                            <a:rPr lang="sr-Latn-ME" sz="1400" i="1">
                              <a:solidFill>
                                <a:srgbClr val="7030A0"/>
                              </a:solidFill>
                              <a:latin typeface="Cambria Math"/>
                              <a:ea typeface="Cambria Math"/>
                              <a:cs typeface="Arial" panose="020B0604020202020204" pitchFamily="34" charset="0"/>
                            </a:rPr>
                            <m:t>≤</m:t>
                          </m:r>
                          <m:f>
                            <m:fPr>
                              <m:ctrlPr>
                                <a:rPr lang="sr-Latn-ME" sz="1400" b="0" i="1" smtClean="0">
                                  <a:solidFill>
                                    <a:srgbClr val="7030A0"/>
                                  </a:solidFill>
                                  <a:latin typeface="Cambria Math"/>
                                  <a:ea typeface="Cambria Math"/>
                                  <a:cs typeface="Arial" panose="020B0604020202020204" pitchFamily="34" charset="0"/>
                                </a:rPr>
                              </m:ctrlPr>
                            </m:fPr>
                            <m:num>
                              <m:r>
                                <a:rPr lang="sr-Latn-ME" sz="1400" b="0" i="1" smtClean="0">
                                  <a:solidFill>
                                    <a:srgbClr val="7030A0"/>
                                  </a:solidFill>
                                  <a:latin typeface="Cambria Math"/>
                                  <a:ea typeface="Cambria Math"/>
                                  <a:cs typeface="Arial" panose="020B0604020202020204" pitchFamily="34" charset="0"/>
                                </a:rPr>
                                <m:t>𝑋</m:t>
                              </m:r>
                              <m:r>
                                <a:rPr lang="sr-Latn-ME" sz="1400" b="0" i="1" smtClean="0">
                                  <a:solidFill>
                                    <a:srgbClr val="7030A0"/>
                                  </a:solidFill>
                                  <a:latin typeface="Cambria Math"/>
                                  <a:ea typeface="Cambria Math"/>
                                  <a:cs typeface="Arial" panose="020B0604020202020204" pitchFamily="34" charset="0"/>
                                </a:rPr>
                                <m:t>−5</m:t>
                              </m:r>
                            </m:num>
                            <m:den>
                              <m:r>
                                <a:rPr lang="sr-Latn-ME" sz="1400" b="0" i="1" smtClean="0">
                                  <a:solidFill>
                                    <a:srgbClr val="7030A0"/>
                                  </a:solidFill>
                                  <a:latin typeface="Cambria Math"/>
                                  <a:ea typeface="Cambria Math"/>
                                  <a:cs typeface="Arial" panose="020B0604020202020204" pitchFamily="34" charset="0"/>
                                </a:rPr>
                                <m:t>0,05</m:t>
                              </m:r>
                            </m:den>
                          </m:f>
                          <m:r>
                            <a:rPr lang="sr-Latn-ME" sz="1400" b="0" i="1" smtClean="0">
                              <a:solidFill>
                                <a:srgbClr val="7030A0"/>
                              </a:solidFill>
                              <a:latin typeface="Cambria Math"/>
                              <a:ea typeface="Cambria Math"/>
                              <a:cs typeface="Arial" panose="020B0604020202020204" pitchFamily="34" charset="0"/>
                            </a:rPr>
                            <m:t>≤</m:t>
                          </m:r>
                          <m:f>
                            <m:fPr>
                              <m:ctrlPr>
                                <a:rPr lang="sr-Latn-ME" sz="1400" b="0" i="1" smtClean="0">
                                  <a:solidFill>
                                    <a:srgbClr val="7030A0"/>
                                  </a:solidFill>
                                  <a:latin typeface="Cambria Math"/>
                                  <a:ea typeface="Cambria Math"/>
                                  <a:cs typeface="Arial" panose="020B0604020202020204" pitchFamily="34" charset="0"/>
                                </a:rPr>
                              </m:ctrlPr>
                            </m:fPr>
                            <m:num>
                              <m:r>
                                <a:rPr lang="sr-Latn-ME" sz="1400" b="0" i="1" smtClean="0">
                                  <a:solidFill>
                                    <a:srgbClr val="7030A0"/>
                                  </a:solidFill>
                                  <a:latin typeface="Cambria Math"/>
                                  <a:ea typeface="Cambria Math"/>
                                  <a:cs typeface="Arial" panose="020B0604020202020204" pitchFamily="34" charset="0"/>
                                </a:rPr>
                                <m:t>0,1</m:t>
                              </m:r>
                            </m:num>
                            <m:den>
                              <m:r>
                                <a:rPr lang="sr-Latn-ME" sz="1400" b="0" i="1" smtClean="0">
                                  <a:solidFill>
                                    <a:srgbClr val="7030A0"/>
                                  </a:solidFill>
                                  <a:latin typeface="Cambria Math"/>
                                  <a:ea typeface="Cambria Math"/>
                                  <a:cs typeface="Arial" panose="020B0604020202020204" pitchFamily="34" charset="0"/>
                                </a:rPr>
                                <m:t>0,05</m:t>
                              </m:r>
                            </m:den>
                          </m:f>
                        </m:e>
                      </m:d>
                      <m:r>
                        <a:rPr lang="sr-Latn-ME" sz="1400" b="0" i="1" smtClean="0">
                          <a:solidFill>
                            <a:srgbClr val="7030A0"/>
                          </a:solidFill>
                          <a:latin typeface="Cambria Math"/>
                          <a:ea typeface="Cambria Math"/>
                          <a:cs typeface="Arial" panose="020B0604020202020204" pitchFamily="34" charset="0"/>
                        </a:rPr>
                        <m:t>=</m:t>
                      </m:r>
                      <m:r>
                        <a:rPr lang="sr-Latn-ME" sz="1400" b="0" i="0" smtClean="0">
                          <a:solidFill>
                            <a:srgbClr val="7030A0"/>
                          </a:solidFill>
                          <a:latin typeface="Cambria Math"/>
                          <a:ea typeface="Cambria Math"/>
                          <a:cs typeface="Arial" panose="020B0604020202020204" pitchFamily="34" charset="0"/>
                        </a:rPr>
                        <m:t>1−</m:t>
                      </m:r>
                      <m:r>
                        <m:rPr>
                          <m:sty m:val="p"/>
                        </m:rPr>
                        <a:rPr lang="sr-Latn-ME" sz="1400">
                          <a:solidFill>
                            <a:srgbClr val="7030A0"/>
                          </a:solidFill>
                          <a:latin typeface="Cambria Math"/>
                          <a:cs typeface="Arial" panose="020B0604020202020204" pitchFamily="34" charset="0"/>
                        </a:rPr>
                        <m:t>P</m:t>
                      </m:r>
                      <m:d>
                        <m:dPr>
                          <m:ctrlPr>
                            <a:rPr lang="sr-Latn-ME" sz="1400" i="1">
                              <a:solidFill>
                                <a:srgbClr val="7030A0"/>
                              </a:solidFill>
                              <a:latin typeface="Cambria Math"/>
                              <a:cs typeface="Arial" panose="020B0604020202020204" pitchFamily="34" charset="0"/>
                            </a:rPr>
                          </m:ctrlPr>
                        </m:dPr>
                        <m:e>
                          <m:r>
                            <a:rPr lang="sr-Latn-ME" sz="1400">
                              <a:solidFill>
                                <a:srgbClr val="7030A0"/>
                              </a:solidFill>
                              <a:latin typeface="Cambria Math"/>
                              <a:cs typeface="Arial" panose="020B0604020202020204" pitchFamily="34" charset="0"/>
                            </a:rPr>
                            <m:t>−</m:t>
                          </m:r>
                          <m:r>
                            <a:rPr lang="sr-Latn-ME" sz="1400" b="0" i="1" smtClean="0">
                              <a:solidFill>
                                <a:srgbClr val="7030A0"/>
                              </a:solidFill>
                              <a:latin typeface="Cambria Math"/>
                              <a:cs typeface="Arial" panose="020B0604020202020204" pitchFamily="34" charset="0"/>
                            </a:rPr>
                            <m:t>2</m:t>
                          </m:r>
                          <m:r>
                            <a:rPr lang="sr-Latn-ME" sz="1400" i="1">
                              <a:solidFill>
                                <a:srgbClr val="7030A0"/>
                              </a:solidFill>
                              <a:latin typeface="Cambria Math"/>
                              <a:ea typeface="Cambria Math"/>
                              <a:cs typeface="Arial" panose="020B0604020202020204" pitchFamily="34" charset="0"/>
                            </a:rPr>
                            <m:t>≤</m:t>
                          </m:r>
                          <m:r>
                            <a:rPr lang="sr-Latn-ME" sz="1400" b="0" i="1" smtClean="0">
                              <a:solidFill>
                                <a:srgbClr val="7030A0"/>
                              </a:solidFill>
                              <a:latin typeface="Cambria Math"/>
                              <a:ea typeface="Cambria Math"/>
                              <a:cs typeface="Arial" panose="020B0604020202020204" pitchFamily="34" charset="0"/>
                            </a:rPr>
                            <m:t>𝑇</m:t>
                          </m:r>
                          <m:r>
                            <a:rPr lang="sr-Latn-ME" sz="1400" i="1">
                              <a:solidFill>
                                <a:srgbClr val="7030A0"/>
                              </a:solidFill>
                              <a:latin typeface="Cambria Math"/>
                              <a:ea typeface="Cambria Math"/>
                              <a:cs typeface="Arial" panose="020B0604020202020204" pitchFamily="34" charset="0"/>
                            </a:rPr>
                            <m:t>≤</m:t>
                          </m:r>
                          <m:r>
                            <a:rPr lang="sr-Latn-ME" sz="1400" b="0" i="1" smtClean="0">
                              <a:solidFill>
                                <a:srgbClr val="7030A0"/>
                              </a:solidFill>
                              <a:latin typeface="Cambria Math"/>
                              <a:ea typeface="Cambria Math"/>
                              <a:cs typeface="Arial" panose="020B0604020202020204" pitchFamily="34" charset="0"/>
                            </a:rPr>
                            <m:t>2</m:t>
                          </m:r>
                        </m:e>
                      </m:d>
                      <m:r>
                        <a:rPr lang="sr-Latn-ME" sz="1400" b="0" i="1" smtClean="0">
                          <a:solidFill>
                            <a:srgbClr val="7030A0"/>
                          </a:solidFill>
                          <a:latin typeface="Cambria Math"/>
                          <a:ea typeface="Cambria Math"/>
                          <a:cs typeface="Arial" panose="020B0604020202020204" pitchFamily="34" charset="0"/>
                        </a:rPr>
                        <m:t>=1−</m:t>
                      </m:r>
                      <m:d>
                        <m:dPr>
                          <m:begChr m:val="["/>
                          <m:endChr m:val="]"/>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𝑃</m:t>
                          </m:r>
                          <m:d>
                            <m:dPr>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≤2</m:t>
                              </m:r>
                            </m:e>
                          </m:d>
                          <m:r>
                            <a:rPr lang="sr-Latn-ME" sz="1400" b="0" i="1" smtClean="0">
                              <a:solidFill>
                                <a:srgbClr val="7030A0"/>
                              </a:solidFill>
                              <a:latin typeface="Cambria Math"/>
                              <a:ea typeface="Cambria Math"/>
                              <a:cs typeface="Arial" panose="020B0604020202020204" pitchFamily="34" charset="0"/>
                            </a:rPr>
                            <m:t>−</m:t>
                          </m:r>
                          <m:r>
                            <a:rPr lang="sr-Latn-ME" sz="1400" b="0" i="1" smtClean="0">
                              <a:solidFill>
                                <a:srgbClr val="7030A0"/>
                              </a:solidFill>
                              <a:latin typeface="Cambria Math"/>
                              <a:ea typeface="Cambria Math"/>
                              <a:cs typeface="Arial" panose="020B0604020202020204" pitchFamily="34" charset="0"/>
                            </a:rPr>
                            <m:t>𝑃</m:t>
                          </m:r>
                          <m:d>
                            <m:dPr>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≤−2</m:t>
                              </m:r>
                            </m:e>
                          </m:d>
                        </m:e>
                      </m:d>
                      <m:r>
                        <a:rPr lang="sr-Latn-ME" sz="1400" b="0" i="1" smtClean="0">
                          <a:solidFill>
                            <a:srgbClr val="7030A0"/>
                          </a:solidFill>
                          <a:latin typeface="Cambria Math"/>
                          <a:ea typeface="Cambria Math"/>
                          <a:cs typeface="Arial" panose="020B0604020202020204" pitchFamily="34" charset="0"/>
                        </a:rPr>
                        <m:t>=1−</m:t>
                      </m:r>
                      <m:r>
                        <a:rPr lang="sr-Latn-ME" sz="1400" b="0" i="1" smtClean="0">
                          <a:solidFill>
                            <a:srgbClr val="7030A0"/>
                          </a:solidFill>
                          <a:latin typeface="Cambria Math"/>
                          <a:ea typeface="Cambria Math"/>
                          <a:cs typeface="Arial" panose="020B0604020202020204" pitchFamily="34" charset="0"/>
                        </a:rPr>
                        <m:t>𝑃</m:t>
                      </m:r>
                      <m:d>
                        <m:dPr>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≤2</m:t>
                          </m:r>
                        </m:e>
                      </m:d>
                      <m:r>
                        <a:rPr lang="sr-Latn-ME" sz="1400" b="0" i="1" smtClean="0">
                          <a:solidFill>
                            <a:srgbClr val="7030A0"/>
                          </a:solidFill>
                          <a:latin typeface="Cambria Math"/>
                          <a:ea typeface="Cambria Math"/>
                          <a:cs typeface="Arial" panose="020B0604020202020204" pitchFamily="34" charset="0"/>
                        </a:rPr>
                        <m:t>+</m:t>
                      </m:r>
                      <m:d>
                        <m:dPr>
                          <m:begChr m:val="["/>
                          <m:endChr m:val="]"/>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1−</m:t>
                          </m:r>
                          <m:r>
                            <a:rPr lang="sr-Latn-ME" sz="1400" b="0" i="1" smtClean="0">
                              <a:solidFill>
                                <a:srgbClr val="7030A0"/>
                              </a:solidFill>
                              <a:latin typeface="Cambria Math"/>
                              <a:ea typeface="Cambria Math"/>
                              <a:cs typeface="Arial" panose="020B0604020202020204" pitchFamily="34" charset="0"/>
                            </a:rPr>
                            <m:t>𝑃</m:t>
                          </m:r>
                          <m:d>
                            <m:dPr>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≤2</m:t>
                              </m:r>
                            </m:e>
                          </m:d>
                        </m:e>
                      </m:d>
                      <m:r>
                        <a:rPr lang="sr-Latn-ME" sz="1400" b="0" i="1" smtClean="0">
                          <a:solidFill>
                            <a:srgbClr val="7030A0"/>
                          </a:solidFill>
                          <a:latin typeface="Cambria Math"/>
                          <a:ea typeface="Cambria Math"/>
                          <a:cs typeface="Arial" panose="020B0604020202020204" pitchFamily="34" charset="0"/>
                        </a:rPr>
                        <m:t>=2−2</m:t>
                      </m:r>
                      <m:r>
                        <a:rPr lang="sr-Latn-ME" sz="1400" b="0" i="1" smtClean="0">
                          <a:solidFill>
                            <a:srgbClr val="7030A0"/>
                          </a:solidFill>
                          <a:latin typeface="Cambria Math"/>
                          <a:ea typeface="Cambria Math"/>
                          <a:cs typeface="Arial" panose="020B0604020202020204" pitchFamily="34" charset="0"/>
                        </a:rPr>
                        <m:t>𝑃</m:t>
                      </m:r>
                      <m:d>
                        <m:dPr>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≤2</m:t>
                          </m:r>
                        </m:e>
                      </m:d>
                      <m:r>
                        <a:rPr lang="sr-Latn-ME" sz="1400" b="0" i="1" smtClean="0">
                          <a:solidFill>
                            <a:srgbClr val="7030A0"/>
                          </a:solidFill>
                          <a:latin typeface="Cambria Math"/>
                          <a:ea typeface="Cambria Math"/>
                          <a:cs typeface="Arial" panose="020B0604020202020204" pitchFamily="34" charset="0"/>
                        </a:rPr>
                        <m:t>=2−2∗</m:t>
                      </m:r>
                      <m:d>
                        <m:dPr>
                          <m:begChr m:val="["/>
                          <m:endChr m:val="]"/>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𝑃</m:t>
                          </m:r>
                          <m:d>
                            <m:dPr>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&lt;2</m:t>
                              </m:r>
                            </m:e>
                          </m:d>
                          <m:r>
                            <a:rPr lang="sr-Latn-ME" sz="1400" b="0" i="1" smtClean="0">
                              <a:solidFill>
                                <a:srgbClr val="7030A0"/>
                              </a:solidFill>
                              <a:latin typeface="Cambria Math"/>
                              <a:ea typeface="Cambria Math"/>
                              <a:cs typeface="Arial" panose="020B0604020202020204" pitchFamily="34" charset="0"/>
                            </a:rPr>
                            <m:t>+</m:t>
                          </m:r>
                          <m:r>
                            <a:rPr lang="sr-Latn-ME" sz="1400" b="0" i="1" smtClean="0">
                              <a:solidFill>
                                <a:srgbClr val="7030A0"/>
                              </a:solidFill>
                              <a:latin typeface="Cambria Math"/>
                              <a:ea typeface="Cambria Math"/>
                              <a:cs typeface="Arial" panose="020B0604020202020204" pitchFamily="34" charset="0"/>
                            </a:rPr>
                            <m:t>𝑃</m:t>
                          </m:r>
                          <m:d>
                            <m:dPr>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=2</m:t>
                              </m:r>
                            </m:e>
                          </m:d>
                        </m:e>
                      </m:d>
                      <m:r>
                        <a:rPr lang="sr-Latn-ME" sz="1400" b="0" i="1" smtClean="0">
                          <a:solidFill>
                            <a:srgbClr val="7030A0"/>
                          </a:solidFill>
                          <a:latin typeface="Cambria Math"/>
                          <a:ea typeface="Cambria Math"/>
                          <a:cs typeface="Arial" panose="020B0604020202020204" pitchFamily="34" charset="0"/>
                        </a:rPr>
                        <m:t>=2−2∗</m:t>
                      </m:r>
                      <m:r>
                        <a:rPr lang="sr-Latn-ME" sz="1400" b="0" i="1" smtClean="0">
                          <a:solidFill>
                            <a:srgbClr val="7030A0"/>
                          </a:solidFill>
                          <a:latin typeface="Cambria Math"/>
                          <a:ea typeface="Cambria Math"/>
                          <a:cs typeface="Arial" panose="020B0604020202020204" pitchFamily="34" charset="0"/>
                        </a:rPr>
                        <m:t>𝑃</m:t>
                      </m:r>
                      <m:d>
                        <m:dPr>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&lt;2</m:t>
                          </m:r>
                        </m:e>
                      </m:d>
                      <m:r>
                        <a:rPr lang="sr-Latn-ME" sz="1400" b="0" i="1" smtClean="0">
                          <a:solidFill>
                            <a:srgbClr val="7030A0"/>
                          </a:solidFill>
                          <a:latin typeface="Cambria Math"/>
                          <a:ea typeface="Cambria Math"/>
                          <a:cs typeface="Arial" panose="020B0604020202020204" pitchFamily="34" charset="0"/>
                        </a:rPr>
                        <m:t>−2∗0=2−2∗0,9772=0,0465</m:t>
                      </m:r>
                    </m:oMath>
                  </m:oMathPara>
                </a14:m>
                <a:endParaRPr lang="sr-Latn-ME" sz="1400" b="0" dirty="0" smtClean="0">
                  <a:solidFill>
                    <a:srgbClr val="7030A0"/>
                  </a:solidFill>
                  <a:latin typeface="Arial" panose="020B0604020202020204" pitchFamily="34" charset="0"/>
                  <a:ea typeface="Cambria Math"/>
                  <a:cs typeface="Arial" panose="020B0604020202020204" pitchFamily="34" charset="0"/>
                </a:endParaRPr>
              </a:p>
              <a:p>
                <a:pPr marL="0" indent="0">
                  <a:buNone/>
                </a:pPr>
                <a:r>
                  <a:rPr lang="vi-VN" sz="1400" dirty="0" smtClean="0">
                    <a:solidFill>
                      <a:srgbClr val="7030A0"/>
                    </a:solidFill>
                    <a:latin typeface="Arial" panose="020B0604020202020204" pitchFamily="34" charset="0"/>
                    <a:cs typeface="Arial" panose="020B0604020202020204" pitchFamily="34" charset="0"/>
                  </a:rPr>
                  <a:t>u pros</a:t>
                </a:r>
                <a:r>
                  <a:rPr lang="sr-Latn-ME" sz="1400" dirty="0" smtClean="0">
                    <a:solidFill>
                      <a:srgbClr val="7030A0"/>
                    </a:solidFill>
                    <a:latin typeface="Arial" panose="020B0604020202020204" pitchFamily="34" charset="0"/>
                    <a:cs typeface="Arial" panose="020B0604020202020204" pitchFamily="34" charset="0"/>
                  </a:rPr>
                  <a:t>j</a:t>
                </a:r>
                <a:r>
                  <a:rPr lang="vi-VN" sz="1400" dirty="0" smtClean="0">
                    <a:solidFill>
                      <a:srgbClr val="7030A0"/>
                    </a:solidFill>
                    <a:latin typeface="Arial" panose="020B0604020202020204" pitchFamily="34" charset="0"/>
                    <a:cs typeface="Arial" panose="020B0604020202020204" pitchFamily="34" charset="0"/>
                  </a:rPr>
                  <a:t>eku </a:t>
                </a:r>
                <a:r>
                  <a:rPr lang="vi-VN" sz="1400" dirty="0">
                    <a:solidFill>
                      <a:srgbClr val="7030A0"/>
                    </a:solidFill>
                    <a:latin typeface="Arial" panose="020B0604020202020204" pitchFamily="34" charset="0"/>
                    <a:cs typeface="Arial" panose="020B0604020202020204" pitchFamily="34" charset="0"/>
                  </a:rPr>
                  <a:t>će biti </a:t>
                </a:r>
                <a:r>
                  <a:rPr lang="vi-VN" sz="1400" dirty="0" smtClean="0">
                    <a:solidFill>
                      <a:srgbClr val="7030A0"/>
                    </a:solidFill>
                    <a:latin typeface="Arial" panose="020B0604020202020204" pitchFamily="34" charset="0"/>
                    <a:cs typeface="Arial" panose="020B0604020202020204" pitchFamily="34" charset="0"/>
                  </a:rPr>
                  <a:t>odbačeno</a:t>
                </a:r>
                <a:r>
                  <a:rPr lang="sr-Latn-ME" sz="1400" dirty="0">
                    <a:solidFill>
                      <a:srgbClr val="7030A0"/>
                    </a:solidFill>
                    <a:latin typeface="Arial" panose="020B0604020202020204" pitchFamily="34" charset="0"/>
                    <a:cs typeface="Arial" panose="020B0604020202020204" pitchFamily="34" charset="0"/>
                  </a:rPr>
                  <a:t> </a:t>
                </a:r>
                <a:r>
                  <a:rPr lang="vi-VN" sz="1400" dirty="0" smtClean="0">
                    <a:solidFill>
                      <a:srgbClr val="7030A0"/>
                    </a:solidFill>
                    <a:latin typeface="Arial" panose="020B0604020202020204" pitchFamily="34" charset="0"/>
                    <a:cs typeface="Arial" panose="020B0604020202020204" pitchFamily="34" charset="0"/>
                  </a:rPr>
                  <a:t>4,6</a:t>
                </a:r>
                <a:r>
                  <a:rPr lang="vi-VN" sz="1400" dirty="0">
                    <a:solidFill>
                      <a:srgbClr val="7030A0"/>
                    </a:solidFill>
                    <a:latin typeface="Arial" panose="020B0604020202020204" pitchFamily="34" charset="0"/>
                    <a:cs typeface="Arial" panose="020B0604020202020204" pitchFamily="34" charset="0"/>
                  </a:rPr>
                  <a:t>% </a:t>
                </a:r>
                <a:r>
                  <a:rPr lang="vi-VN" sz="1400" dirty="0" smtClean="0">
                    <a:solidFill>
                      <a:srgbClr val="7030A0"/>
                    </a:solidFill>
                    <a:latin typeface="Arial" panose="020B0604020202020204" pitchFamily="34" charset="0"/>
                    <a:cs typeface="Arial" panose="020B0604020202020204" pitchFamily="34" charset="0"/>
                  </a:rPr>
                  <a:t>kuglica</a:t>
                </a:r>
                <a:endParaRPr lang="sr-Latn-ME" sz="1400" dirty="0" smtClean="0">
                  <a:solidFill>
                    <a:srgbClr val="7030A0"/>
                  </a:solidFill>
                  <a:latin typeface="Arial" panose="020B0604020202020204" pitchFamily="34" charset="0"/>
                  <a:cs typeface="Arial" panose="020B060402020202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sz="half" idx="1"/>
              </p:nvPr>
            </p:nvSpPr>
            <p:spPr>
              <a:xfrm>
                <a:off x="457200" y="1412776"/>
                <a:ext cx="3826768" cy="4713387"/>
              </a:xfrm>
              <a:blipFill rotWithShape="1">
                <a:blip r:embed="rId3"/>
                <a:stretch>
                  <a:fillRect l="-318" t="-129" b="-5563"/>
                </a:stretch>
              </a:blipFill>
            </p:spPr>
            <p:txBody>
              <a:bodyPr/>
              <a:lstStyle/>
              <a:p>
                <a:r>
                  <a:rPr lang="sr-Latn-ME">
                    <a:noFill/>
                  </a:rPr>
                  <a:t> </a:t>
                </a:r>
              </a:p>
            </p:txBody>
          </p:sp>
        </mc:Fallback>
      </mc:AlternateContent>
      <p:sp>
        <p:nvSpPr>
          <p:cNvPr id="6" name="Content Placeholder 2"/>
          <p:cNvSpPr txBox="1">
            <a:spLocks/>
          </p:cNvSpPr>
          <p:nvPr/>
        </p:nvSpPr>
        <p:spPr>
          <a:xfrm>
            <a:off x="539552" y="3573016"/>
            <a:ext cx="8147248" cy="255314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mj-lt"/>
              <a:buAutoNum type="alphaLcParenR"/>
            </a:pPr>
            <a:endParaRPr lang="en-US" sz="1600" dirty="0" smtClean="0">
              <a:solidFill>
                <a:srgbClr val="7030A0"/>
              </a:solidFill>
              <a:latin typeface="Arial" panose="020B0604020202020204" pitchFamily="34" charset="0"/>
              <a:cs typeface="Arial" panose="020B0604020202020204" pitchFamily="34" charset="0"/>
            </a:endParaRPr>
          </a:p>
        </p:txBody>
      </p:sp>
      <p:pic>
        <p:nvPicPr>
          <p:cNvPr id="7" name="Picture 4"/>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9541" t="12514" r="10551" b="2263"/>
          <a:stretch/>
        </p:blipFill>
        <p:spPr bwMode="auto">
          <a:xfrm>
            <a:off x="4355976" y="1700808"/>
            <a:ext cx="4721474"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579567" y="4633565"/>
            <a:ext cx="712513"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8" name="Rectangle 7"/>
          <p:cNvSpPr/>
          <p:nvPr/>
        </p:nvSpPr>
        <p:spPr>
          <a:xfrm>
            <a:off x="4840211" y="1844824"/>
            <a:ext cx="360040" cy="30353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Tree>
    <p:extLst>
      <p:ext uri="{BB962C8B-B14F-4D97-AF65-F5344CB8AC3E}">
        <p14:creationId xmlns:p14="http://schemas.microsoft.com/office/powerpoint/2010/main" val="24584488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vert="horz" lIns="91440" tIns="45720" rIns="91440" bIns="45720" rtlCol="0" anchor="ctr">
            <a:noAutofit/>
          </a:bodyPr>
          <a:lstStyle/>
          <a:p>
            <a:pPr algn="l"/>
            <a:r>
              <a:rPr lang="sr-Latn-ME" sz="1000" b="1" dirty="0" smtClean="0">
                <a:solidFill>
                  <a:srgbClr val="7030A0"/>
                </a:solidFill>
                <a:latin typeface="Arial" panose="020B0604020202020204" pitchFamily="34" charset="0"/>
                <a:cs typeface="Arial" panose="020B0604020202020204" pitchFamily="34" charset="0"/>
              </a:rPr>
              <a:t>Zadatak 2. - nastavak</a:t>
            </a:r>
            <a:r>
              <a:rPr lang="sr-Latn-ME" sz="1000" dirty="0">
                <a:solidFill>
                  <a:srgbClr val="7030A0"/>
                </a:solidFill>
                <a:latin typeface="Arial" panose="020B0604020202020204" pitchFamily="34" charset="0"/>
                <a:cs typeface="Arial" panose="020B0604020202020204" pitchFamily="34" charset="0"/>
              </a:rPr>
              <a:t/>
            </a:r>
            <a:br>
              <a:rPr lang="sr-Latn-ME" sz="1000" dirty="0">
                <a:solidFill>
                  <a:srgbClr val="7030A0"/>
                </a:solidFill>
                <a:latin typeface="Arial" panose="020B0604020202020204" pitchFamily="34" charset="0"/>
                <a:cs typeface="Arial" panose="020B0604020202020204" pitchFamily="34" charset="0"/>
              </a:rPr>
            </a:br>
            <a:r>
              <a:rPr lang="sr-Latn-ME" sz="1000" dirty="0">
                <a:solidFill>
                  <a:srgbClr val="7030A0"/>
                </a:solidFill>
                <a:latin typeface="Arial" panose="020B0604020202020204" pitchFamily="34" charset="0"/>
                <a:cs typeface="Arial" panose="020B0604020202020204" pitchFamily="34" charset="0"/>
              </a:rPr>
              <a:t>Fabrika proizvodi kuglice </a:t>
            </a:r>
            <a:r>
              <a:rPr lang="sr-Latn-ME" sz="1000" b="1" dirty="0">
                <a:solidFill>
                  <a:srgbClr val="7030A0"/>
                </a:solidFill>
                <a:latin typeface="Arial" panose="020B0604020202020204" pitchFamily="34" charset="0"/>
                <a:cs typeface="Arial" panose="020B0604020202020204" pitchFamily="34" charset="0"/>
              </a:rPr>
              <a:t>nominalnog prečnika </a:t>
            </a:r>
            <a:r>
              <a:rPr lang="sr-Latn-ME" sz="1000" dirty="0" smtClean="0">
                <a:solidFill>
                  <a:srgbClr val="7030A0"/>
                </a:solidFill>
                <a:latin typeface="Arial" panose="020B0604020202020204" pitchFamily="34" charset="0"/>
                <a:cs typeface="Arial" panose="020B0604020202020204" pitchFamily="34" charset="0"/>
              </a:rPr>
              <a:t>5 </a:t>
            </a:r>
            <a:r>
              <a:rPr lang="sr-Latn-ME" sz="1000" dirty="0">
                <a:solidFill>
                  <a:srgbClr val="7030A0"/>
                </a:solidFill>
                <a:latin typeface="Arial" panose="020B0604020202020204" pitchFamily="34" charset="0"/>
                <a:cs typeface="Arial" panose="020B0604020202020204" pitchFamily="34" charset="0"/>
              </a:rPr>
              <a:t>mm. Usled </a:t>
            </a:r>
            <a:r>
              <a:rPr lang="sr-Latn-ME" sz="1000" dirty="0" smtClean="0">
                <a:solidFill>
                  <a:srgbClr val="7030A0"/>
                </a:solidFill>
                <a:latin typeface="Arial" panose="020B0604020202020204" pitchFamily="34" charset="0"/>
                <a:cs typeface="Arial" panose="020B0604020202020204" pitchFamily="34" charset="0"/>
              </a:rPr>
              <a:t>neprecizne izrade</a:t>
            </a:r>
            <a:r>
              <a:rPr lang="sr-Latn-ME" sz="1000" dirty="0">
                <a:solidFill>
                  <a:srgbClr val="7030A0"/>
                </a:solidFill>
                <a:latin typeface="Arial" panose="020B0604020202020204" pitchFamily="34" charset="0"/>
                <a:cs typeface="Arial" panose="020B0604020202020204" pitchFamily="34" charset="0"/>
              </a:rPr>
              <a:t>, prečnik kuglice je praktično slučajna promenljiva X, sa normalnim zakonom </a:t>
            </a:r>
            <a:r>
              <a:rPr lang="sr-Latn-ME" sz="1000" dirty="0" smtClean="0">
                <a:solidFill>
                  <a:srgbClr val="7030A0"/>
                </a:solidFill>
                <a:latin typeface="Arial" panose="020B0604020202020204" pitchFamily="34" charset="0"/>
                <a:cs typeface="Arial" panose="020B0604020202020204" pitchFamily="34" charset="0"/>
              </a:rPr>
              <a:t>raspodjele (</a:t>
            </a:r>
            <a:r>
              <a:rPr lang="el-GR" sz="1000" dirty="0" smtClean="0">
                <a:solidFill>
                  <a:srgbClr val="7030A0"/>
                </a:solidFill>
                <a:latin typeface="Arial" panose="020B0604020202020204" pitchFamily="34" charset="0"/>
                <a:cs typeface="Arial" panose="020B0604020202020204" pitchFamily="34" charset="0"/>
              </a:rPr>
              <a:t>μ</a:t>
            </a:r>
            <a:r>
              <a:rPr lang="sr-Latn-ME" sz="1000" dirty="0" smtClean="0">
                <a:solidFill>
                  <a:srgbClr val="7030A0"/>
                </a:solidFill>
                <a:latin typeface="Arial" panose="020B0604020202020204" pitchFamily="34" charset="0"/>
                <a:cs typeface="Arial" panose="020B0604020202020204" pitchFamily="34" charset="0"/>
              </a:rPr>
              <a:t>=5mm i </a:t>
            </a:r>
            <a:r>
              <a:rPr lang="el-GR" sz="1000" dirty="0" smtClean="0">
                <a:solidFill>
                  <a:srgbClr val="7030A0"/>
                </a:solidFill>
                <a:latin typeface="Arial" panose="020B0604020202020204" pitchFamily="34" charset="0"/>
                <a:cs typeface="Arial" panose="020B0604020202020204" pitchFamily="34" charset="0"/>
              </a:rPr>
              <a:t>σ</a:t>
            </a:r>
            <a:r>
              <a:rPr lang="sr-Latn-ME" sz="1000" dirty="0" smtClean="0">
                <a:solidFill>
                  <a:srgbClr val="7030A0"/>
                </a:solidFill>
                <a:latin typeface="Arial" panose="020B0604020202020204" pitchFamily="34" charset="0"/>
                <a:cs typeface="Arial" panose="020B0604020202020204" pitchFamily="34" charset="0"/>
              </a:rPr>
              <a:t>=0,05 </a:t>
            </a:r>
            <a:r>
              <a:rPr lang="sr-Latn-ME" sz="1000" dirty="0">
                <a:solidFill>
                  <a:srgbClr val="7030A0"/>
                </a:solidFill>
                <a:latin typeface="Arial" panose="020B0604020202020204" pitchFamily="34" charset="0"/>
                <a:cs typeface="Arial" panose="020B0604020202020204" pitchFamily="34" charset="0"/>
              </a:rPr>
              <a:t>mm). Pri kontroli se odbacuju sve kuglice čiji prečnik </a:t>
            </a:r>
            <a:r>
              <a:rPr lang="sr-Latn-ME" sz="1000" dirty="0" smtClean="0">
                <a:solidFill>
                  <a:srgbClr val="7030A0"/>
                </a:solidFill>
                <a:latin typeface="Arial" panose="020B0604020202020204" pitchFamily="34" charset="0"/>
                <a:cs typeface="Arial" panose="020B0604020202020204" pitchFamily="34" charset="0"/>
              </a:rPr>
              <a:t>odstupa </a:t>
            </a:r>
            <a:r>
              <a:rPr lang="sr-Latn-ME" sz="1000" dirty="0">
                <a:solidFill>
                  <a:srgbClr val="7030A0"/>
                </a:solidFill>
                <a:latin typeface="Arial" panose="020B0604020202020204" pitchFamily="34" charset="0"/>
                <a:cs typeface="Arial" panose="020B0604020202020204" pitchFamily="34" charset="0"/>
              </a:rPr>
              <a:t>od nominalnog za </a:t>
            </a:r>
            <a:r>
              <a:rPr lang="sr-Latn-ME" sz="1000" dirty="0" smtClean="0">
                <a:solidFill>
                  <a:srgbClr val="7030A0"/>
                </a:solidFill>
                <a:latin typeface="Arial" panose="020B0604020202020204" pitchFamily="34" charset="0"/>
                <a:cs typeface="Arial" panose="020B0604020202020204" pitchFamily="34" charset="0"/>
              </a:rPr>
              <a:t>više od </a:t>
            </a:r>
            <a:r>
              <a:rPr lang="sr-Latn-ME" sz="1000" dirty="0">
                <a:solidFill>
                  <a:srgbClr val="7030A0"/>
                </a:solidFill>
                <a:latin typeface="Arial" panose="020B0604020202020204" pitchFamily="34" charset="0"/>
                <a:cs typeface="Arial" panose="020B0604020202020204" pitchFamily="34" charset="0"/>
              </a:rPr>
              <a:t>0,1 mm. </a:t>
            </a:r>
            <a:r>
              <a:rPr lang="sr-Latn-ME" sz="1000" dirty="0" smtClean="0">
                <a:solidFill>
                  <a:srgbClr val="7030A0"/>
                </a:solidFill>
                <a:latin typeface="Arial" panose="020B0604020202020204" pitchFamily="34" charset="0"/>
                <a:cs typeface="Arial" panose="020B0604020202020204" pitchFamily="34" charset="0"/>
              </a:rPr>
              <a:t/>
            </a:r>
            <a:br>
              <a:rPr lang="sr-Latn-ME" sz="1000" dirty="0" smtClean="0">
                <a:solidFill>
                  <a:srgbClr val="7030A0"/>
                </a:solidFill>
                <a:latin typeface="Arial" panose="020B0604020202020204" pitchFamily="34" charset="0"/>
                <a:cs typeface="Arial" panose="020B0604020202020204" pitchFamily="34" charset="0"/>
              </a:rPr>
            </a:br>
            <a:r>
              <a:rPr lang="sr-Latn-ME" sz="1000" dirty="0" smtClean="0">
                <a:solidFill>
                  <a:srgbClr val="7030A0"/>
                </a:solidFill>
                <a:latin typeface="Arial" panose="020B0604020202020204" pitchFamily="34" charset="0"/>
                <a:cs typeface="Arial" panose="020B0604020202020204" pitchFamily="34" charset="0"/>
              </a:rPr>
              <a:t>a)Koliki </a:t>
            </a:r>
            <a:r>
              <a:rPr lang="sr-Latn-ME" sz="1000" dirty="0">
                <a:solidFill>
                  <a:srgbClr val="7030A0"/>
                </a:solidFill>
                <a:latin typeface="Arial" panose="020B0604020202020204" pitchFamily="34" charset="0"/>
                <a:cs typeface="Arial" panose="020B0604020202020204" pitchFamily="34" charset="0"/>
              </a:rPr>
              <a:t>procenat kuglica će u </a:t>
            </a:r>
            <a:r>
              <a:rPr lang="sr-Latn-ME" sz="1000" dirty="0" smtClean="0">
                <a:solidFill>
                  <a:srgbClr val="7030A0"/>
                </a:solidFill>
                <a:latin typeface="Arial" panose="020B0604020202020204" pitchFamily="34" charset="0"/>
                <a:cs typeface="Arial" panose="020B0604020202020204" pitchFamily="34" charset="0"/>
              </a:rPr>
              <a:t>prosjeku </a:t>
            </a:r>
            <a:r>
              <a:rPr lang="sr-Latn-ME" sz="1000" dirty="0">
                <a:solidFill>
                  <a:srgbClr val="7030A0"/>
                </a:solidFill>
                <a:latin typeface="Arial" panose="020B0604020202020204" pitchFamily="34" charset="0"/>
                <a:cs typeface="Arial" panose="020B0604020202020204" pitchFamily="34" charset="0"/>
              </a:rPr>
              <a:t>biti odbačen</a:t>
            </a:r>
            <a:r>
              <a:rPr lang="sr-Latn-ME" sz="1000" dirty="0" smtClean="0">
                <a:solidFill>
                  <a:srgbClr val="7030A0"/>
                </a:solidFill>
                <a:latin typeface="Arial" panose="020B0604020202020204" pitchFamily="34" charset="0"/>
                <a:cs typeface="Arial" panose="020B0604020202020204" pitchFamily="34" charset="0"/>
              </a:rPr>
              <a:t>?</a:t>
            </a:r>
            <a:br>
              <a:rPr lang="sr-Latn-ME" sz="1000" dirty="0" smtClean="0">
                <a:solidFill>
                  <a:srgbClr val="7030A0"/>
                </a:solidFill>
                <a:latin typeface="Arial" panose="020B0604020202020204" pitchFamily="34" charset="0"/>
                <a:cs typeface="Arial" panose="020B0604020202020204" pitchFamily="34" charset="0"/>
              </a:rPr>
            </a:br>
            <a:r>
              <a:rPr lang="sr-Latn-ME" sz="1000" dirty="0" smtClean="0">
                <a:solidFill>
                  <a:srgbClr val="7030A0"/>
                </a:solidFill>
                <a:latin typeface="Arial" panose="020B0604020202020204" pitchFamily="34" charset="0"/>
                <a:cs typeface="Arial" panose="020B0604020202020204" pitchFamily="34" charset="0"/>
              </a:rPr>
              <a:t>b) Kolika toerancija prećnika kuglice može da se garantuje sa vjerovatnoćom 0,97</a:t>
            </a:r>
            <a:r>
              <a:rPr lang="sr-Latn-ME" sz="1000" dirty="0">
                <a:solidFill>
                  <a:srgbClr val="7030A0"/>
                </a:solidFill>
                <a:latin typeface="Arial" panose="020B0604020202020204" pitchFamily="34" charset="0"/>
                <a:cs typeface="Arial" panose="020B0604020202020204" pitchFamily="34" charset="0"/>
              </a:rPr>
              <a:t/>
            </a:r>
            <a:br>
              <a:rPr lang="sr-Latn-ME" sz="1000" dirty="0">
                <a:solidFill>
                  <a:srgbClr val="7030A0"/>
                </a:solidFill>
                <a:latin typeface="Arial" panose="020B0604020202020204" pitchFamily="34" charset="0"/>
                <a:cs typeface="Arial" panose="020B0604020202020204" pitchFamily="34" charset="0"/>
              </a:rPr>
            </a:br>
            <a:endParaRPr lang="sr-Latn-ME" sz="1000" dirty="0">
              <a:solidFill>
                <a:srgbClr val="7030A0"/>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 name="Content Placeholder 3"/>
              <p:cNvSpPr>
                <a:spLocks noGrp="1"/>
              </p:cNvSpPr>
              <p:nvPr>
                <p:ph sz="half" idx="1"/>
              </p:nvPr>
            </p:nvSpPr>
            <p:spPr>
              <a:xfrm>
                <a:off x="251520" y="1196752"/>
                <a:ext cx="4176464" cy="5472608"/>
              </a:xfrm>
            </p:spPr>
            <p:txBody>
              <a:bodyPr>
                <a:noAutofit/>
              </a:bodyPr>
              <a:lstStyle/>
              <a:p>
                <a:pPr marL="0" indent="0">
                  <a:buNone/>
                </a:pPr>
                <a:r>
                  <a:rPr lang="sr-Latn-ME" sz="1200" u="sng" dirty="0" smtClean="0">
                    <a:solidFill>
                      <a:srgbClr val="7030A0"/>
                    </a:solidFill>
                    <a:latin typeface="Arial" panose="020B0604020202020204" pitchFamily="34" charset="0"/>
                    <a:cs typeface="Arial" panose="020B0604020202020204" pitchFamily="34" charset="0"/>
                  </a:rPr>
                  <a:t>RJEŠENJE</a:t>
                </a:r>
              </a:p>
              <a:p>
                <a:pPr marL="0" indent="0">
                  <a:buNone/>
                </a:pPr>
                <a:r>
                  <a:rPr lang="sr-Latn-ME" sz="1200" dirty="0" smtClean="0">
                    <a:solidFill>
                      <a:srgbClr val="7030A0"/>
                    </a:solidFill>
                    <a:latin typeface="Arial" panose="020B0604020202020204" pitchFamily="34" charset="0"/>
                    <a:cs typeface="Arial" panose="020B0604020202020204" pitchFamily="34" charset="0"/>
                  </a:rPr>
                  <a:t>X~N(5;0,05)</a:t>
                </a:r>
              </a:p>
              <a:p>
                <a:pPr marL="0" indent="0">
                  <a:buNone/>
                </a:pPr>
                <a:r>
                  <a:rPr lang="vi-VN" sz="1200" dirty="0" smtClean="0">
                    <a:solidFill>
                      <a:srgbClr val="7030A0"/>
                    </a:solidFill>
                    <a:latin typeface="Arial" panose="020B0604020202020204" pitchFamily="34" charset="0"/>
                    <a:cs typeface="Arial" panose="020B0604020202020204" pitchFamily="34" charset="0"/>
                  </a:rPr>
                  <a:t>Treba </a:t>
                </a:r>
                <a:r>
                  <a:rPr lang="sr-Latn-ME" sz="1200" dirty="0" smtClean="0">
                    <a:solidFill>
                      <a:srgbClr val="7030A0"/>
                    </a:solidFill>
                    <a:latin typeface="Arial" panose="020B0604020202020204" pitchFamily="34" charset="0"/>
                    <a:cs typeface="Arial" panose="020B0604020202020204" pitchFamily="34" charset="0"/>
                  </a:rPr>
                  <a:t>odrediti </a:t>
                </a:r>
                <a:r>
                  <a:rPr lang="sr-Latn-ME" sz="1200" i="1" dirty="0" smtClean="0">
                    <a:solidFill>
                      <a:srgbClr val="7030A0"/>
                    </a:solidFill>
                    <a:latin typeface="Arial" panose="020B0604020202020204" pitchFamily="34" charset="0"/>
                    <a:cs typeface="Arial" panose="020B0604020202020204" pitchFamily="34" charset="0"/>
                  </a:rPr>
                  <a:t>a</a:t>
                </a:r>
                <a:r>
                  <a:rPr lang="sr-Latn-ME" sz="1200" dirty="0" smtClean="0">
                    <a:solidFill>
                      <a:srgbClr val="7030A0"/>
                    </a:solidFill>
                    <a:latin typeface="Arial" panose="020B0604020202020204" pitchFamily="34" charset="0"/>
                    <a:cs typeface="Arial" panose="020B0604020202020204" pitchFamily="34" charset="0"/>
                  </a:rPr>
                  <a:t> iz uslova:</a:t>
                </a:r>
              </a:p>
              <a:p>
                <a:pPr marL="0" indent="0">
                  <a:buNone/>
                </a:pPr>
                <a:r>
                  <a:rPr lang="vi-VN" sz="1200" dirty="0" smtClean="0">
                    <a:solidFill>
                      <a:srgbClr val="7030A0"/>
                    </a:solidFill>
                    <a:latin typeface="Arial" panose="020B0604020202020204" pitchFamily="34" charset="0"/>
                    <a:cs typeface="Arial" panose="020B0604020202020204" pitchFamily="34" charset="0"/>
                  </a:rPr>
                  <a:t> </a:t>
                </a:r>
                <a:r>
                  <a:rPr lang="vi-VN" sz="1200" dirty="0">
                    <a:solidFill>
                      <a:srgbClr val="7030A0"/>
                    </a:solidFill>
                    <a:latin typeface="Arial" panose="020B0604020202020204" pitchFamily="34" charset="0"/>
                    <a:cs typeface="Arial" panose="020B0604020202020204" pitchFamily="34" charset="0"/>
                  </a:rPr>
                  <a:t>P(|</a:t>
                </a:r>
                <a:r>
                  <a:rPr lang="vi-VN" sz="1200" dirty="0" smtClean="0">
                    <a:solidFill>
                      <a:srgbClr val="7030A0"/>
                    </a:solidFill>
                    <a:latin typeface="Arial" panose="020B0604020202020204" pitchFamily="34" charset="0"/>
                    <a:cs typeface="Arial" panose="020B0604020202020204" pitchFamily="34" charset="0"/>
                  </a:rPr>
                  <a:t>X</a:t>
                </a:r>
                <a:r>
                  <a:rPr lang="sr-Latn-ME" sz="1200" dirty="0" smtClean="0">
                    <a:solidFill>
                      <a:srgbClr val="7030A0"/>
                    </a:solidFill>
                    <a:latin typeface="Arial" panose="020B0604020202020204" pitchFamily="34" charset="0"/>
                    <a:cs typeface="Arial" panose="020B0604020202020204" pitchFamily="34" charset="0"/>
                  </a:rPr>
                  <a:t>-</a:t>
                </a:r>
                <a:r>
                  <a:rPr lang="vi-VN" sz="1200" dirty="0" smtClean="0">
                    <a:solidFill>
                      <a:srgbClr val="7030A0"/>
                    </a:solidFill>
                    <a:latin typeface="Arial" panose="020B0604020202020204" pitchFamily="34" charset="0"/>
                    <a:cs typeface="Arial" panose="020B0604020202020204" pitchFamily="34" charset="0"/>
                  </a:rPr>
                  <a:t> 5|</a:t>
                </a:r>
                <a:r>
                  <a:rPr lang="sr-Latn-ME" sz="1200" dirty="0" smtClean="0">
                    <a:solidFill>
                      <a:srgbClr val="7030A0"/>
                    </a:solidFill>
                    <a:latin typeface="Arial" panose="020B0604020202020204" pitchFamily="34" charset="0"/>
                    <a:cs typeface="Arial" panose="020B0604020202020204" pitchFamily="34" charset="0"/>
                  </a:rPr>
                  <a:t>&lt;a)=0,97</a:t>
                </a:r>
              </a:p>
              <a:p>
                <a:pPr marL="0" indent="0">
                  <a:buNone/>
                </a:pPr>
                <a14:m>
                  <m:oMathPara xmlns:m="http://schemas.openxmlformats.org/officeDocument/2006/math">
                    <m:oMathParaPr>
                      <m:jc m:val="centerGroup"/>
                    </m:oMathParaPr>
                    <m:oMath xmlns:m="http://schemas.openxmlformats.org/officeDocument/2006/math">
                      <m:r>
                        <a:rPr lang="sr-Latn-ME" sz="1200" b="0" i="1">
                          <a:solidFill>
                            <a:srgbClr val="7030A0"/>
                          </a:solidFill>
                          <a:latin typeface="Cambria Math"/>
                          <a:cs typeface="Arial" panose="020B0604020202020204" pitchFamily="34" charset="0"/>
                        </a:rPr>
                        <m:t>𝑃</m:t>
                      </m:r>
                      <m:d>
                        <m:dPr>
                          <m:ctrlPr>
                            <a:rPr lang="sr-Latn-ME" sz="1200" i="1">
                              <a:solidFill>
                                <a:srgbClr val="7030A0"/>
                              </a:solidFill>
                              <a:latin typeface="Cambria Math"/>
                              <a:cs typeface="Arial" panose="020B0604020202020204" pitchFamily="34" charset="0"/>
                            </a:rPr>
                          </m:ctrlPr>
                        </m:dPr>
                        <m:e>
                          <m:d>
                            <m:dPr>
                              <m:begChr m:val="|"/>
                              <m:endChr m:val="|"/>
                              <m:ctrlPr>
                                <a:rPr lang="sr-Latn-ME" sz="1200" i="1" smtClean="0">
                                  <a:solidFill>
                                    <a:srgbClr val="7030A0"/>
                                  </a:solidFill>
                                  <a:latin typeface="Cambria Math"/>
                                  <a:cs typeface="Arial" panose="020B0604020202020204" pitchFamily="34" charset="0"/>
                                </a:rPr>
                              </m:ctrlPr>
                            </m:dPr>
                            <m:e>
                              <m:r>
                                <a:rPr lang="sr-Latn-ME" sz="1200" b="0" i="1" smtClean="0">
                                  <a:solidFill>
                                    <a:srgbClr val="7030A0"/>
                                  </a:solidFill>
                                  <a:latin typeface="Cambria Math"/>
                                  <a:cs typeface="Arial" panose="020B0604020202020204" pitchFamily="34" charset="0"/>
                                </a:rPr>
                                <m:t>𝑋</m:t>
                              </m:r>
                              <m:r>
                                <a:rPr lang="sr-Latn-ME" sz="1200" b="0" i="1" smtClean="0">
                                  <a:solidFill>
                                    <a:srgbClr val="7030A0"/>
                                  </a:solidFill>
                                  <a:latin typeface="Cambria Math"/>
                                  <a:cs typeface="Arial" panose="020B0604020202020204" pitchFamily="34" charset="0"/>
                                </a:rPr>
                                <m:t>−5</m:t>
                              </m:r>
                            </m:e>
                          </m:d>
                          <m:r>
                            <a:rPr lang="sr-Latn-ME" sz="1200" b="0" i="1" smtClean="0">
                              <a:solidFill>
                                <a:srgbClr val="7030A0"/>
                              </a:solidFill>
                              <a:latin typeface="Cambria Math"/>
                              <a:cs typeface="Arial" panose="020B0604020202020204" pitchFamily="34" charset="0"/>
                            </a:rPr>
                            <m:t>&lt;</m:t>
                          </m:r>
                          <m:r>
                            <a:rPr lang="sr-Latn-ME" sz="1200" b="0" i="1" smtClean="0">
                              <a:solidFill>
                                <a:srgbClr val="7030A0"/>
                              </a:solidFill>
                              <a:latin typeface="Cambria Math"/>
                              <a:cs typeface="Arial" panose="020B0604020202020204" pitchFamily="34" charset="0"/>
                            </a:rPr>
                            <m:t>𝑎</m:t>
                          </m:r>
                        </m:e>
                      </m:d>
                      <m:r>
                        <a:rPr lang="sr-Latn-ME" sz="1200" b="0" i="0" smtClean="0">
                          <a:solidFill>
                            <a:srgbClr val="7030A0"/>
                          </a:solidFill>
                          <a:latin typeface="Cambria Math"/>
                          <a:cs typeface="Arial" panose="020B0604020202020204" pitchFamily="34" charset="0"/>
                        </a:rPr>
                        <m:t>=</m:t>
                      </m:r>
                      <m:r>
                        <m:rPr>
                          <m:sty m:val="p"/>
                        </m:rPr>
                        <a:rPr lang="sr-Latn-ME" sz="1200" b="0" i="0" smtClean="0">
                          <a:solidFill>
                            <a:srgbClr val="7030A0"/>
                          </a:solidFill>
                          <a:latin typeface="Cambria Math"/>
                          <a:cs typeface="Arial" panose="020B0604020202020204" pitchFamily="34" charset="0"/>
                        </a:rPr>
                        <m:t>P</m:t>
                      </m:r>
                      <m:d>
                        <m:dPr>
                          <m:ctrlPr>
                            <a:rPr lang="sr-Latn-ME" sz="1200" i="1" smtClean="0">
                              <a:solidFill>
                                <a:srgbClr val="7030A0"/>
                              </a:solidFill>
                              <a:latin typeface="Cambria Math"/>
                              <a:cs typeface="Arial" panose="020B0604020202020204" pitchFamily="34" charset="0"/>
                            </a:rPr>
                          </m:ctrlPr>
                        </m:dPr>
                        <m:e>
                          <m:r>
                            <a:rPr lang="sr-Latn-ME" sz="1200" b="0" i="0" smtClean="0">
                              <a:solidFill>
                                <a:srgbClr val="7030A0"/>
                              </a:solidFill>
                              <a:latin typeface="Cambria Math"/>
                              <a:cs typeface="Arial" panose="020B0604020202020204" pitchFamily="34" charset="0"/>
                            </a:rPr>
                            <m:t>−</m:t>
                          </m:r>
                          <m:r>
                            <a:rPr lang="sr-Latn-ME" sz="1200" b="0" i="1" smtClean="0">
                              <a:solidFill>
                                <a:srgbClr val="7030A0"/>
                              </a:solidFill>
                              <a:latin typeface="Cambria Math"/>
                              <a:cs typeface="Arial" panose="020B0604020202020204" pitchFamily="34" charset="0"/>
                            </a:rPr>
                            <m:t>𝑎</m:t>
                          </m:r>
                          <m:r>
                            <a:rPr lang="sr-Latn-ME" sz="1200" b="0" i="1" smtClean="0">
                              <a:solidFill>
                                <a:srgbClr val="7030A0"/>
                              </a:solidFill>
                              <a:latin typeface="Cambria Math"/>
                              <a:ea typeface="Cambria Math"/>
                              <a:cs typeface="Arial" panose="020B0604020202020204" pitchFamily="34" charset="0"/>
                            </a:rPr>
                            <m:t>≤</m:t>
                          </m:r>
                          <m:r>
                            <a:rPr lang="sr-Latn-ME" sz="1200" b="0" i="1" smtClean="0">
                              <a:solidFill>
                                <a:srgbClr val="7030A0"/>
                              </a:solidFill>
                              <a:latin typeface="Cambria Math"/>
                              <a:ea typeface="Cambria Math"/>
                              <a:cs typeface="Arial" panose="020B0604020202020204" pitchFamily="34" charset="0"/>
                            </a:rPr>
                            <m:t>𝑋</m:t>
                          </m:r>
                          <m:r>
                            <a:rPr lang="sr-Latn-ME" sz="1200" b="0" i="1" smtClean="0">
                              <a:solidFill>
                                <a:srgbClr val="7030A0"/>
                              </a:solidFill>
                              <a:latin typeface="Cambria Math"/>
                              <a:ea typeface="Cambria Math"/>
                              <a:cs typeface="Arial" panose="020B0604020202020204" pitchFamily="34" charset="0"/>
                            </a:rPr>
                            <m:t>−5≤</m:t>
                          </m:r>
                          <m:r>
                            <a:rPr lang="sr-Latn-ME" sz="1200" b="0" i="1" smtClean="0">
                              <a:solidFill>
                                <a:srgbClr val="7030A0"/>
                              </a:solidFill>
                              <a:latin typeface="Cambria Math"/>
                              <a:ea typeface="Cambria Math"/>
                              <a:cs typeface="Arial" panose="020B0604020202020204" pitchFamily="34" charset="0"/>
                            </a:rPr>
                            <m:t>𝑎</m:t>
                          </m:r>
                        </m:e>
                      </m:d>
                      <m:r>
                        <a:rPr lang="sr-Latn-ME" sz="1200" b="0" i="1" smtClean="0">
                          <a:solidFill>
                            <a:srgbClr val="7030A0"/>
                          </a:solidFill>
                          <a:latin typeface="Cambria Math"/>
                          <a:ea typeface="Cambria Math"/>
                          <a:cs typeface="Arial" panose="020B0604020202020204" pitchFamily="34" charset="0"/>
                        </a:rPr>
                        <m:t>=0,97</m:t>
                      </m:r>
                    </m:oMath>
                  </m:oMathPara>
                </a14:m>
                <a:endParaRPr lang="sr-Latn-ME" sz="1200" dirty="0" smtClean="0">
                  <a:solidFill>
                    <a:srgbClr val="7030A0"/>
                  </a:solidFill>
                  <a:latin typeface="Arial" panose="020B0604020202020204" pitchFamily="34" charset="0"/>
                  <a:cs typeface="Arial" panose="020B0604020202020204" pitchFamily="34" charset="0"/>
                </a:endParaRPr>
              </a:p>
              <a:p>
                <a:pPr marL="0" indent="0">
                  <a:buNone/>
                </a:pPr>
                <a:r>
                  <a:rPr lang="sr-Latn-ME" sz="1200" dirty="0" smtClean="0">
                    <a:solidFill>
                      <a:srgbClr val="7030A0"/>
                    </a:solidFill>
                    <a:latin typeface="Arial" panose="020B0604020202020204" pitchFamily="34" charset="0"/>
                    <a:cs typeface="Arial" panose="020B0604020202020204" pitchFamily="34" charset="0"/>
                  </a:rPr>
                  <a:t>uvedimo smjenu:</a:t>
                </a:r>
                <a:endParaRPr lang="sr-Latn-ME" sz="1200" dirty="0">
                  <a:solidFill>
                    <a:srgbClr val="7030A0"/>
                  </a:solidFill>
                  <a:latin typeface="Arial" panose="020B0604020202020204" pitchFamily="34" charset="0"/>
                  <a:cs typeface="Arial" panose="020B0604020202020204" pitchFamily="34" charset="0"/>
                </a:endParaRPr>
              </a:p>
              <a:p>
                <a:pPr marL="0" indent="0" algn="ctr">
                  <a:buNone/>
                </a:pPr>
                <a14:m>
                  <m:oMath xmlns:m="http://schemas.openxmlformats.org/officeDocument/2006/math">
                    <m:r>
                      <a:rPr lang="sr-Latn-ME" sz="1200" b="0" i="1">
                        <a:solidFill>
                          <a:srgbClr val="7030A0"/>
                        </a:solidFill>
                        <a:latin typeface="Cambria Math"/>
                        <a:cs typeface="Arial" panose="020B0604020202020204" pitchFamily="34" charset="0"/>
                      </a:rPr>
                      <m:t>𝑇</m:t>
                    </m:r>
                    <m:r>
                      <a:rPr lang="sr-Latn-ME" sz="1200" b="0" i="1">
                        <a:solidFill>
                          <a:srgbClr val="7030A0"/>
                        </a:solidFill>
                        <a:latin typeface="Cambria Math"/>
                        <a:cs typeface="Arial" panose="020B0604020202020204" pitchFamily="34" charset="0"/>
                      </a:rPr>
                      <m:t>=</m:t>
                    </m:r>
                    <m:f>
                      <m:fPr>
                        <m:ctrlPr>
                          <a:rPr lang="sr-Latn-ME" sz="1200" i="1">
                            <a:solidFill>
                              <a:srgbClr val="7030A0"/>
                            </a:solidFill>
                            <a:latin typeface="Cambria Math"/>
                            <a:cs typeface="Arial" panose="020B0604020202020204" pitchFamily="34" charset="0"/>
                          </a:rPr>
                        </m:ctrlPr>
                      </m:fPr>
                      <m:num>
                        <m:r>
                          <a:rPr lang="sr-Latn-ME" sz="1200" b="0" i="1">
                            <a:solidFill>
                              <a:srgbClr val="7030A0"/>
                            </a:solidFill>
                            <a:latin typeface="Cambria Math"/>
                            <a:cs typeface="Arial" panose="020B0604020202020204" pitchFamily="34" charset="0"/>
                          </a:rPr>
                          <m:t>𝑋</m:t>
                        </m:r>
                        <m:r>
                          <a:rPr lang="sr-Latn-ME" sz="1200" b="0" i="1">
                            <a:solidFill>
                              <a:srgbClr val="7030A0"/>
                            </a:solidFill>
                            <a:latin typeface="Cambria Math"/>
                            <a:cs typeface="Arial" panose="020B0604020202020204" pitchFamily="34" charset="0"/>
                          </a:rPr>
                          <m:t>−</m:t>
                        </m:r>
                        <m:r>
                          <a:rPr lang="sr-Latn-ME" sz="1200" b="0" i="1">
                            <a:solidFill>
                              <a:srgbClr val="7030A0"/>
                            </a:solidFill>
                            <a:latin typeface="Cambria Math"/>
                            <a:ea typeface="Cambria Math"/>
                            <a:cs typeface="Arial" panose="020B0604020202020204" pitchFamily="34" charset="0"/>
                          </a:rPr>
                          <m:t>𝜇</m:t>
                        </m:r>
                      </m:num>
                      <m:den>
                        <m:r>
                          <a:rPr lang="sr-Latn-ME" sz="1200" b="0" i="1">
                            <a:solidFill>
                              <a:srgbClr val="7030A0"/>
                            </a:solidFill>
                            <a:latin typeface="Cambria Math"/>
                            <a:ea typeface="Cambria Math"/>
                            <a:cs typeface="Arial" panose="020B0604020202020204" pitchFamily="34" charset="0"/>
                          </a:rPr>
                          <m:t>𝜎</m:t>
                        </m:r>
                      </m:den>
                    </m:f>
                    <m:r>
                      <a:rPr lang="sr-Latn-ME" sz="1200" b="0" i="1">
                        <a:solidFill>
                          <a:srgbClr val="7030A0"/>
                        </a:solidFill>
                        <a:latin typeface="Cambria Math"/>
                        <a:ea typeface="Cambria Math"/>
                        <a:cs typeface="Arial" panose="020B0604020202020204" pitchFamily="34" charset="0"/>
                      </a:rPr>
                      <m:t>=</m:t>
                    </m:r>
                    <m:f>
                      <m:fPr>
                        <m:ctrlPr>
                          <a:rPr lang="sr-Latn-ME" sz="1200" i="1">
                            <a:solidFill>
                              <a:srgbClr val="7030A0"/>
                            </a:solidFill>
                            <a:latin typeface="Cambria Math"/>
                            <a:cs typeface="Arial" panose="020B0604020202020204" pitchFamily="34" charset="0"/>
                          </a:rPr>
                        </m:ctrlPr>
                      </m:fPr>
                      <m:num>
                        <m:r>
                          <a:rPr lang="sr-Latn-ME" sz="1200" b="0" i="1">
                            <a:solidFill>
                              <a:srgbClr val="7030A0"/>
                            </a:solidFill>
                            <a:latin typeface="Cambria Math"/>
                            <a:cs typeface="Arial" panose="020B0604020202020204" pitchFamily="34" charset="0"/>
                          </a:rPr>
                          <m:t>𝑋</m:t>
                        </m:r>
                        <m:r>
                          <a:rPr lang="sr-Latn-ME" sz="1200" b="0" i="1">
                            <a:solidFill>
                              <a:srgbClr val="7030A0"/>
                            </a:solidFill>
                            <a:latin typeface="Cambria Math"/>
                            <a:cs typeface="Arial" panose="020B0604020202020204" pitchFamily="34" charset="0"/>
                          </a:rPr>
                          <m:t>−5</m:t>
                        </m:r>
                      </m:num>
                      <m:den>
                        <m:r>
                          <a:rPr lang="sr-Latn-ME" sz="1200" b="0" i="1" smtClean="0">
                            <a:solidFill>
                              <a:srgbClr val="7030A0"/>
                            </a:solidFill>
                            <a:latin typeface="Cambria Math"/>
                            <a:cs typeface="Arial" panose="020B0604020202020204" pitchFamily="34" charset="0"/>
                          </a:rPr>
                          <m:t>0,05</m:t>
                        </m:r>
                      </m:den>
                    </m:f>
                  </m:oMath>
                </a14:m>
                <a:r>
                  <a:rPr lang="sr-Latn-ME" sz="1200" dirty="0" smtClean="0">
                    <a:solidFill>
                      <a:srgbClr val="7030A0"/>
                    </a:solidFill>
                    <a:latin typeface="Arial" panose="020B0604020202020204" pitchFamily="34" charset="0"/>
                    <a:cs typeface="Arial" panose="020B0604020202020204" pitchFamily="34" charset="0"/>
                  </a:rPr>
                  <a:t> </a:t>
                </a:r>
              </a:p>
              <a:p>
                <a:pPr marL="0" indent="0">
                  <a:buNone/>
                </a:pPr>
                <a:endParaRPr lang="sr-Latn-ME" sz="1200" dirty="0" smtClean="0">
                  <a:solidFill>
                    <a:srgbClr val="7030A0"/>
                  </a:solidFill>
                  <a:latin typeface="Arial" panose="020B0604020202020204" pitchFamily="34" charset="0"/>
                  <a:cs typeface="Arial" panose="020B0604020202020204" pitchFamily="34" charset="0"/>
                </a:endParaRPr>
              </a:p>
              <a:p>
                <a:pPr marL="0" indent="0">
                  <a:buNone/>
                </a:pPr>
                <a14:m>
                  <m:oMathPara xmlns:m="http://schemas.openxmlformats.org/officeDocument/2006/math">
                    <m:oMathParaPr>
                      <m:jc m:val="centerGroup"/>
                    </m:oMathParaPr>
                    <m:oMath xmlns:m="http://schemas.openxmlformats.org/officeDocument/2006/math">
                      <m:r>
                        <a:rPr lang="sr-Latn-ME" sz="1100" b="0" i="1">
                          <a:solidFill>
                            <a:srgbClr val="7030A0"/>
                          </a:solidFill>
                          <a:latin typeface="Cambria Math"/>
                          <a:cs typeface="Arial" panose="020B0604020202020204" pitchFamily="34" charset="0"/>
                        </a:rPr>
                        <m:t>𝑃</m:t>
                      </m:r>
                      <m:d>
                        <m:dPr>
                          <m:ctrlPr>
                            <a:rPr lang="sr-Latn-ME" sz="1100" i="1">
                              <a:solidFill>
                                <a:srgbClr val="7030A0"/>
                              </a:solidFill>
                              <a:latin typeface="Cambria Math"/>
                              <a:cs typeface="Arial" panose="020B0604020202020204" pitchFamily="34" charset="0"/>
                            </a:rPr>
                          </m:ctrlPr>
                        </m:dPr>
                        <m:e>
                          <m:d>
                            <m:dPr>
                              <m:begChr m:val="|"/>
                              <m:endChr m:val="|"/>
                              <m:ctrlPr>
                                <a:rPr lang="sr-Latn-ME" sz="1100" i="1">
                                  <a:solidFill>
                                    <a:srgbClr val="7030A0"/>
                                  </a:solidFill>
                                  <a:latin typeface="Cambria Math"/>
                                  <a:cs typeface="Arial" panose="020B0604020202020204" pitchFamily="34" charset="0"/>
                                </a:rPr>
                              </m:ctrlPr>
                            </m:dPr>
                            <m:e>
                              <m:r>
                                <a:rPr lang="sr-Latn-ME" sz="1100" b="0" i="1">
                                  <a:solidFill>
                                    <a:srgbClr val="7030A0"/>
                                  </a:solidFill>
                                  <a:latin typeface="Cambria Math"/>
                                  <a:cs typeface="Arial" panose="020B0604020202020204" pitchFamily="34" charset="0"/>
                                </a:rPr>
                                <m:t>𝑋</m:t>
                              </m:r>
                              <m:r>
                                <a:rPr lang="sr-Latn-ME" sz="1100" b="0" i="1">
                                  <a:solidFill>
                                    <a:srgbClr val="7030A0"/>
                                  </a:solidFill>
                                  <a:latin typeface="Cambria Math"/>
                                  <a:cs typeface="Arial" panose="020B0604020202020204" pitchFamily="34" charset="0"/>
                                </a:rPr>
                                <m:t>−5</m:t>
                              </m:r>
                            </m:e>
                          </m:d>
                          <m:r>
                            <a:rPr lang="sr-Latn-ME" sz="1100" b="0" i="1" smtClean="0">
                              <a:solidFill>
                                <a:srgbClr val="7030A0"/>
                              </a:solidFill>
                              <a:latin typeface="Cambria Math"/>
                              <a:cs typeface="Arial" panose="020B0604020202020204" pitchFamily="34" charset="0"/>
                            </a:rPr>
                            <m:t>&lt;</m:t>
                          </m:r>
                          <m:r>
                            <a:rPr lang="sr-Latn-ME" sz="1100" b="0" i="1" smtClean="0">
                              <a:solidFill>
                                <a:srgbClr val="7030A0"/>
                              </a:solidFill>
                              <a:latin typeface="Cambria Math"/>
                              <a:cs typeface="Arial" panose="020B0604020202020204" pitchFamily="34" charset="0"/>
                            </a:rPr>
                            <m:t>𝑎</m:t>
                          </m:r>
                        </m:e>
                      </m:d>
                      <m:r>
                        <a:rPr lang="sr-Latn-ME" sz="1100" b="0">
                          <a:solidFill>
                            <a:srgbClr val="7030A0"/>
                          </a:solidFill>
                          <a:latin typeface="Cambria Math"/>
                          <a:cs typeface="Arial" panose="020B0604020202020204" pitchFamily="34" charset="0"/>
                        </a:rPr>
                        <m:t>=</m:t>
                      </m:r>
                      <m:r>
                        <a:rPr lang="sr-Latn-ME" sz="1100" b="0" i="1" smtClean="0">
                          <a:solidFill>
                            <a:srgbClr val="7030A0"/>
                          </a:solidFill>
                          <a:latin typeface="Cambria Math"/>
                          <a:cs typeface="Arial" panose="020B0604020202020204" pitchFamily="34" charset="0"/>
                        </a:rPr>
                        <m:t>𝑃</m:t>
                      </m:r>
                      <m:d>
                        <m:dPr>
                          <m:ctrlPr>
                            <a:rPr lang="sr-Latn-ME" sz="1100" i="1" smtClean="0">
                              <a:solidFill>
                                <a:srgbClr val="7030A0"/>
                              </a:solidFill>
                              <a:latin typeface="Cambria Math"/>
                              <a:cs typeface="Arial" panose="020B0604020202020204" pitchFamily="34" charset="0"/>
                            </a:rPr>
                          </m:ctrlPr>
                        </m:dPr>
                        <m:e>
                          <m:r>
                            <a:rPr lang="sr-Latn-ME" sz="1100" b="0">
                              <a:solidFill>
                                <a:srgbClr val="7030A0"/>
                              </a:solidFill>
                              <a:latin typeface="Cambria Math"/>
                              <a:cs typeface="Arial" panose="020B0604020202020204" pitchFamily="34" charset="0"/>
                            </a:rPr>
                            <m:t>−</m:t>
                          </m:r>
                          <m:r>
                            <a:rPr lang="sr-Latn-ME" sz="1100" b="0" i="1" smtClean="0">
                              <a:solidFill>
                                <a:srgbClr val="7030A0"/>
                              </a:solidFill>
                              <a:latin typeface="Cambria Math"/>
                              <a:cs typeface="Arial" panose="020B0604020202020204" pitchFamily="34" charset="0"/>
                            </a:rPr>
                            <m:t>𝑎</m:t>
                          </m:r>
                          <m:r>
                            <a:rPr lang="sr-Latn-ME" sz="1100" b="0" i="1" smtClean="0">
                              <a:solidFill>
                                <a:srgbClr val="7030A0"/>
                              </a:solidFill>
                              <a:latin typeface="Cambria Math"/>
                              <a:cs typeface="Arial" panose="020B0604020202020204" pitchFamily="34" charset="0"/>
                            </a:rPr>
                            <m:t>&lt;</m:t>
                          </m:r>
                          <m:r>
                            <a:rPr lang="sr-Latn-ME" sz="1100" b="0" i="1">
                              <a:solidFill>
                                <a:srgbClr val="7030A0"/>
                              </a:solidFill>
                              <a:latin typeface="Cambria Math"/>
                              <a:ea typeface="Cambria Math"/>
                              <a:cs typeface="Arial" panose="020B0604020202020204" pitchFamily="34" charset="0"/>
                            </a:rPr>
                            <m:t>𝑋</m:t>
                          </m:r>
                          <m:r>
                            <a:rPr lang="sr-Latn-ME" sz="1100" b="0" i="1">
                              <a:solidFill>
                                <a:srgbClr val="7030A0"/>
                              </a:solidFill>
                              <a:latin typeface="Cambria Math"/>
                              <a:ea typeface="Cambria Math"/>
                              <a:cs typeface="Arial" panose="020B0604020202020204" pitchFamily="34" charset="0"/>
                            </a:rPr>
                            <m:t>−5&lt;</m:t>
                          </m:r>
                          <m:r>
                            <a:rPr lang="sr-Latn-ME" sz="1100" b="0" i="1" smtClean="0">
                              <a:solidFill>
                                <a:srgbClr val="7030A0"/>
                              </a:solidFill>
                              <a:latin typeface="Cambria Math"/>
                              <a:ea typeface="Cambria Math"/>
                              <a:cs typeface="Arial" panose="020B0604020202020204" pitchFamily="34" charset="0"/>
                            </a:rPr>
                            <m:t>𝑎</m:t>
                          </m:r>
                        </m:e>
                      </m:d>
                      <m:r>
                        <a:rPr lang="sr-Latn-ME" sz="1100" b="0" i="1" smtClean="0">
                          <a:solidFill>
                            <a:srgbClr val="7030A0"/>
                          </a:solidFill>
                          <a:latin typeface="Cambria Math"/>
                          <a:ea typeface="Cambria Math"/>
                          <a:cs typeface="Arial" panose="020B0604020202020204" pitchFamily="34" charset="0"/>
                        </a:rPr>
                        <m:t>=</m:t>
                      </m:r>
                      <m:r>
                        <a:rPr lang="sr-Latn-ME" sz="1100" b="0" i="1" smtClean="0">
                          <a:solidFill>
                            <a:srgbClr val="7030A0"/>
                          </a:solidFill>
                          <a:latin typeface="Cambria Math"/>
                          <a:ea typeface="Cambria Math"/>
                          <a:cs typeface="Arial" panose="020B0604020202020204" pitchFamily="34" charset="0"/>
                        </a:rPr>
                        <m:t>𝑃</m:t>
                      </m:r>
                      <m:d>
                        <m:dPr>
                          <m:ctrlPr>
                            <a:rPr lang="sr-Latn-ME" sz="1100" i="1" smtClean="0">
                              <a:solidFill>
                                <a:srgbClr val="7030A0"/>
                              </a:solidFill>
                              <a:latin typeface="Cambria Math"/>
                              <a:ea typeface="Cambria Math"/>
                              <a:cs typeface="Arial" panose="020B0604020202020204" pitchFamily="34" charset="0"/>
                            </a:rPr>
                          </m:ctrlPr>
                        </m:dPr>
                        <m:e>
                          <m:f>
                            <m:fPr>
                              <m:ctrlPr>
                                <a:rPr lang="sr-Latn-ME" sz="1100" i="1" smtClean="0">
                                  <a:solidFill>
                                    <a:srgbClr val="7030A0"/>
                                  </a:solidFill>
                                  <a:latin typeface="Cambria Math"/>
                                  <a:ea typeface="Cambria Math"/>
                                  <a:cs typeface="Arial" panose="020B0604020202020204" pitchFamily="34" charset="0"/>
                                </a:rPr>
                              </m:ctrlPr>
                            </m:fPr>
                            <m:num>
                              <m:r>
                                <a:rPr lang="sr-Latn-ME" sz="1100" b="0" i="1" smtClean="0">
                                  <a:solidFill>
                                    <a:srgbClr val="7030A0"/>
                                  </a:solidFill>
                                  <a:latin typeface="Cambria Math"/>
                                  <a:ea typeface="Cambria Math"/>
                                  <a:cs typeface="Arial" panose="020B0604020202020204" pitchFamily="34" charset="0"/>
                                </a:rPr>
                                <m:t>−</m:t>
                              </m:r>
                              <m:r>
                                <a:rPr lang="sr-Latn-ME" sz="1100" b="0" i="1" smtClean="0">
                                  <a:solidFill>
                                    <a:srgbClr val="7030A0"/>
                                  </a:solidFill>
                                  <a:latin typeface="Cambria Math"/>
                                  <a:ea typeface="Cambria Math"/>
                                  <a:cs typeface="Arial" panose="020B0604020202020204" pitchFamily="34" charset="0"/>
                                </a:rPr>
                                <m:t>𝑎</m:t>
                              </m:r>
                            </m:num>
                            <m:den>
                              <m:r>
                                <a:rPr lang="sr-Latn-ME" sz="1100" b="0" i="1" smtClean="0">
                                  <a:solidFill>
                                    <a:srgbClr val="7030A0"/>
                                  </a:solidFill>
                                  <a:latin typeface="Cambria Math"/>
                                  <a:ea typeface="Cambria Math"/>
                                  <a:cs typeface="Arial" panose="020B0604020202020204" pitchFamily="34" charset="0"/>
                                </a:rPr>
                                <m:t>0,05</m:t>
                              </m:r>
                            </m:den>
                          </m:f>
                          <m:r>
                            <a:rPr lang="sr-Latn-ME" sz="1100" b="0" i="1" smtClean="0">
                              <a:solidFill>
                                <a:srgbClr val="7030A0"/>
                              </a:solidFill>
                              <a:latin typeface="Cambria Math"/>
                              <a:ea typeface="Cambria Math"/>
                              <a:cs typeface="Arial" panose="020B0604020202020204" pitchFamily="34" charset="0"/>
                            </a:rPr>
                            <m:t>&lt;</m:t>
                          </m:r>
                          <m:f>
                            <m:fPr>
                              <m:ctrlPr>
                                <a:rPr lang="sr-Latn-ME" sz="1100" i="1" smtClean="0">
                                  <a:solidFill>
                                    <a:srgbClr val="7030A0"/>
                                  </a:solidFill>
                                  <a:latin typeface="Cambria Math"/>
                                  <a:ea typeface="Cambria Math"/>
                                  <a:cs typeface="Arial" panose="020B0604020202020204" pitchFamily="34" charset="0"/>
                                </a:rPr>
                              </m:ctrlPr>
                            </m:fPr>
                            <m:num>
                              <m:r>
                                <a:rPr lang="sr-Latn-ME" sz="1100" b="0" i="1" smtClean="0">
                                  <a:solidFill>
                                    <a:srgbClr val="7030A0"/>
                                  </a:solidFill>
                                  <a:latin typeface="Cambria Math"/>
                                  <a:ea typeface="Cambria Math"/>
                                  <a:cs typeface="Arial" panose="020B0604020202020204" pitchFamily="34" charset="0"/>
                                </a:rPr>
                                <m:t>𝑋</m:t>
                              </m:r>
                              <m:r>
                                <a:rPr lang="sr-Latn-ME" sz="1100" b="0" i="1" smtClean="0">
                                  <a:solidFill>
                                    <a:srgbClr val="7030A0"/>
                                  </a:solidFill>
                                  <a:latin typeface="Cambria Math"/>
                                  <a:ea typeface="Cambria Math"/>
                                  <a:cs typeface="Arial" panose="020B0604020202020204" pitchFamily="34" charset="0"/>
                                </a:rPr>
                                <m:t>−5</m:t>
                              </m:r>
                            </m:num>
                            <m:den>
                              <m:r>
                                <a:rPr lang="sr-Latn-ME" sz="1100" b="0" i="1" smtClean="0">
                                  <a:solidFill>
                                    <a:srgbClr val="7030A0"/>
                                  </a:solidFill>
                                  <a:latin typeface="Cambria Math"/>
                                  <a:ea typeface="Cambria Math"/>
                                  <a:cs typeface="Arial" panose="020B0604020202020204" pitchFamily="34" charset="0"/>
                                </a:rPr>
                                <m:t>0,05</m:t>
                              </m:r>
                            </m:den>
                          </m:f>
                          <m:r>
                            <a:rPr lang="sr-Latn-ME" sz="1100" b="0" i="1" smtClean="0">
                              <a:solidFill>
                                <a:srgbClr val="7030A0"/>
                              </a:solidFill>
                              <a:latin typeface="Cambria Math"/>
                              <a:ea typeface="Cambria Math"/>
                              <a:cs typeface="Arial" panose="020B0604020202020204" pitchFamily="34" charset="0"/>
                            </a:rPr>
                            <m:t>&lt;</m:t>
                          </m:r>
                          <m:f>
                            <m:fPr>
                              <m:ctrlPr>
                                <a:rPr lang="sr-Latn-ME" sz="1100" i="1" smtClean="0">
                                  <a:solidFill>
                                    <a:srgbClr val="7030A0"/>
                                  </a:solidFill>
                                  <a:latin typeface="Cambria Math"/>
                                  <a:ea typeface="Cambria Math"/>
                                  <a:cs typeface="Arial" panose="020B0604020202020204" pitchFamily="34" charset="0"/>
                                </a:rPr>
                              </m:ctrlPr>
                            </m:fPr>
                            <m:num>
                              <m:r>
                                <a:rPr lang="sr-Latn-ME" sz="1100" b="0" i="1" smtClean="0">
                                  <a:solidFill>
                                    <a:srgbClr val="7030A0"/>
                                  </a:solidFill>
                                  <a:latin typeface="Cambria Math"/>
                                  <a:ea typeface="Cambria Math"/>
                                  <a:cs typeface="Arial" panose="020B0604020202020204" pitchFamily="34" charset="0"/>
                                </a:rPr>
                                <m:t>𝑎</m:t>
                              </m:r>
                            </m:num>
                            <m:den>
                              <m:r>
                                <a:rPr lang="sr-Latn-ME" sz="1100" b="0" i="1" smtClean="0">
                                  <a:solidFill>
                                    <a:srgbClr val="7030A0"/>
                                  </a:solidFill>
                                  <a:latin typeface="Cambria Math"/>
                                  <a:ea typeface="Cambria Math"/>
                                  <a:cs typeface="Arial" panose="020B0604020202020204" pitchFamily="34" charset="0"/>
                                </a:rPr>
                                <m:t>0,05</m:t>
                              </m:r>
                            </m:den>
                          </m:f>
                        </m:e>
                      </m:d>
                      <m:r>
                        <a:rPr lang="sr-Latn-ME" sz="1100" b="0" i="1" smtClean="0">
                          <a:solidFill>
                            <a:srgbClr val="7030A0"/>
                          </a:solidFill>
                          <a:latin typeface="Cambria Math"/>
                          <a:ea typeface="Cambria Math"/>
                          <a:cs typeface="Arial" panose="020B0604020202020204" pitchFamily="34" charset="0"/>
                        </a:rPr>
                        <m:t>=</m:t>
                      </m:r>
                      <m:r>
                        <a:rPr lang="sr-Latn-ME" sz="1100" b="0" i="1">
                          <a:solidFill>
                            <a:srgbClr val="7030A0"/>
                          </a:solidFill>
                          <a:latin typeface="Cambria Math"/>
                          <a:ea typeface="Cambria Math"/>
                          <a:cs typeface="Arial" panose="020B0604020202020204" pitchFamily="34" charset="0"/>
                        </a:rPr>
                        <m:t>𝑃</m:t>
                      </m:r>
                      <m:d>
                        <m:dPr>
                          <m:ctrlPr>
                            <a:rPr lang="sr-Latn-ME" sz="1100" i="1">
                              <a:solidFill>
                                <a:srgbClr val="7030A0"/>
                              </a:solidFill>
                              <a:latin typeface="Cambria Math"/>
                              <a:ea typeface="Cambria Math"/>
                              <a:cs typeface="Arial" panose="020B0604020202020204" pitchFamily="34" charset="0"/>
                            </a:rPr>
                          </m:ctrlPr>
                        </m:dPr>
                        <m:e>
                          <m:f>
                            <m:fPr>
                              <m:ctrlPr>
                                <a:rPr lang="sr-Latn-ME" sz="1100" i="1">
                                  <a:solidFill>
                                    <a:srgbClr val="7030A0"/>
                                  </a:solidFill>
                                  <a:latin typeface="Cambria Math"/>
                                  <a:ea typeface="Cambria Math"/>
                                  <a:cs typeface="Arial" panose="020B0604020202020204" pitchFamily="34" charset="0"/>
                                </a:rPr>
                              </m:ctrlPr>
                            </m:fPr>
                            <m:num>
                              <m:r>
                                <a:rPr lang="sr-Latn-ME" sz="1100" b="0" i="1">
                                  <a:solidFill>
                                    <a:srgbClr val="7030A0"/>
                                  </a:solidFill>
                                  <a:latin typeface="Cambria Math"/>
                                  <a:ea typeface="Cambria Math"/>
                                  <a:cs typeface="Arial" panose="020B0604020202020204" pitchFamily="34" charset="0"/>
                                </a:rPr>
                                <m:t>−</m:t>
                              </m:r>
                              <m:r>
                                <a:rPr lang="sr-Latn-ME" sz="1100" b="0" i="1">
                                  <a:solidFill>
                                    <a:srgbClr val="7030A0"/>
                                  </a:solidFill>
                                  <a:latin typeface="Cambria Math"/>
                                  <a:ea typeface="Cambria Math"/>
                                  <a:cs typeface="Arial" panose="020B0604020202020204" pitchFamily="34" charset="0"/>
                                </a:rPr>
                                <m:t>𝑎</m:t>
                              </m:r>
                            </m:num>
                            <m:den>
                              <m:r>
                                <a:rPr lang="sr-Latn-ME" sz="1100" b="0" i="1">
                                  <a:solidFill>
                                    <a:srgbClr val="7030A0"/>
                                  </a:solidFill>
                                  <a:latin typeface="Cambria Math"/>
                                  <a:ea typeface="Cambria Math"/>
                                  <a:cs typeface="Arial" panose="020B0604020202020204" pitchFamily="34" charset="0"/>
                                </a:rPr>
                                <m:t>0,05</m:t>
                              </m:r>
                            </m:den>
                          </m:f>
                          <m:r>
                            <a:rPr lang="sr-Latn-ME" sz="1100" b="0" i="1" smtClean="0">
                              <a:solidFill>
                                <a:srgbClr val="7030A0"/>
                              </a:solidFill>
                              <a:latin typeface="Cambria Math"/>
                              <a:ea typeface="Cambria Math"/>
                              <a:cs typeface="Arial" panose="020B0604020202020204" pitchFamily="34" charset="0"/>
                            </a:rPr>
                            <m:t>&lt;</m:t>
                          </m:r>
                          <m:r>
                            <a:rPr lang="sr-Latn-ME" sz="1100" b="0" i="1" smtClean="0">
                              <a:solidFill>
                                <a:srgbClr val="7030A0"/>
                              </a:solidFill>
                              <a:latin typeface="Cambria Math"/>
                              <a:ea typeface="Cambria Math"/>
                              <a:cs typeface="Arial" panose="020B0604020202020204" pitchFamily="34" charset="0"/>
                            </a:rPr>
                            <m:t>𝑇</m:t>
                          </m:r>
                          <m:r>
                            <a:rPr lang="sr-Latn-ME" sz="1100" b="0" i="1" smtClean="0">
                              <a:solidFill>
                                <a:srgbClr val="7030A0"/>
                              </a:solidFill>
                              <a:latin typeface="Cambria Math"/>
                              <a:ea typeface="Cambria Math"/>
                              <a:cs typeface="Arial" panose="020B0604020202020204" pitchFamily="34" charset="0"/>
                            </a:rPr>
                            <m:t>&lt;</m:t>
                          </m:r>
                          <m:f>
                            <m:fPr>
                              <m:ctrlPr>
                                <a:rPr lang="sr-Latn-ME" sz="1100" i="1">
                                  <a:solidFill>
                                    <a:srgbClr val="7030A0"/>
                                  </a:solidFill>
                                  <a:latin typeface="Cambria Math"/>
                                  <a:ea typeface="Cambria Math"/>
                                  <a:cs typeface="Arial" panose="020B0604020202020204" pitchFamily="34" charset="0"/>
                                </a:rPr>
                              </m:ctrlPr>
                            </m:fPr>
                            <m:num>
                              <m:r>
                                <a:rPr lang="sr-Latn-ME" sz="1100" b="0" i="1">
                                  <a:solidFill>
                                    <a:srgbClr val="7030A0"/>
                                  </a:solidFill>
                                  <a:latin typeface="Cambria Math"/>
                                  <a:ea typeface="Cambria Math"/>
                                  <a:cs typeface="Arial" panose="020B0604020202020204" pitchFamily="34" charset="0"/>
                                </a:rPr>
                                <m:t>𝑎</m:t>
                              </m:r>
                            </m:num>
                            <m:den>
                              <m:r>
                                <a:rPr lang="sr-Latn-ME" sz="1100" b="0" i="1">
                                  <a:solidFill>
                                    <a:srgbClr val="7030A0"/>
                                  </a:solidFill>
                                  <a:latin typeface="Cambria Math"/>
                                  <a:ea typeface="Cambria Math"/>
                                  <a:cs typeface="Arial" panose="020B0604020202020204" pitchFamily="34" charset="0"/>
                                </a:rPr>
                                <m:t>0,05</m:t>
                              </m:r>
                            </m:den>
                          </m:f>
                        </m:e>
                      </m:d>
                      <m:r>
                        <a:rPr lang="sr-Latn-ME" sz="1100" b="0" i="1" smtClean="0">
                          <a:solidFill>
                            <a:srgbClr val="7030A0"/>
                          </a:solidFill>
                          <a:latin typeface="Cambria Math"/>
                          <a:ea typeface="Cambria Math"/>
                          <a:cs typeface="Arial" panose="020B0604020202020204" pitchFamily="34" charset="0"/>
                        </a:rPr>
                        <m:t>=</m:t>
                      </m:r>
                      <m:r>
                        <a:rPr lang="sr-Latn-ME" sz="1100" b="0" i="1">
                          <a:solidFill>
                            <a:srgbClr val="7030A0"/>
                          </a:solidFill>
                          <a:latin typeface="Cambria Math"/>
                          <a:ea typeface="Cambria Math"/>
                          <a:cs typeface="Arial" panose="020B0604020202020204" pitchFamily="34" charset="0"/>
                        </a:rPr>
                        <m:t>𝑃</m:t>
                      </m:r>
                      <m:d>
                        <m:dPr>
                          <m:ctrlPr>
                            <a:rPr lang="sr-Latn-ME" sz="1100" i="1">
                              <a:solidFill>
                                <a:srgbClr val="7030A0"/>
                              </a:solidFill>
                              <a:latin typeface="Cambria Math"/>
                              <a:ea typeface="Cambria Math"/>
                              <a:cs typeface="Arial" panose="020B0604020202020204" pitchFamily="34" charset="0"/>
                            </a:rPr>
                          </m:ctrlPr>
                        </m:dPr>
                        <m:e>
                          <m:r>
                            <a:rPr lang="sr-Latn-ME" sz="1100" b="0" i="1">
                              <a:solidFill>
                                <a:srgbClr val="7030A0"/>
                              </a:solidFill>
                              <a:latin typeface="Cambria Math"/>
                              <a:ea typeface="Cambria Math"/>
                              <a:cs typeface="Arial" panose="020B0604020202020204" pitchFamily="34" charset="0"/>
                            </a:rPr>
                            <m:t>𝑇</m:t>
                          </m:r>
                          <m:r>
                            <a:rPr lang="sr-Latn-ME" sz="1100" b="0" i="1" smtClean="0">
                              <a:solidFill>
                                <a:srgbClr val="7030A0"/>
                              </a:solidFill>
                              <a:latin typeface="Cambria Math"/>
                              <a:ea typeface="Cambria Math"/>
                              <a:cs typeface="Arial" panose="020B0604020202020204" pitchFamily="34" charset="0"/>
                            </a:rPr>
                            <m:t>&lt;</m:t>
                          </m:r>
                          <m:f>
                            <m:fPr>
                              <m:ctrlPr>
                                <a:rPr lang="sr-Latn-ME" sz="1100" i="1" smtClean="0">
                                  <a:solidFill>
                                    <a:srgbClr val="7030A0"/>
                                  </a:solidFill>
                                  <a:latin typeface="Cambria Math"/>
                                  <a:ea typeface="Cambria Math"/>
                                  <a:cs typeface="Arial" panose="020B0604020202020204" pitchFamily="34" charset="0"/>
                                </a:rPr>
                              </m:ctrlPr>
                            </m:fPr>
                            <m:num>
                              <m:r>
                                <a:rPr lang="sr-Latn-ME" sz="1100" b="0" i="1" smtClean="0">
                                  <a:solidFill>
                                    <a:srgbClr val="7030A0"/>
                                  </a:solidFill>
                                  <a:latin typeface="Cambria Math"/>
                                  <a:ea typeface="Cambria Math"/>
                                  <a:cs typeface="Arial" panose="020B0604020202020204" pitchFamily="34" charset="0"/>
                                </a:rPr>
                                <m:t>𝑎</m:t>
                              </m:r>
                            </m:num>
                            <m:den>
                              <m:r>
                                <a:rPr lang="sr-Latn-ME" sz="1100" b="0" i="1" smtClean="0">
                                  <a:solidFill>
                                    <a:srgbClr val="7030A0"/>
                                  </a:solidFill>
                                  <a:latin typeface="Cambria Math"/>
                                  <a:ea typeface="Cambria Math"/>
                                  <a:cs typeface="Arial" panose="020B0604020202020204" pitchFamily="34" charset="0"/>
                                </a:rPr>
                                <m:t>0,05</m:t>
                              </m:r>
                            </m:den>
                          </m:f>
                        </m:e>
                      </m:d>
                      <m:r>
                        <a:rPr lang="sr-Latn-ME" sz="1100" b="0" i="1">
                          <a:solidFill>
                            <a:srgbClr val="7030A0"/>
                          </a:solidFill>
                          <a:latin typeface="Cambria Math"/>
                          <a:ea typeface="Cambria Math"/>
                          <a:cs typeface="Arial" panose="020B0604020202020204" pitchFamily="34" charset="0"/>
                        </a:rPr>
                        <m:t>−</m:t>
                      </m:r>
                      <m:r>
                        <a:rPr lang="sr-Latn-ME" sz="1100" b="0" i="1">
                          <a:solidFill>
                            <a:srgbClr val="7030A0"/>
                          </a:solidFill>
                          <a:latin typeface="Cambria Math"/>
                          <a:ea typeface="Cambria Math"/>
                          <a:cs typeface="Arial" panose="020B0604020202020204" pitchFamily="34" charset="0"/>
                        </a:rPr>
                        <m:t>𝑃</m:t>
                      </m:r>
                      <m:d>
                        <m:dPr>
                          <m:ctrlPr>
                            <a:rPr lang="sr-Latn-ME" sz="1100" i="1">
                              <a:solidFill>
                                <a:srgbClr val="7030A0"/>
                              </a:solidFill>
                              <a:latin typeface="Cambria Math"/>
                              <a:ea typeface="Cambria Math"/>
                              <a:cs typeface="Arial" panose="020B0604020202020204" pitchFamily="34" charset="0"/>
                            </a:rPr>
                          </m:ctrlPr>
                        </m:dPr>
                        <m:e>
                          <m:r>
                            <a:rPr lang="sr-Latn-ME" sz="1100" b="0" i="1">
                              <a:solidFill>
                                <a:srgbClr val="7030A0"/>
                              </a:solidFill>
                              <a:latin typeface="Cambria Math"/>
                              <a:ea typeface="Cambria Math"/>
                              <a:cs typeface="Arial" panose="020B0604020202020204" pitchFamily="34" charset="0"/>
                            </a:rPr>
                            <m:t>𝑇</m:t>
                          </m:r>
                          <m:r>
                            <a:rPr lang="sr-Latn-ME" sz="1100" b="0" i="1" smtClean="0">
                              <a:solidFill>
                                <a:srgbClr val="7030A0"/>
                              </a:solidFill>
                              <a:latin typeface="Cambria Math"/>
                              <a:ea typeface="Cambria Math"/>
                              <a:cs typeface="Arial" panose="020B0604020202020204" pitchFamily="34" charset="0"/>
                            </a:rPr>
                            <m:t>&lt;</m:t>
                          </m:r>
                          <m:r>
                            <a:rPr lang="sr-Latn-ME" sz="1100" b="0" i="1">
                              <a:solidFill>
                                <a:srgbClr val="7030A0"/>
                              </a:solidFill>
                              <a:latin typeface="Cambria Math"/>
                              <a:ea typeface="Cambria Math"/>
                              <a:cs typeface="Arial" panose="020B0604020202020204" pitchFamily="34" charset="0"/>
                            </a:rPr>
                            <m:t>−</m:t>
                          </m:r>
                          <m:f>
                            <m:fPr>
                              <m:ctrlPr>
                                <a:rPr lang="sr-Latn-ME" sz="1100" i="1" smtClean="0">
                                  <a:solidFill>
                                    <a:srgbClr val="7030A0"/>
                                  </a:solidFill>
                                  <a:latin typeface="Cambria Math"/>
                                  <a:ea typeface="Cambria Math"/>
                                  <a:cs typeface="Arial" panose="020B0604020202020204" pitchFamily="34" charset="0"/>
                                </a:rPr>
                              </m:ctrlPr>
                            </m:fPr>
                            <m:num>
                              <m:r>
                                <a:rPr lang="sr-Latn-ME" sz="1100" b="0" i="1" smtClean="0">
                                  <a:solidFill>
                                    <a:srgbClr val="7030A0"/>
                                  </a:solidFill>
                                  <a:latin typeface="Cambria Math"/>
                                  <a:ea typeface="Cambria Math"/>
                                  <a:cs typeface="Arial" panose="020B0604020202020204" pitchFamily="34" charset="0"/>
                                </a:rPr>
                                <m:t>𝑎</m:t>
                              </m:r>
                            </m:num>
                            <m:den>
                              <m:r>
                                <a:rPr lang="sr-Latn-ME" sz="1100" b="0" i="1" smtClean="0">
                                  <a:solidFill>
                                    <a:srgbClr val="7030A0"/>
                                  </a:solidFill>
                                  <a:latin typeface="Cambria Math"/>
                                  <a:ea typeface="Cambria Math"/>
                                  <a:cs typeface="Arial" panose="020B0604020202020204" pitchFamily="34" charset="0"/>
                                </a:rPr>
                                <m:t>0,05</m:t>
                              </m:r>
                            </m:den>
                          </m:f>
                        </m:e>
                      </m:d>
                      <m:r>
                        <a:rPr lang="sr-Latn-ME" sz="1100" b="0" i="1" smtClean="0">
                          <a:solidFill>
                            <a:srgbClr val="7030A0"/>
                          </a:solidFill>
                          <a:latin typeface="Cambria Math"/>
                          <a:ea typeface="Cambria Math"/>
                          <a:cs typeface="Arial" panose="020B0604020202020204" pitchFamily="34" charset="0"/>
                        </a:rPr>
                        <m:t>=</m:t>
                      </m:r>
                      <m:r>
                        <a:rPr lang="sr-Latn-ME" sz="1100" b="0" i="1">
                          <a:solidFill>
                            <a:srgbClr val="7030A0"/>
                          </a:solidFill>
                          <a:latin typeface="Cambria Math"/>
                          <a:ea typeface="Cambria Math"/>
                          <a:cs typeface="Arial" panose="020B0604020202020204" pitchFamily="34" charset="0"/>
                        </a:rPr>
                        <m:t>𝑃</m:t>
                      </m:r>
                      <m:d>
                        <m:dPr>
                          <m:ctrlPr>
                            <a:rPr lang="sr-Latn-ME" sz="1100" i="1">
                              <a:solidFill>
                                <a:srgbClr val="7030A0"/>
                              </a:solidFill>
                              <a:latin typeface="Cambria Math"/>
                              <a:ea typeface="Cambria Math"/>
                              <a:cs typeface="Arial" panose="020B0604020202020204" pitchFamily="34" charset="0"/>
                            </a:rPr>
                          </m:ctrlPr>
                        </m:dPr>
                        <m:e>
                          <m:r>
                            <a:rPr lang="sr-Latn-ME" sz="1100" b="0" i="1">
                              <a:solidFill>
                                <a:srgbClr val="7030A0"/>
                              </a:solidFill>
                              <a:latin typeface="Cambria Math"/>
                              <a:ea typeface="Cambria Math"/>
                              <a:cs typeface="Arial" panose="020B0604020202020204" pitchFamily="34" charset="0"/>
                            </a:rPr>
                            <m:t>𝑇</m:t>
                          </m:r>
                          <m:r>
                            <a:rPr lang="sr-Latn-ME" sz="1100" b="0" i="1">
                              <a:solidFill>
                                <a:srgbClr val="7030A0"/>
                              </a:solidFill>
                              <a:latin typeface="Cambria Math"/>
                              <a:ea typeface="Cambria Math"/>
                              <a:cs typeface="Arial" panose="020B0604020202020204" pitchFamily="34" charset="0"/>
                            </a:rPr>
                            <m:t>≤</m:t>
                          </m:r>
                          <m:f>
                            <m:fPr>
                              <m:ctrlPr>
                                <a:rPr lang="sr-Latn-ME" sz="1100" i="1">
                                  <a:solidFill>
                                    <a:srgbClr val="7030A0"/>
                                  </a:solidFill>
                                  <a:latin typeface="Cambria Math"/>
                                  <a:ea typeface="Cambria Math"/>
                                  <a:cs typeface="Arial" panose="020B0604020202020204" pitchFamily="34" charset="0"/>
                                </a:rPr>
                              </m:ctrlPr>
                            </m:fPr>
                            <m:num>
                              <m:r>
                                <a:rPr lang="sr-Latn-ME" sz="1100" b="0" i="1">
                                  <a:solidFill>
                                    <a:srgbClr val="7030A0"/>
                                  </a:solidFill>
                                  <a:latin typeface="Cambria Math"/>
                                  <a:ea typeface="Cambria Math"/>
                                  <a:cs typeface="Arial" panose="020B0604020202020204" pitchFamily="34" charset="0"/>
                                </a:rPr>
                                <m:t>𝑎</m:t>
                              </m:r>
                            </m:num>
                            <m:den>
                              <m:r>
                                <a:rPr lang="sr-Latn-ME" sz="1100" b="0" i="1">
                                  <a:solidFill>
                                    <a:srgbClr val="7030A0"/>
                                  </a:solidFill>
                                  <a:latin typeface="Cambria Math"/>
                                  <a:ea typeface="Cambria Math"/>
                                  <a:cs typeface="Arial" panose="020B0604020202020204" pitchFamily="34" charset="0"/>
                                </a:rPr>
                                <m:t>0,05</m:t>
                              </m:r>
                            </m:den>
                          </m:f>
                        </m:e>
                      </m:d>
                      <m:r>
                        <a:rPr lang="sr-Latn-ME" sz="1100" b="0" i="1">
                          <a:solidFill>
                            <a:srgbClr val="7030A0"/>
                          </a:solidFill>
                          <a:latin typeface="Cambria Math"/>
                          <a:ea typeface="Cambria Math"/>
                          <a:cs typeface="Arial" panose="020B0604020202020204" pitchFamily="34" charset="0"/>
                        </a:rPr>
                        <m:t>−</m:t>
                      </m:r>
                      <m:d>
                        <m:dPr>
                          <m:begChr m:val="["/>
                          <m:endChr m:val="]"/>
                          <m:ctrlPr>
                            <a:rPr lang="sr-Latn-ME" sz="1100" i="1" smtClean="0">
                              <a:solidFill>
                                <a:srgbClr val="7030A0"/>
                              </a:solidFill>
                              <a:latin typeface="Cambria Math"/>
                              <a:ea typeface="Cambria Math"/>
                              <a:cs typeface="Arial" panose="020B0604020202020204" pitchFamily="34" charset="0"/>
                            </a:rPr>
                          </m:ctrlPr>
                        </m:dPr>
                        <m:e>
                          <m:r>
                            <a:rPr lang="sr-Latn-ME" sz="1100" b="0" i="1" smtClean="0">
                              <a:solidFill>
                                <a:srgbClr val="7030A0"/>
                              </a:solidFill>
                              <a:latin typeface="Cambria Math"/>
                              <a:ea typeface="Cambria Math"/>
                              <a:cs typeface="Arial" panose="020B0604020202020204" pitchFamily="34" charset="0"/>
                            </a:rPr>
                            <m:t>1−</m:t>
                          </m:r>
                          <m:r>
                            <a:rPr lang="sr-Latn-ME" sz="1100" b="0" i="1">
                              <a:solidFill>
                                <a:srgbClr val="7030A0"/>
                              </a:solidFill>
                              <a:latin typeface="Cambria Math"/>
                              <a:ea typeface="Cambria Math"/>
                              <a:cs typeface="Arial" panose="020B0604020202020204" pitchFamily="34" charset="0"/>
                            </a:rPr>
                            <m:t>𝑃</m:t>
                          </m:r>
                          <m:d>
                            <m:dPr>
                              <m:ctrlPr>
                                <a:rPr lang="sr-Latn-ME" sz="1100" i="1">
                                  <a:solidFill>
                                    <a:srgbClr val="7030A0"/>
                                  </a:solidFill>
                                  <a:latin typeface="Cambria Math"/>
                                  <a:ea typeface="Cambria Math"/>
                                  <a:cs typeface="Arial" panose="020B0604020202020204" pitchFamily="34" charset="0"/>
                                </a:rPr>
                              </m:ctrlPr>
                            </m:dPr>
                            <m:e>
                              <m:r>
                                <a:rPr lang="sr-Latn-ME" sz="1100" b="0" i="1">
                                  <a:solidFill>
                                    <a:srgbClr val="7030A0"/>
                                  </a:solidFill>
                                  <a:latin typeface="Cambria Math"/>
                                  <a:ea typeface="Cambria Math"/>
                                  <a:cs typeface="Arial" panose="020B0604020202020204" pitchFamily="34" charset="0"/>
                                </a:rPr>
                                <m:t>𝑇</m:t>
                              </m:r>
                              <m:r>
                                <a:rPr lang="sr-Latn-ME" sz="1100" b="0" i="1">
                                  <a:solidFill>
                                    <a:srgbClr val="7030A0"/>
                                  </a:solidFill>
                                  <a:latin typeface="Cambria Math"/>
                                  <a:ea typeface="Cambria Math"/>
                                  <a:cs typeface="Arial" panose="020B0604020202020204" pitchFamily="34" charset="0"/>
                                </a:rPr>
                                <m:t>≤</m:t>
                              </m:r>
                              <m:f>
                                <m:fPr>
                                  <m:ctrlPr>
                                    <a:rPr lang="sr-Latn-ME" sz="1100" i="1">
                                      <a:solidFill>
                                        <a:srgbClr val="7030A0"/>
                                      </a:solidFill>
                                      <a:latin typeface="Cambria Math"/>
                                      <a:ea typeface="Cambria Math"/>
                                      <a:cs typeface="Arial" panose="020B0604020202020204" pitchFamily="34" charset="0"/>
                                    </a:rPr>
                                  </m:ctrlPr>
                                </m:fPr>
                                <m:num>
                                  <m:r>
                                    <a:rPr lang="sr-Latn-ME" sz="1100" b="0" i="1">
                                      <a:solidFill>
                                        <a:srgbClr val="7030A0"/>
                                      </a:solidFill>
                                      <a:latin typeface="Cambria Math"/>
                                      <a:ea typeface="Cambria Math"/>
                                      <a:cs typeface="Arial" panose="020B0604020202020204" pitchFamily="34" charset="0"/>
                                    </a:rPr>
                                    <m:t>𝑎</m:t>
                                  </m:r>
                                </m:num>
                                <m:den>
                                  <m:r>
                                    <a:rPr lang="sr-Latn-ME" sz="1100" b="0" i="1">
                                      <a:solidFill>
                                        <a:srgbClr val="7030A0"/>
                                      </a:solidFill>
                                      <a:latin typeface="Cambria Math"/>
                                      <a:ea typeface="Cambria Math"/>
                                      <a:cs typeface="Arial" panose="020B0604020202020204" pitchFamily="34" charset="0"/>
                                    </a:rPr>
                                    <m:t>0,05</m:t>
                                  </m:r>
                                </m:den>
                              </m:f>
                            </m:e>
                          </m:d>
                        </m:e>
                      </m:d>
                      <m:r>
                        <a:rPr lang="sr-Latn-ME" sz="1100" b="0" i="1" smtClean="0">
                          <a:solidFill>
                            <a:srgbClr val="7030A0"/>
                          </a:solidFill>
                          <a:latin typeface="Cambria Math"/>
                          <a:ea typeface="Cambria Math"/>
                          <a:cs typeface="Arial" panose="020B0604020202020204" pitchFamily="34" charset="0"/>
                        </a:rPr>
                        <m:t>=2∗</m:t>
                      </m:r>
                      <m:r>
                        <a:rPr lang="sr-Latn-ME" sz="1200" b="0" i="1">
                          <a:solidFill>
                            <a:srgbClr val="7030A0"/>
                          </a:solidFill>
                          <a:latin typeface="Cambria Math"/>
                          <a:ea typeface="Cambria Math"/>
                          <a:cs typeface="Arial" panose="020B0604020202020204" pitchFamily="34" charset="0"/>
                        </a:rPr>
                        <m:t>𝑃</m:t>
                      </m:r>
                      <m:d>
                        <m:dPr>
                          <m:ctrlPr>
                            <a:rPr lang="sr-Latn-ME" sz="1200" i="1">
                              <a:solidFill>
                                <a:srgbClr val="7030A0"/>
                              </a:solidFill>
                              <a:latin typeface="Cambria Math"/>
                              <a:ea typeface="Cambria Math"/>
                              <a:cs typeface="Arial" panose="020B0604020202020204" pitchFamily="34" charset="0"/>
                            </a:rPr>
                          </m:ctrlPr>
                        </m:dPr>
                        <m:e>
                          <m:r>
                            <a:rPr lang="sr-Latn-ME" sz="1200" b="0" i="1">
                              <a:solidFill>
                                <a:srgbClr val="7030A0"/>
                              </a:solidFill>
                              <a:latin typeface="Cambria Math"/>
                              <a:ea typeface="Cambria Math"/>
                              <a:cs typeface="Arial" panose="020B0604020202020204" pitchFamily="34" charset="0"/>
                            </a:rPr>
                            <m:t>𝑇</m:t>
                          </m:r>
                          <m:r>
                            <a:rPr lang="sr-Latn-ME" sz="1200" b="0" i="1">
                              <a:solidFill>
                                <a:srgbClr val="7030A0"/>
                              </a:solidFill>
                              <a:latin typeface="Cambria Math"/>
                              <a:ea typeface="Cambria Math"/>
                              <a:cs typeface="Arial" panose="020B0604020202020204" pitchFamily="34" charset="0"/>
                            </a:rPr>
                            <m:t>≤</m:t>
                          </m:r>
                          <m:f>
                            <m:fPr>
                              <m:ctrlPr>
                                <a:rPr lang="sr-Latn-ME" sz="1200" i="1">
                                  <a:solidFill>
                                    <a:srgbClr val="7030A0"/>
                                  </a:solidFill>
                                  <a:latin typeface="Cambria Math"/>
                                  <a:ea typeface="Cambria Math"/>
                                  <a:cs typeface="Arial" panose="020B0604020202020204" pitchFamily="34" charset="0"/>
                                </a:rPr>
                              </m:ctrlPr>
                            </m:fPr>
                            <m:num>
                              <m:r>
                                <a:rPr lang="sr-Latn-ME" sz="1200" b="0" i="1">
                                  <a:solidFill>
                                    <a:srgbClr val="7030A0"/>
                                  </a:solidFill>
                                  <a:latin typeface="Cambria Math"/>
                                  <a:ea typeface="Cambria Math"/>
                                  <a:cs typeface="Arial" panose="020B0604020202020204" pitchFamily="34" charset="0"/>
                                </a:rPr>
                                <m:t>𝑎</m:t>
                              </m:r>
                            </m:num>
                            <m:den>
                              <m:r>
                                <a:rPr lang="sr-Latn-ME" sz="1200" b="0" i="1">
                                  <a:solidFill>
                                    <a:srgbClr val="7030A0"/>
                                  </a:solidFill>
                                  <a:latin typeface="Cambria Math"/>
                                  <a:ea typeface="Cambria Math"/>
                                  <a:cs typeface="Arial" panose="020B0604020202020204" pitchFamily="34" charset="0"/>
                                </a:rPr>
                                <m:t>0,05</m:t>
                              </m:r>
                            </m:den>
                          </m:f>
                        </m:e>
                      </m:d>
                      <m:r>
                        <a:rPr lang="sr-Latn-ME" sz="1200" b="0" i="1" smtClean="0">
                          <a:solidFill>
                            <a:srgbClr val="7030A0"/>
                          </a:solidFill>
                          <a:latin typeface="Cambria Math"/>
                          <a:ea typeface="Cambria Math"/>
                          <a:cs typeface="Arial" panose="020B0604020202020204" pitchFamily="34" charset="0"/>
                        </a:rPr>
                        <m:t>−1=0,97</m:t>
                      </m:r>
                    </m:oMath>
                  </m:oMathPara>
                </a14:m>
                <a:endParaRPr lang="sr-Latn-ME" sz="1200" dirty="0" smtClean="0">
                  <a:solidFill>
                    <a:srgbClr val="7030A0"/>
                  </a:solidFill>
                  <a:latin typeface="Arial" panose="020B0604020202020204" pitchFamily="34" charset="0"/>
                  <a:ea typeface="Cambria Math"/>
                  <a:cs typeface="Arial" panose="020B0604020202020204" pitchFamily="34" charset="0"/>
                </a:endParaRPr>
              </a:p>
              <a:p>
                <a:pPr marL="0" indent="0">
                  <a:buNone/>
                </a:pPr>
                <a14:m>
                  <m:oMathPara xmlns:m="http://schemas.openxmlformats.org/officeDocument/2006/math">
                    <m:oMathParaPr>
                      <m:jc m:val="centerGroup"/>
                    </m:oMathParaPr>
                    <m:oMath xmlns:m="http://schemas.openxmlformats.org/officeDocument/2006/math">
                      <m:r>
                        <a:rPr lang="sr-Latn-ME" sz="1200" b="0" i="1">
                          <a:solidFill>
                            <a:srgbClr val="7030A0"/>
                          </a:solidFill>
                          <a:latin typeface="Cambria Math"/>
                          <a:ea typeface="Cambria Math"/>
                          <a:cs typeface="Arial" panose="020B0604020202020204" pitchFamily="34" charset="0"/>
                        </a:rPr>
                        <m:t>𝑃</m:t>
                      </m:r>
                      <m:d>
                        <m:dPr>
                          <m:ctrlPr>
                            <a:rPr lang="sr-Latn-ME" sz="1200" i="1">
                              <a:solidFill>
                                <a:srgbClr val="7030A0"/>
                              </a:solidFill>
                              <a:latin typeface="Cambria Math"/>
                              <a:ea typeface="Cambria Math"/>
                              <a:cs typeface="Arial" panose="020B0604020202020204" pitchFamily="34" charset="0"/>
                            </a:rPr>
                          </m:ctrlPr>
                        </m:dPr>
                        <m:e>
                          <m:r>
                            <a:rPr lang="sr-Latn-ME" sz="1200" b="0" i="1">
                              <a:solidFill>
                                <a:srgbClr val="7030A0"/>
                              </a:solidFill>
                              <a:latin typeface="Cambria Math"/>
                              <a:ea typeface="Cambria Math"/>
                              <a:cs typeface="Arial" panose="020B0604020202020204" pitchFamily="34" charset="0"/>
                            </a:rPr>
                            <m:t>𝑇</m:t>
                          </m:r>
                          <m:r>
                            <a:rPr lang="sr-Latn-ME" sz="1200" b="0" i="1">
                              <a:solidFill>
                                <a:srgbClr val="7030A0"/>
                              </a:solidFill>
                              <a:latin typeface="Cambria Math"/>
                              <a:ea typeface="Cambria Math"/>
                              <a:cs typeface="Arial" panose="020B0604020202020204" pitchFamily="34" charset="0"/>
                            </a:rPr>
                            <m:t>≤</m:t>
                          </m:r>
                          <m:f>
                            <m:fPr>
                              <m:ctrlPr>
                                <a:rPr lang="sr-Latn-ME" sz="1200" i="1">
                                  <a:solidFill>
                                    <a:srgbClr val="7030A0"/>
                                  </a:solidFill>
                                  <a:latin typeface="Cambria Math"/>
                                  <a:ea typeface="Cambria Math"/>
                                  <a:cs typeface="Arial" panose="020B0604020202020204" pitchFamily="34" charset="0"/>
                                </a:rPr>
                              </m:ctrlPr>
                            </m:fPr>
                            <m:num>
                              <m:r>
                                <a:rPr lang="sr-Latn-ME" sz="1200" b="0" i="1">
                                  <a:solidFill>
                                    <a:srgbClr val="7030A0"/>
                                  </a:solidFill>
                                  <a:latin typeface="Cambria Math"/>
                                  <a:ea typeface="Cambria Math"/>
                                  <a:cs typeface="Arial" panose="020B0604020202020204" pitchFamily="34" charset="0"/>
                                </a:rPr>
                                <m:t>𝑎</m:t>
                              </m:r>
                            </m:num>
                            <m:den>
                              <m:r>
                                <a:rPr lang="sr-Latn-ME" sz="1200" b="0" i="1">
                                  <a:solidFill>
                                    <a:srgbClr val="7030A0"/>
                                  </a:solidFill>
                                  <a:latin typeface="Cambria Math"/>
                                  <a:ea typeface="Cambria Math"/>
                                  <a:cs typeface="Arial" panose="020B0604020202020204" pitchFamily="34" charset="0"/>
                                </a:rPr>
                                <m:t>0,05</m:t>
                              </m:r>
                            </m:den>
                          </m:f>
                        </m:e>
                      </m:d>
                      <m:r>
                        <a:rPr lang="sr-Latn-ME" sz="1200" b="0" i="1" smtClean="0">
                          <a:solidFill>
                            <a:srgbClr val="7030A0"/>
                          </a:solidFill>
                          <a:latin typeface="Cambria Math"/>
                          <a:ea typeface="Cambria Math"/>
                          <a:cs typeface="Arial" panose="020B0604020202020204" pitchFamily="34" charset="0"/>
                        </a:rPr>
                        <m:t>=</m:t>
                      </m:r>
                      <m:f>
                        <m:fPr>
                          <m:ctrlPr>
                            <a:rPr lang="sr-Latn-ME" sz="1200" i="1" smtClean="0">
                              <a:solidFill>
                                <a:srgbClr val="7030A0"/>
                              </a:solidFill>
                              <a:latin typeface="Cambria Math"/>
                              <a:ea typeface="Cambria Math"/>
                              <a:cs typeface="Arial" panose="020B0604020202020204" pitchFamily="34" charset="0"/>
                            </a:rPr>
                          </m:ctrlPr>
                        </m:fPr>
                        <m:num>
                          <m:r>
                            <a:rPr lang="sr-Latn-ME" sz="1200" b="0" i="1">
                              <a:solidFill>
                                <a:srgbClr val="7030A0"/>
                              </a:solidFill>
                              <a:latin typeface="Cambria Math"/>
                              <a:ea typeface="Cambria Math"/>
                              <a:cs typeface="Arial" panose="020B0604020202020204" pitchFamily="34" charset="0"/>
                            </a:rPr>
                            <m:t>1+0,97</m:t>
                          </m:r>
                          <m:r>
                            <m:rPr>
                              <m:nor/>
                            </m:rPr>
                            <a:rPr lang="sr-Latn-ME" sz="1200" dirty="0">
                              <a:solidFill>
                                <a:srgbClr val="7030A0"/>
                              </a:solidFill>
                              <a:latin typeface="Arial" panose="020B0604020202020204" pitchFamily="34" charset="0"/>
                              <a:ea typeface="Cambria Math"/>
                              <a:cs typeface="Arial" panose="020B0604020202020204" pitchFamily="34" charset="0"/>
                            </a:rPr>
                            <m:t> </m:t>
                          </m:r>
                        </m:num>
                        <m:den>
                          <m:r>
                            <a:rPr lang="sr-Latn-ME" sz="1200" b="0" i="1" smtClean="0">
                              <a:solidFill>
                                <a:srgbClr val="7030A0"/>
                              </a:solidFill>
                              <a:latin typeface="Cambria Math"/>
                              <a:ea typeface="Cambria Math"/>
                              <a:cs typeface="Arial" panose="020B0604020202020204" pitchFamily="34" charset="0"/>
                            </a:rPr>
                            <m:t>2</m:t>
                          </m:r>
                        </m:den>
                      </m:f>
                      <m:r>
                        <a:rPr lang="sr-Latn-ME" sz="1200" b="0" i="1" smtClean="0">
                          <a:solidFill>
                            <a:srgbClr val="7030A0"/>
                          </a:solidFill>
                          <a:latin typeface="Cambria Math"/>
                          <a:ea typeface="Cambria Math"/>
                          <a:cs typeface="Arial" panose="020B0604020202020204" pitchFamily="34" charset="0"/>
                        </a:rPr>
                        <m:t>=0,985</m:t>
                      </m:r>
                    </m:oMath>
                  </m:oMathPara>
                </a14:m>
                <a:endParaRPr lang="sr-Latn-ME" sz="1200" dirty="0">
                  <a:solidFill>
                    <a:srgbClr val="7030A0"/>
                  </a:solidFill>
                  <a:latin typeface="Arial" panose="020B0604020202020204" pitchFamily="34" charset="0"/>
                  <a:ea typeface="Cambria Math"/>
                  <a:cs typeface="Arial" panose="020B0604020202020204" pitchFamily="34" charset="0"/>
                </a:endParaRPr>
              </a:p>
              <a:p>
                <a:pPr marL="0" lvl="1" indent="0">
                  <a:buNone/>
                </a:pPr>
                <a:r>
                  <a:rPr lang="sr-Latn-ME" sz="1200" dirty="0" smtClean="0">
                    <a:solidFill>
                      <a:srgbClr val="7030A0"/>
                    </a:solidFill>
                    <a:latin typeface="Arial" panose="020B0604020202020204" pitchFamily="34" charset="0"/>
                    <a:cs typeface="Arial" panose="020B0604020202020204" pitchFamily="34" charset="0"/>
                  </a:rPr>
                  <a:t>iz </a:t>
                </a:r>
                <a:r>
                  <a:rPr lang="sr-Latn-ME" sz="1200" dirty="0">
                    <a:solidFill>
                      <a:srgbClr val="7030A0"/>
                    </a:solidFill>
                    <a:latin typeface="Arial" panose="020B0604020202020204" pitchFamily="34" charset="0"/>
                    <a:cs typeface="Arial" panose="020B0604020202020204" pitchFamily="34" charset="0"/>
                  </a:rPr>
                  <a:t>tablica se pročita :</a:t>
                </a:r>
              </a:p>
              <a:p>
                <a:pPr marL="0" lvl="1" indent="0">
                  <a:buNone/>
                </a:pPr>
                <a14:m>
                  <m:oMathPara xmlns:m="http://schemas.openxmlformats.org/officeDocument/2006/math">
                    <m:oMathParaPr>
                      <m:jc m:val="centerGroup"/>
                    </m:oMathParaPr>
                    <m:oMath xmlns:m="http://schemas.openxmlformats.org/officeDocument/2006/math">
                      <m:r>
                        <a:rPr lang="sr-Latn-ME" sz="1200" b="0" i="1">
                          <a:solidFill>
                            <a:srgbClr val="7030A0"/>
                          </a:solidFill>
                          <a:latin typeface="Cambria Math"/>
                          <a:ea typeface="Cambria Math"/>
                          <a:cs typeface="Arial" panose="020B0604020202020204" pitchFamily="34" charset="0"/>
                        </a:rPr>
                        <m:t>𝑧𝑎</m:t>
                      </m:r>
                      <m:r>
                        <a:rPr lang="sr-Latn-ME" sz="1200" b="0" i="1">
                          <a:solidFill>
                            <a:srgbClr val="7030A0"/>
                          </a:solidFill>
                          <a:latin typeface="Cambria Math"/>
                          <a:ea typeface="Cambria Math"/>
                          <a:cs typeface="Arial" panose="020B0604020202020204" pitchFamily="34" charset="0"/>
                        </a:rPr>
                        <m:t> </m:t>
                      </m:r>
                      <m:r>
                        <a:rPr lang="sr-Latn-ME" sz="1200" b="0" i="1">
                          <a:solidFill>
                            <a:srgbClr val="7030A0"/>
                          </a:solidFill>
                          <a:latin typeface="Cambria Math"/>
                          <a:ea typeface="Cambria Math"/>
                          <a:cs typeface="Arial" panose="020B0604020202020204" pitchFamily="34" charset="0"/>
                        </a:rPr>
                        <m:t>𝑝</m:t>
                      </m:r>
                      <m:r>
                        <a:rPr lang="sr-Latn-ME" sz="1200" b="0" i="1" smtClean="0">
                          <a:solidFill>
                            <a:srgbClr val="7030A0"/>
                          </a:solidFill>
                          <a:latin typeface="Cambria Math"/>
                          <a:ea typeface="Cambria Math"/>
                          <a:cs typeface="Arial" panose="020B0604020202020204" pitchFamily="34" charset="0"/>
                        </a:rPr>
                        <m:t>=</m:t>
                      </m:r>
                      <m:r>
                        <a:rPr lang="sr-Latn-ME" sz="1200" b="0" i="1">
                          <a:solidFill>
                            <a:srgbClr val="7030A0"/>
                          </a:solidFill>
                          <a:latin typeface="Cambria Math"/>
                          <a:ea typeface="Cambria Math"/>
                          <a:cs typeface="Arial" panose="020B0604020202020204" pitchFamily="34" charset="0"/>
                        </a:rPr>
                        <m:t>0,</m:t>
                      </m:r>
                      <m:r>
                        <a:rPr lang="sr-Latn-ME" sz="1200" b="0" i="1" smtClean="0">
                          <a:solidFill>
                            <a:srgbClr val="7030A0"/>
                          </a:solidFill>
                          <a:latin typeface="Cambria Math"/>
                          <a:ea typeface="Cambria Math"/>
                          <a:cs typeface="Arial" panose="020B0604020202020204" pitchFamily="34" charset="0"/>
                        </a:rPr>
                        <m:t>985</m:t>
                      </m:r>
                      <m:r>
                        <a:rPr lang="sr-Latn-ME" sz="1200" b="0" i="1">
                          <a:solidFill>
                            <a:srgbClr val="7030A0"/>
                          </a:solidFill>
                          <a:latin typeface="Cambria Math"/>
                          <a:ea typeface="Cambria Math"/>
                          <a:cs typeface="Arial" panose="020B0604020202020204" pitchFamily="34" charset="0"/>
                        </a:rPr>
                        <m:t>        </m:t>
                      </m:r>
                      <m:r>
                        <a:rPr lang="sr-Latn-ME" sz="1200" b="0" i="1">
                          <a:solidFill>
                            <a:srgbClr val="7030A0"/>
                          </a:solidFill>
                          <a:latin typeface="Cambria Math"/>
                          <a:ea typeface="Cambria Math"/>
                          <a:cs typeface="Arial" panose="020B0604020202020204" pitchFamily="34" charset="0"/>
                        </a:rPr>
                        <m:t>𝑍</m:t>
                      </m:r>
                      <m:r>
                        <a:rPr lang="sr-Latn-ME" sz="1200" b="0" i="1">
                          <a:solidFill>
                            <a:srgbClr val="7030A0"/>
                          </a:solidFill>
                          <a:latin typeface="Cambria Math"/>
                          <a:ea typeface="Cambria Math"/>
                          <a:cs typeface="Arial" panose="020B0604020202020204" pitchFamily="34" charset="0"/>
                        </a:rPr>
                        <m:t>=</m:t>
                      </m:r>
                      <m:f>
                        <m:fPr>
                          <m:ctrlPr>
                            <a:rPr lang="sr-Latn-ME" sz="1200" i="1">
                              <a:solidFill>
                                <a:srgbClr val="7030A0"/>
                              </a:solidFill>
                              <a:latin typeface="Cambria Math"/>
                              <a:ea typeface="Cambria Math"/>
                              <a:cs typeface="Arial" panose="020B0604020202020204" pitchFamily="34" charset="0"/>
                            </a:rPr>
                          </m:ctrlPr>
                        </m:fPr>
                        <m:num>
                          <m:r>
                            <a:rPr lang="sr-Latn-ME" sz="1200" b="0" i="1" smtClean="0">
                              <a:solidFill>
                                <a:srgbClr val="7030A0"/>
                              </a:solidFill>
                              <a:latin typeface="Cambria Math"/>
                              <a:ea typeface="Cambria Math"/>
                              <a:cs typeface="Arial" panose="020B0604020202020204" pitchFamily="34" charset="0"/>
                            </a:rPr>
                            <m:t>𝑎</m:t>
                          </m:r>
                        </m:num>
                        <m:den>
                          <m:r>
                            <a:rPr lang="sr-Latn-ME" sz="1200" b="0" i="1" smtClean="0">
                              <a:solidFill>
                                <a:srgbClr val="7030A0"/>
                              </a:solidFill>
                              <a:latin typeface="Cambria Math"/>
                              <a:ea typeface="Cambria Math"/>
                              <a:cs typeface="Arial" panose="020B0604020202020204" pitchFamily="34" charset="0"/>
                            </a:rPr>
                            <m:t>0,05</m:t>
                          </m:r>
                        </m:den>
                      </m:f>
                      <m:r>
                        <a:rPr lang="sr-Latn-ME" sz="1200" b="0" i="1">
                          <a:solidFill>
                            <a:srgbClr val="7030A0"/>
                          </a:solidFill>
                          <a:latin typeface="Cambria Math"/>
                          <a:ea typeface="Cambria Math"/>
                          <a:cs typeface="Arial" panose="020B0604020202020204" pitchFamily="34" charset="0"/>
                        </a:rPr>
                        <m:t>=</m:t>
                      </m:r>
                      <m:r>
                        <a:rPr lang="sr-Latn-ME" sz="1200" b="0" i="1" smtClean="0">
                          <a:solidFill>
                            <a:srgbClr val="7030A0"/>
                          </a:solidFill>
                          <a:latin typeface="Cambria Math"/>
                          <a:ea typeface="Cambria Math"/>
                          <a:cs typeface="Arial" panose="020B0604020202020204" pitchFamily="34" charset="0"/>
                        </a:rPr>
                        <m:t>2,17</m:t>
                      </m:r>
                    </m:oMath>
                  </m:oMathPara>
                </a14:m>
                <a:endParaRPr lang="sr-Latn-ME" sz="1200" dirty="0">
                  <a:solidFill>
                    <a:srgbClr val="7030A0"/>
                  </a:solidFill>
                  <a:latin typeface="Arial" panose="020B0604020202020204" pitchFamily="34" charset="0"/>
                  <a:ea typeface="Cambria Math"/>
                  <a:cs typeface="Arial" panose="020B0604020202020204" pitchFamily="34" charset="0"/>
                </a:endParaRPr>
              </a:p>
              <a:p>
                <a:pPr marL="0" lvl="1" indent="0">
                  <a:buNone/>
                </a:pPr>
                <a:r>
                  <a:rPr lang="sr-Latn-ME" sz="1200" dirty="0">
                    <a:solidFill>
                      <a:srgbClr val="7030A0"/>
                    </a:solidFill>
                    <a:latin typeface="Arial" panose="020B0604020202020204" pitchFamily="34" charset="0"/>
                    <a:ea typeface="Cambria Math"/>
                    <a:cs typeface="Arial" panose="020B0604020202020204" pitchFamily="34" charset="0"/>
                  </a:rPr>
                  <a:t>odavde se sračuna </a:t>
                </a:r>
              </a:p>
              <a:p>
                <a:pPr marL="0" lvl="1" indent="0">
                  <a:buNone/>
                </a:pPr>
                <a14:m>
                  <m:oMathPara xmlns:m="http://schemas.openxmlformats.org/officeDocument/2006/math">
                    <m:oMathParaPr>
                      <m:jc m:val="centerGroup"/>
                    </m:oMathParaPr>
                    <m:oMath xmlns:m="http://schemas.openxmlformats.org/officeDocument/2006/math">
                      <m:r>
                        <a:rPr lang="sr-Latn-ME" sz="1200" b="0" i="1" smtClean="0">
                          <a:solidFill>
                            <a:srgbClr val="7030A0"/>
                          </a:solidFill>
                          <a:latin typeface="Cambria Math"/>
                          <a:ea typeface="Cambria Math"/>
                          <a:cs typeface="Arial" panose="020B0604020202020204" pitchFamily="34" charset="0"/>
                        </a:rPr>
                        <m:t>𝑎</m:t>
                      </m:r>
                      <m:r>
                        <a:rPr lang="sr-Latn-ME" sz="1200" b="0" i="1">
                          <a:solidFill>
                            <a:srgbClr val="7030A0"/>
                          </a:solidFill>
                          <a:latin typeface="Cambria Math"/>
                          <a:ea typeface="Cambria Math"/>
                          <a:cs typeface="Arial" panose="020B0604020202020204" pitchFamily="34" charset="0"/>
                        </a:rPr>
                        <m:t>=</m:t>
                      </m:r>
                      <m:r>
                        <a:rPr lang="sr-Latn-ME" sz="1200" b="0" i="0" smtClean="0">
                          <a:solidFill>
                            <a:srgbClr val="7030A0"/>
                          </a:solidFill>
                          <a:latin typeface="Cambria Math"/>
                          <a:ea typeface="Cambria Math"/>
                          <a:cs typeface="Arial" panose="020B0604020202020204" pitchFamily="34" charset="0"/>
                        </a:rPr>
                        <m:t>2,17∗0,05=0,1085</m:t>
                      </m:r>
                    </m:oMath>
                  </m:oMathPara>
                </a14:m>
                <a:endParaRPr lang="sr-Latn-ME" sz="1200" dirty="0" smtClean="0">
                  <a:solidFill>
                    <a:srgbClr val="7030A0"/>
                  </a:solidFill>
                  <a:latin typeface="Arial" panose="020B0604020202020204" pitchFamily="34" charset="0"/>
                  <a:ea typeface="Cambria Math"/>
                  <a:cs typeface="Arial" panose="020B0604020202020204" pitchFamily="34" charset="0"/>
                </a:endParaRPr>
              </a:p>
              <a:p>
                <a:pPr marL="0" lvl="1" indent="0">
                  <a:buNone/>
                </a:pPr>
                <a:r>
                  <a:rPr lang="sr-Latn-ME" sz="1200" b="1" dirty="0" smtClean="0">
                    <a:solidFill>
                      <a:srgbClr val="7030A0"/>
                    </a:solidFill>
                    <a:latin typeface="Arial" panose="020B0604020202020204" pitchFamily="34" charset="0"/>
                    <a:ea typeface="Cambria Math"/>
                    <a:cs typeface="Arial" panose="020B0604020202020204" pitchFamily="34" charset="0"/>
                  </a:rPr>
                  <a:t>sa vjerovatnoćom 0,97 može da se garantuje da je prečnik kuglice u granicama:</a:t>
                </a:r>
              </a:p>
              <a:p>
                <a:pPr marL="0" lvl="1" indent="0">
                  <a:buNone/>
                </a:pPr>
                <a:r>
                  <a:rPr lang="sr-Latn-ME" sz="1200" b="1" dirty="0" smtClean="0">
                    <a:solidFill>
                      <a:srgbClr val="7030A0"/>
                    </a:solidFill>
                    <a:latin typeface="Arial" panose="020B0604020202020204" pitchFamily="34" charset="0"/>
                    <a:ea typeface="Cambria Math"/>
                    <a:cs typeface="Arial" panose="020B0604020202020204" pitchFamily="34" charset="0"/>
                  </a:rPr>
                  <a:t>μ-a; </a:t>
                </a:r>
                <a:r>
                  <a:rPr lang="el-GR" sz="1200" b="1" dirty="0" smtClean="0">
                    <a:solidFill>
                      <a:srgbClr val="7030A0"/>
                    </a:solidFill>
                    <a:latin typeface="Arial" panose="020B0604020202020204" pitchFamily="34" charset="0"/>
                    <a:ea typeface="Cambria Math"/>
                    <a:cs typeface="Arial" panose="020B0604020202020204" pitchFamily="34" charset="0"/>
                  </a:rPr>
                  <a:t>μ</a:t>
                </a:r>
                <a:r>
                  <a:rPr lang="sr-Latn-ME" sz="1200" b="1" dirty="0" smtClean="0">
                    <a:solidFill>
                      <a:srgbClr val="7030A0"/>
                    </a:solidFill>
                    <a:latin typeface="Arial" panose="020B0604020202020204" pitchFamily="34" charset="0"/>
                    <a:ea typeface="Cambria Math"/>
                    <a:cs typeface="Arial" panose="020B0604020202020204" pitchFamily="34" charset="0"/>
                  </a:rPr>
                  <a:t>+a, </a:t>
                </a:r>
                <a:r>
                  <a:rPr lang="sr-Latn-ME" sz="1200" b="1" dirty="0">
                    <a:solidFill>
                      <a:srgbClr val="7030A0"/>
                    </a:solidFill>
                    <a:latin typeface="Arial" panose="020B0604020202020204" pitchFamily="34" charset="0"/>
                    <a:ea typeface="Cambria Math"/>
                    <a:cs typeface="Arial" panose="020B0604020202020204" pitchFamily="34" charset="0"/>
                  </a:rPr>
                  <a:t>odnosno </a:t>
                </a:r>
                <a:r>
                  <a:rPr lang="sr-Latn-ME" sz="1200" b="1" dirty="0" smtClean="0">
                    <a:solidFill>
                      <a:srgbClr val="7030A0"/>
                    </a:solidFill>
                    <a:latin typeface="Arial" panose="020B0604020202020204" pitchFamily="34" charset="0"/>
                    <a:ea typeface="Cambria Math"/>
                    <a:cs typeface="Arial" panose="020B0604020202020204" pitchFamily="34" charset="0"/>
                  </a:rPr>
                  <a:t>4,8915 do 5,1085</a:t>
                </a:r>
                <a:endParaRPr lang="sr-Latn-ME" sz="1200" b="1" dirty="0">
                  <a:solidFill>
                    <a:srgbClr val="7030A0"/>
                  </a:solidFill>
                  <a:latin typeface="Arial" panose="020B0604020202020204" pitchFamily="34" charset="0"/>
                  <a:ea typeface="Cambria Math"/>
                  <a:cs typeface="Arial" panose="020B060402020202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sz="half" idx="1"/>
              </p:nvPr>
            </p:nvSpPr>
            <p:spPr>
              <a:xfrm>
                <a:off x="251520" y="1196752"/>
                <a:ext cx="4176464" cy="5472608"/>
              </a:xfrm>
              <a:blipFill rotWithShape="1">
                <a:blip r:embed="rId3"/>
                <a:stretch>
                  <a:fillRect t="-111" b="-557"/>
                </a:stretch>
              </a:blipFill>
            </p:spPr>
            <p:txBody>
              <a:bodyPr/>
              <a:lstStyle/>
              <a:p>
                <a:r>
                  <a:rPr lang="sr-Latn-ME">
                    <a:noFill/>
                  </a:rPr>
                  <a:t> </a:t>
                </a:r>
              </a:p>
            </p:txBody>
          </p:sp>
        </mc:Fallback>
      </mc:AlternateContent>
      <p:sp>
        <p:nvSpPr>
          <p:cNvPr id="6" name="Content Placeholder 2"/>
          <p:cNvSpPr txBox="1">
            <a:spLocks/>
          </p:cNvSpPr>
          <p:nvPr/>
        </p:nvSpPr>
        <p:spPr>
          <a:xfrm>
            <a:off x="539552" y="3573016"/>
            <a:ext cx="8147248" cy="255314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mj-lt"/>
              <a:buAutoNum type="alphaLcParenR"/>
            </a:pPr>
            <a:endParaRPr lang="en-US" sz="1600" dirty="0" smtClean="0">
              <a:solidFill>
                <a:srgbClr val="7030A0"/>
              </a:solidFill>
              <a:latin typeface="Arial" panose="020B0604020202020204" pitchFamily="34" charset="0"/>
              <a:cs typeface="Arial" panose="020B0604020202020204" pitchFamily="34" charset="0"/>
            </a:endParaRPr>
          </a:p>
        </p:txBody>
      </p:sp>
      <p:pic>
        <p:nvPicPr>
          <p:cNvPr id="7" name="Picture 4"/>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9541" t="12514" r="10551" b="2263"/>
          <a:stretch/>
        </p:blipFill>
        <p:spPr bwMode="auto">
          <a:xfrm>
            <a:off x="4355976" y="1700808"/>
            <a:ext cx="4721474"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499992" y="4772178"/>
            <a:ext cx="3664841"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8" name="Rectangle 7"/>
          <p:cNvSpPr/>
          <p:nvPr/>
        </p:nvSpPr>
        <p:spPr>
          <a:xfrm>
            <a:off x="7794869" y="1772816"/>
            <a:ext cx="360040" cy="318108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Tree>
    <p:extLst>
      <p:ext uri="{BB962C8B-B14F-4D97-AF65-F5344CB8AC3E}">
        <p14:creationId xmlns:p14="http://schemas.microsoft.com/office/powerpoint/2010/main" val="732528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pPr algn="l"/>
            <a:r>
              <a:rPr lang="sr-Latn-ME" sz="1400" b="1" dirty="0" smtClean="0">
                <a:solidFill>
                  <a:srgbClr val="7030A0"/>
                </a:solidFill>
                <a:latin typeface="Arial" panose="020B0604020202020204" pitchFamily="34" charset="0"/>
                <a:cs typeface="Arial" panose="020B0604020202020204" pitchFamily="34" charset="0"/>
              </a:rPr>
              <a:t>Zadatak 3. </a:t>
            </a:r>
            <a:r>
              <a:rPr lang="sr-Latn-ME" sz="1400" dirty="0">
                <a:solidFill>
                  <a:srgbClr val="7030A0"/>
                </a:solidFill>
                <a:latin typeface="Arial" panose="020B0604020202020204" pitchFamily="34" charset="0"/>
                <a:cs typeface="Arial" panose="020B0604020202020204" pitchFamily="34" charset="0"/>
              </a:rPr>
              <a:t/>
            </a:r>
            <a:br>
              <a:rPr lang="sr-Latn-ME" sz="1400" dirty="0">
                <a:solidFill>
                  <a:srgbClr val="7030A0"/>
                </a:solidFill>
                <a:latin typeface="Arial" panose="020B0604020202020204" pitchFamily="34" charset="0"/>
                <a:cs typeface="Arial" panose="020B0604020202020204" pitchFamily="34" charset="0"/>
              </a:rPr>
            </a:br>
            <a:r>
              <a:rPr lang="vi-VN" sz="1400" dirty="0">
                <a:solidFill>
                  <a:srgbClr val="7030A0"/>
                </a:solidFill>
                <a:latin typeface="Arial" panose="020B0604020202020204" pitchFamily="34" charset="0"/>
                <a:cs typeface="Arial" panose="020B0604020202020204" pitchFamily="34" charset="0"/>
              </a:rPr>
              <a:t>Izračunati </a:t>
            </a:r>
            <a:r>
              <a:rPr lang="vi-VN" sz="1400" dirty="0" smtClean="0">
                <a:solidFill>
                  <a:srgbClr val="7030A0"/>
                </a:solidFill>
                <a:latin typeface="Arial" panose="020B0604020202020204" pitchFamily="34" charset="0"/>
                <a:cs typeface="Arial" panose="020B0604020202020204" pitchFamily="34" charset="0"/>
              </a:rPr>
              <a:t>v</a:t>
            </a:r>
            <a:r>
              <a:rPr lang="sr-Latn-ME" sz="1400" dirty="0" smtClean="0">
                <a:solidFill>
                  <a:srgbClr val="7030A0"/>
                </a:solidFill>
                <a:latin typeface="Arial" panose="020B0604020202020204" pitchFamily="34" charset="0"/>
                <a:cs typeface="Arial" panose="020B0604020202020204" pitchFamily="34" charset="0"/>
              </a:rPr>
              <a:t>j</a:t>
            </a:r>
            <a:r>
              <a:rPr lang="vi-VN" sz="1400" dirty="0" smtClean="0">
                <a:solidFill>
                  <a:srgbClr val="7030A0"/>
                </a:solidFill>
                <a:latin typeface="Arial" panose="020B0604020202020204" pitchFamily="34" charset="0"/>
                <a:cs typeface="Arial" panose="020B0604020202020204" pitchFamily="34" charset="0"/>
              </a:rPr>
              <a:t>erovatnoću </a:t>
            </a:r>
            <a:r>
              <a:rPr lang="vi-VN" sz="1400" dirty="0">
                <a:solidFill>
                  <a:srgbClr val="7030A0"/>
                </a:solidFill>
                <a:latin typeface="Arial" panose="020B0604020202020204" pitchFamily="34" charset="0"/>
                <a:cs typeface="Arial" panose="020B0604020202020204" pitchFamily="34" charset="0"/>
              </a:rPr>
              <a:t>da u 10000 bacanja novčića broj palih grbova </a:t>
            </a:r>
            <a:r>
              <a:rPr lang="vi-VN" sz="1400" dirty="0" smtClean="0">
                <a:solidFill>
                  <a:srgbClr val="7030A0"/>
                </a:solidFill>
                <a:latin typeface="Arial" panose="020B0604020202020204" pitchFamily="34" charset="0"/>
                <a:cs typeface="Arial" panose="020B0604020202020204" pitchFamily="34" charset="0"/>
              </a:rPr>
              <a:t>bude</a:t>
            </a:r>
            <a:r>
              <a:rPr lang="sr-Latn-ME" sz="1400" dirty="0" smtClean="0">
                <a:solidFill>
                  <a:srgbClr val="7030A0"/>
                </a:solidFill>
                <a:latin typeface="Arial" panose="020B0604020202020204" pitchFamily="34" charset="0"/>
                <a:cs typeface="Arial" panose="020B0604020202020204" pitchFamily="34" charset="0"/>
              </a:rPr>
              <a:t> </a:t>
            </a:r>
            <a:r>
              <a:rPr lang="vi-VN" sz="1400" dirty="0" smtClean="0">
                <a:solidFill>
                  <a:srgbClr val="7030A0"/>
                </a:solidFill>
                <a:latin typeface="Arial" panose="020B0604020202020204" pitchFamily="34" charset="0"/>
                <a:cs typeface="Arial" panose="020B0604020202020204" pitchFamily="34" charset="0"/>
              </a:rPr>
              <a:t>između </a:t>
            </a:r>
            <a:r>
              <a:rPr lang="vi-VN" sz="1400" dirty="0">
                <a:solidFill>
                  <a:srgbClr val="7030A0"/>
                </a:solidFill>
                <a:latin typeface="Arial" panose="020B0604020202020204" pitchFamily="34" charset="0"/>
                <a:cs typeface="Arial" panose="020B0604020202020204" pitchFamily="34" charset="0"/>
              </a:rPr>
              <a:t>4950 i 5100.</a:t>
            </a:r>
            <a:endParaRPr lang="sr-Latn-ME" sz="1400" dirty="0">
              <a:solidFill>
                <a:srgbClr val="7030A0"/>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 name="Content Placeholder 3"/>
              <p:cNvSpPr>
                <a:spLocks noGrp="1"/>
              </p:cNvSpPr>
              <p:nvPr>
                <p:ph sz="half" idx="1"/>
              </p:nvPr>
            </p:nvSpPr>
            <p:spPr>
              <a:xfrm>
                <a:off x="457200" y="1412776"/>
                <a:ext cx="3826768" cy="5328592"/>
              </a:xfrm>
            </p:spPr>
            <p:txBody>
              <a:bodyPr>
                <a:noAutofit/>
              </a:bodyPr>
              <a:lstStyle/>
              <a:p>
                <a:pPr marL="0" indent="0">
                  <a:buNone/>
                </a:pPr>
                <a:r>
                  <a:rPr lang="sr-Latn-ME" sz="1400" b="1" u="sng" dirty="0" smtClean="0">
                    <a:solidFill>
                      <a:srgbClr val="7030A0"/>
                    </a:solidFill>
                    <a:latin typeface="Arial" panose="020B0604020202020204" pitchFamily="34" charset="0"/>
                    <a:cs typeface="Arial" panose="020B0604020202020204" pitchFamily="34" charset="0"/>
                  </a:rPr>
                  <a:t>RJEŠENJE</a:t>
                </a:r>
              </a:p>
              <a:p>
                <a:pPr marL="0" indent="0">
                  <a:buNone/>
                </a:pPr>
                <a:r>
                  <a:rPr lang="sr-Latn-ME" sz="1400" dirty="0" smtClean="0">
                    <a:solidFill>
                      <a:srgbClr val="7030A0"/>
                    </a:solidFill>
                    <a:latin typeface="Arial" panose="020B0604020202020204" pitchFamily="34" charset="0"/>
                    <a:cs typeface="Arial" panose="020B0604020202020204" pitchFamily="34" charset="0"/>
                  </a:rPr>
                  <a:t>X~B(10000;0,5) može se aproksimirati normalnom raspodjelom</a:t>
                </a:r>
              </a:p>
              <a:p>
                <a:pPr marL="0" indent="0">
                  <a:buNone/>
                </a:pPr>
                <a:endParaRPr lang="sr-Latn-ME" sz="1400" dirty="0" smtClean="0">
                  <a:solidFill>
                    <a:srgbClr val="7030A0"/>
                  </a:solidFill>
                  <a:latin typeface="Arial" panose="020B0604020202020204" pitchFamily="34" charset="0"/>
                  <a:cs typeface="Arial" panose="020B0604020202020204" pitchFamily="34" charset="0"/>
                </a:endParaRPr>
              </a:p>
              <a:p>
                <a:pPr marL="0" indent="0">
                  <a:buNone/>
                </a:pPr>
                <a14:m>
                  <m:oMathPara xmlns:m="http://schemas.openxmlformats.org/officeDocument/2006/math">
                    <m:oMathParaPr>
                      <m:jc m:val="centerGroup"/>
                    </m:oMathParaPr>
                    <m:oMath xmlns:m="http://schemas.openxmlformats.org/officeDocument/2006/math">
                      <m:r>
                        <a:rPr lang="sr-Latn-ME" sz="1400" i="1" dirty="0" smtClean="0">
                          <a:solidFill>
                            <a:srgbClr val="7030A0"/>
                          </a:solidFill>
                          <a:latin typeface="Cambria Math"/>
                          <a:cs typeface="Arial" panose="020B0604020202020204" pitchFamily="34" charset="0"/>
                        </a:rPr>
                        <m:t>𝑋</m:t>
                      </m:r>
                      <m:r>
                        <a:rPr lang="sr-Latn-ME" sz="1400" i="1" dirty="0" smtClean="0">
                          <a:solidFill>
                            <a:srgbClr val="7030A0"/>
                          </a:solidFill>
                          <a:latin typeface="Cambria Math"/>
                          <a:cs typeface="Arial" panose="020B0604020202020204" pitchFamily="34" charset="0"/>
                        </a:rPr>
                        <m:t>~</m:t>
                      </m:r>
                      <m:r>
                        <a:rPr lang="sr-Latn-ME" sz="1400" i="1" dirty="0" smtClean="0">
                          <a:solidFill>
                            <a:srgbClr val="7030A0"/>
                          </a:solidFill>
                          <a:latin typeface="Cambria Math"/>
                          <a:cs typeface="Arial" panose="020B0604020202020204" pitchFamily="34" charset="0"/>
                        </a:rPr>
                        <m:t>𝑁</m:t>
                      </m:r>
                      <m:d>
                        <m:dPr>
                          <m:ctrlPr>
                            <a:rPr lang="sr-Latn-ME" sz="1400" i="1" dirty="0" smtClean="0">
                              <a:solidFill>
                                <a:srgbClr val="7030A0"/>
                              </a:solidFill>
                              <a:latin typeface="Cambria Math"/>
                              <a:cs typeface="Arial" panose="020B0604020202020204" pitchFamily="34" charset="0"/>
                            </a:rPr>
                          </m:ctrlPr>
                        </m:dPr>
                        <m:e>
                          <m:r>
                            <a:rPr lang="sr-Latn-ME" sz="1400" i="1" dirty="0" smtClean="0">
                              <a:solidFill>
                                <a:srgbClr val="7030A0"/>
                              </a:solidFill>
                              <a:latin typeface="Cambria Math"/>
                              <a:cs typeface="Arial" panose="020B0604020202020204" pitchFamily="34" charset="0"/>
                            </a:rPr>
                            <m:t>𝑛𝑝</m:t>
                          </m:r>
                          <m:r>
                            <a:rPr lang="sr-Latn-ME" sz="1400" i="1" dirty="0" smtClean="0">
                              <a:solidFill>
                                <a:srgbClr val="7030A0"/>
                              </a:solidFill>
                              <a:latin typeface="Cambria Math"/>
                              <a:cs typeface="Arial" panose="020B0604020202020204" pitchFamily="34" charset="0"/>
                            </a:rPr>
                            <m:t>;</m:t>
                          </m:r>
                          <m:rad>
                            <m:radPr>
                              <m:degHide m:val="on"/>
                              <m:ctrlPr>
                                <a:rPr lang="sr-Latn-ME" sz="1400" i="1" dirty="0" smtClean="0">
                                  <a:solidFill>
                                    <a:srgbClr val="7030A0"/>
                                  </a:solidFill>
                                  <a:latin typeface="Cambria Math"/>
                                  <a:cs typeface="Arial" panose="020B0604020202020204" pitchFamily="34" charset="0"/>
                                </a:rPr>
                              </m:ctrlPr>
                            </m:radPr>
                            <m:deg/>
                            <m:e>
                              <m:r>
                                <a:rPr lang="sr-Latn-ME" sz="1400" b="0" i="1" dirty="0" smtClean="0">
                                  <a:solidFill>
                                    <a:srgbClr val="7030A0"/>
                                  </a:solidFill>
                                  <a:latin typeface="Cambria Math"/>
                                  <a:cs typeface="Arial" panose="020B0604020202020204" pitchFamily="34" charset="0"/>
                                </a:rPr>
                                <m:t>𝑛𝑝𝑞</m:t>
                              </m:r>
                            </m:e>
                          </m:rad>
                        </m:e>
                      </m:d>
                      <m:r>
                        <a:rPr lang="sr-Latn-ME" sz="1400" b="0" i="1" dirty="0" smtClean="0">
                          <a:solidFill>
                            <a:srgbClr val="7030A0"/>
                          </a:solidFill>
                          <a:latin typeface="Cambria Math"/>
                          <a:cs typeface="Arial" panose="020B0604020202020204" pitchFamily="34" charset="0"/>
                        </a:rPr>
                        <m:t>,   </m:t>
                      </m:r>
                      <m:r>
                        <a:rPr lang="sr-Latn-ME" sz="1400" b="0" i="1" dirty="0" smtClean="0">
                          <a:solidFill>
                            <a:srgbClr val="7030A0"/>
                          </a:solidFill>
                          <a:latin typeface="Cambria Math"/>
                          <a:cs typeface="Arial" panose="020B0604020202020204" pitchFamily="34" charset="0"/>
                        </a:rPr>
                        <m:t>𝑋</m:t>
                      </m:r>
                      <m:r>
                        <a:rPr lang="sr-Latn-ME" sz="1400" b="0" i="1" dirty="0" smtClean="0">
                          <a:solidFill>
                            <a:srgbClr val="7030A0"/>
                          </a:solidFill>
                          <a:latin typeface="Cambria Math"/>
                          <a:ea typeface="Cambria Math"/>
                          <a:cs typeface="Arial" panose="020B0604020202020204" pitchFamily="34" charset="0"/>
                        </a:rPr>
                        <m:t>~</m:t>
                      </m:r>
                      <m:r>
                        <a:rPr lang="sr-Latn-ME" sz="1400" b="0" i="1" dirty="0" smtClean="0">
                          <a:solidFill>
                            <a:srgbClr val="7030A0"/>
                          </a:solidFill>
                          <a:latin typeface="Cambria Math"/>
                          <a:ea typeface="Cambria Math"/>
                          <a:cs typeface="Arial" panose="020B0604020202020204" pitchFamily="34" charset="0"/>
                        </a:rPr>
                        <m:t>𝑁</m:t>
                      </m:r>
                      <m:r>
                        <a:rPr lang="sr-Latn-ME" sz="1400" b="0" i="1" dirty="0" smtClean="0">
                          <a:solidFill>
                            <a:srgbClr val="7030A0"/>
                          </a:solidFill>
                          <a:latin typeface="Cambria Math"/>
                          <a:ea typeface="Cambria Math"/>
                          <a:cs typeface="Arial" panose="020B0604020202020204" pitchFamily="34" charset="0"/>
                        </a:rPr>
                        <m:t>(5000;50)</m:t>
                      </m:r>
                    </m:oMath>
                  </m:oMathPara>
                </a14:m>
                <a:endParaRPr lang="sr-Latn-ME" sz="1400" dirty="0">
                  <a:solidFill>
                    <a:srgbClr val="7030A0"/>
                  </a:solidFill>
                  <a:latin typeface="Arial" panose="020B0604020202020204" pitchFamily="34" charset="0"/>
                  <a:cs typeface="Arial" panose="020B0604020202020204" pitchFamily="34" charset="0"/>
                </a:endParaRPr>
              </a:p>
              <a:p>
                <a:pPr marL="0" indent="0">
                  <a:buNone/>
                </a:pPr>
                <a:endParaRPr lang="sr-Latn-ME" sz="1400" dirty="0" smtClean="0">
                  <a:solidFill>
                    <a:srgbClr val="7030A0"/>
                  </a:solidFill>
                  <a:latin typeface="Arial" panose="020B0604020202020204" pitchFamily="34" charset="0"/>
                  <a:cs typeface="Arial" panose="020B0604020202020204" pitchFamily="34" charset="0"/>
                </a:endParaRPr>
              </a:p>
              <a:p>
                <a:pPr marL="0" indent="0">
                  <a:buNone/>
                </a:pPr>
                <a:r>
                  <a:rPr lang="vi-VN" sz="1400" dirty="0" smtClean="0">
                    <a:solidFill>
                      <a:srgbClr val="7030A0"/>
                    </a:solidFill>
                    <a:latin typeface="Arial" panose="020B0604020202020204" pitchFamily="34" charset="0"/>
                    <a:cs typeface="Arial" panose="020B0604020202020204" pitchFamily="34" charset="0"/>
                  </a:rPr>
                  <a:t>Treba </a:t>
                </a:r>
                <a:r>
                  <a:rPr lang="vi-VN" sz="1400" dirty="0">
                    <a:solidFill>
                      <a:srgbClr val="7030A0"/>
                    </a:solidFill>
                    <a:latin typeface="Arial" panose="020B0604020202020204" pitchFamily="34" charset="0"/>
                    <a:cs typeface="Arial" panose="020B0604020202020204" pitchFamily="34" charset="0"/>
                  </a:rPr>
                  <a:t>izračunati </a:t>
                </a:r>
                <a:r>
                  <a:rPr lang="vi-VN" sz="1400" dirty="0" smtClean="0">
                    <a:solidFill>
                      <a:srgbClr val="7030A0"/>
                    </a:solidFill>
                    <a:latin typeface="Arial" panose="020B0604020202020204" pitchFamily="34" charset="0"/>
                    <a:cs typeface="Arial" panose="020B0604020202020204" pitchFamily="34" charset="0"/>
                  </a:rPr>
                  <a:t>P(</a:t>
                </a:r>
                <a:r>
                  <a:rPr lang="sr-Latn-ME" sz="1400" dirty="0" smtClean="0">
                    <a:solidFill>
                      <a:srgbClr val="7030A0"/>
                    </a:solidFill>
                    <a:latin typeface="Arial" panose="020B0604020202020204" pitchFamily="34" charset="0"/>
                    <a:cs typeface="Arial" panose="020B0604020202020204" pitchFamily="34" charset="0"/>
                  </a:rPr>
                  <a:t>4950&lt;X&lt;5100</a:t>
                </a:r>
                <a:r>
                  <a:rPr lang="vi-VN" sz="1400" dirty="0" smtClean="0">
                    <a:solidFill>
                      <a:srgbClr val="7030A0"/>
                    </a:solidFill>
                    <a:latin typeface="Arial" panose="020B0604020202020204" pitchFamily="34" charset="0"/>
                    <a:cs typeface="Arial" panose="020B0604020202020204" pitchFamily="34" charset="0"/>
                  </a:rPr>
                  <a:t>)</a:t>
                </a:r>
                <a:endParaRPr lang="sr-Latn-ME" sz="1400" dirty="0" smtClean="0">
                  <a:solidFill>
                    <a:srgbClr val="7030A0"/>
                  </a:solidFill>
                  <a:latin typeface="Arial" panose="020B0604020202020204" pitchFamily="34" charset="0"/>
                  <a:cs typeface="Arial" panose="020B0604020202020204" pitchFamily="34" charset="0"/>
                </a:endParaRPr>
              </a:p>
              <a:p>
                <a:pPr marL="0" indent="0">
                  <a:buNone/>
                </a:pPr>
                <a:endParaRPr lang="sr-Latn-ME" sz="1400" dirty="0" smtClean="0">
                  <a:solidFill>
                    <a:srgbClr val="7030A0"/>
                  </a:solidFill>
                  <a:latin typeface="Arial" panose="020B0604020202020204" pitchFamily="34" charset="0"/>
                  <a:cs typeface="Arial" panose="020B0604020202020204" pitchFamily="34" charset="0"/>
                </a:endParaRPr>
              </a:p>
              <a:p>
                <a:pPr marL="0" indent="0">
                  <a:buNone/>
                </a:pPr>
                <a:r>
                  <a:rPr lang="sr-Latn-ME" sz="1400" dirty="0" smtClean="0">
                    <a:solidFill>
                      <a:srgbClr val="7030A0"/>
                    </a:solidFill>
                    <a:latin typeface="Arial" panose="020B0604020202020204" pitchFamily="34" charset="0"/>
                    <a:cs typeface="Arial" panose="020B0604020202020204" pitchFamily="34" charset="0"/>
                  </a:rPr>
                  <a:t>uvedimo </a:t>
                </a:r>
                <a:r>
                  <a:rPr lang="sr-Latn-ME" sz="1400" dirty="0">
                    <a:solidFill>
                      <a:srgbClr val="7030A0"/>
                    </a:solidFill>
                    <a:latin typeface="Arial" panose="020B0604020202020204" pitchFamily="34" charset="0"/>
                    <a:cs typeface="Arial" panose="020B0604020202020204" pitchFamily="34" charset="0"/>
                  </a:rPr>
                  <a:t>smjenu:</a:t>
                </a:r>
              </a:p>
              <a:p>
                <a:pPr marL="0" indent="0" algn="ctr">
                  <a:buNone/>
                </a:pPr>
                <a14:m>
                  <m:oMath xmlns:m="http://schemas.openxmlformats.org/officeDocument/2006/math">
                    <m:r>
                      <a:rPr lang="sr-Latn-ME" sz="1800" i="1">
                        <a:solidFill>
                          <a:srgbClr val="7030A0"/>
                        </a:solidFill>
                        <a:latin typeface="Cambria Math"/>
                        <a:cs typeface="Arial" panose="020B0604020202020204" pitchFamily="34" charset="0"/>
                      </a:rPr>
                      <m:t>𝑇</m:t>
                    </m:r>
                    <m:r>
                      <a:rPr lang="sr-Latn-ME" sz="1800" i="1">
                        <a:solidFill>
                          <a:srgbClr val="7030A0"/>
                        </a:solidFill>
                        <a:latin typeface="Cambria Math"/>
                        <a:cs typeface="Arial" panose="020B0604020202020204" pitchFamily="34" charset="0"/>
                      </a:rPr>
                      <m:t>=</m:t>
                    </m:r>
                    <m:f>
                      <m:fPr>
                        <m:ctrlPr>
                          <a:rPr lang="sr-Latn-ME" sz="1800" i="1">
                            <a:solidFill>
                              <a:srgbClr val="7030A0"/>
                            </a:solidFill>
                            <a:latin typeface="Cambria Math"/>
                            <a:cs typeface="Arial" panose="020B0604020202020204" pitchFamily="34" charset="0"/>
                          </a:rPr>
                        </m:ctrlPr>
                      </m:fPr>
                      <m:num>
                        <m:r>
                          <a:rPr lang="sr-Latn-ME" sz="1800" i="1">
                            <a:solidFill>
                              <a:srgbClr val="7030A0"/>
                            </a:solidFill>
                            <a:latin typeface="Cambria Math"/>
                            <a:cs typeface="Arial" panose="020B0604020202020204" pitchFamily="34" charset="0"/>
                          </a:rPr>
                          <m:t>𝑋</m:t>
                        </m:r>
                        <m:r>
                          <a:rPr lang="sr-Latn-ME" sz="1800" i="1">
                            <a:solidFill>
                              <a:srgbClr val="7030A0"/>
                            </a:solidFill>
                            <a:latin typeface="Cambria Math"/>
                            <a:cs typeface="Arial" panose="020B0604020202020204" pitchFamily="34" charset="0"/>
                          </a:rPr>
                          <m:t>−</m:t>
                        </m:r>
                        <m:r>
                          <a:rPr lang="sr-Latn-ME" sz="1800" b="0" i="1" smtClean="0">
                            <a:solidFill>
                              <a:srgbClr val="7030A0"/>
                            </a:solidFill>
                            <a:latin typeface="Cambria Math"/>
                            <a:cs typeface="Arial" panose="020B0604020202020204" pitchFamily="34" charset="0"/>
                          </a:rPr>
                          <m:t>𝑛𝑝</m:t>
                        </m:r>
                      </m:num>
                      <m:den>
                        <m:rad>
                          <m:radPr>
                            <m:degHide m:val="on"/>
                            <m:ctrlPr>
                              <a:rPr lang="sr-Latn-ME" sz="1800" i="1" smtClean="0">
                                <a:solidFill>
                                  <a:srgbClr val="7030A0"/>
                                </a:solidFill>
                                <a:latin typeface="Cambria Math"/>
                                <a:ea typeface="Cambria Math"/>
                                <a:cs typeface="Arial" panose="020B0604020202020204" pitchFamily="34" charset="0"/>
                              </a:rPr>
                            </m:ctrlPr>
                          </m:radPr>
                          <m:deg/>
                          <m:e>
                            <m:r>
                              <a:rPr lang="sr-Latn-ME" sz="1800" b="0" i="1" smtClean="0">
                                <a:solidFill>
                                  <a:srgbClr val="7030A0"/>
                                </a:solidFill>
                                <a:latin typeface="Cambria Math"/>
                                <a:ea typeface="Cambria Math"/>
                                <a:cs typeface="Arial" panose="020B0604020202020204" pitchFamily="34" charset="0"/>
                              </a:rPr>
                              <m:t>𝑛𝑝𝑞</m:t>
                            </m:r>
                          </m:e>
                        </m:rad>
                      </m:den>
                    </m:f>
                    <m:r>
                      <a:rPr lang="sr-Latn-ME" sz="1800" i="1">
                        <a:solidFill>
                          <a:srgbClr val="7030A0"/>
                        </a:solidFill>
                        <a:latin typeface="Cambria Math"/>
                        <a:ea typeface="Cambria Math"/>
                        <a:cs typeface="Arial" panose="020B0604020202020204" pitchFamily="34" charset="0"/>
                      </a:rPr>
                      <m:t>=</m:t>
                    </m:r>
                    <m:f>
                      <m:fPr>
                        <m:ctrlPr>
                          <a:rPr lang="sr-Latn-ME" sz="1800" i="1">
                            <a:solidFill>
                              <a:srgbClr val="7030A0"/>
                            </a:solidFill>
                            <a:latin typeface="Cambria Math"/>
                            <a:cs typeface="Arial" panose="020B0604020202020204" pitchFamily="34" charset="0"/>
                          </a:rPr>
                        </m:ctrlPr>
                      </m:fPr>
                      <m:num>
                        <m:r>
                          <a:rPr lang="sr-Latn-ME" sz="1800" i="1">
                            <a:solidFill>
                              <a:srgbClr val="7030A0"/>
                            </a:solidFill>
                            <a:latin typeface="Cambria Math"/>
                            <a:cs typeface="Arial" panose="020B0604020202020204" pitchFamily="34" charset="0"/>
                          </a:rPr>
                          <m:t>𝑋</m:t>
                        </m:r>
                        <m:r>
                          <a:rPr lang="sr-Latn-ME" sz="1800" i="1">
                            <a:solidFill>
                              <a:srgbClr val="7030A0"/>
                            </a:solidFill>
                            <a:latin typeface="Cambria Math"/>
                            <a:cs typeface="Arial" panose="020B0604020202020204" pitchFamily="34" charset="0"/>
                          </a:rPr>
                          <m:t>−5000</m:t>
                        </m:r>
                      </m:num>
                      <m:den>
                        <m:r>
                          <a:rPr lang="sr-Latn-ME" sz="1800" b="0" i="1" smtClean="0">
                            <a:solidFill>
                              <a:srgbClr val="7030A0"/>
                            </a:solidFill>
                            <a:latin typeface="Cambria Math"/>
                            <a:cs typeface="Arial" panose="020B0604020202020204" pitchFamily="34" charset="0"/>
                          </a:rPr>
                          <m:t>50</m:t>
                        </m:r>
                      </m:den>
                    </m:f>
                  </m:oMath>
                </a14:m>
                <a:r>
                  <a:rPr lang="sr-Latn-ME" sz="1800" dirty="0">
                    <a:solidFill>
                      <a:srgbClr val="7030A0"/>
                    </a:solidFill>
                    <a:latin typeface="Arial" panose="020B0604020202020204" pitchFamily="34" charset="0"/>
                    <a:cs typeface="Arial" panose="020B0604020202020204" pitchFamily="34" charset="0"/>
                  </a:rPr>
                  <a:t> </a:t>
                </a:r>
              </a:p>
              <a:p>
                <a:pPr marL="0" indent="0">
                  <a:buNone/>
                </a:pPr>
                <a:endParaRPr lang="sr-Latn-ME" sz="1400" dirty="0">
                  <a:solidFill>
                    <a:srgbClr val="7030A0"/>
                  </a:solidFill>
                  <a:latin typeface="Arial" panose="020B0604020202020204" pitchFamily="34" charset="0"/>
                  <a:cs typeface="Arial" panose="020B0604020202020204" pitchFamily="34" charset="0"/>
                </a:endParaRPr>
              </a:p>
              <a:p>
                <a:pPr marL="0" indent="0">
                  <a:buNone/>
                </a:pPr>
                <a14:m>
                  <m:oMathPara xmlns:m="http://schemas.openxmlformats.org/officeDocument/2006/math">
                    <m:oMathParaPr>
                      <m:jc m:val="centerGroup"/>
                    </m:oMathParaPr>
                    <m:oMath xmlns:m="http://schemas.openxmlformats.org/officeDocument/2006/math">
                      <m:r>
                        <a:rPr lang="sr-Latn-ME" sz="1400" i="1">
                          <a:solidFill>
                            <a:srgbClr val="7030A0"/>
                          </a:solidFill>
                          <a:latin typeface="Cambria Math"/>
                          <a:cs typeface="Arial" panose="020B0604020202020204" pitchFamily="34" charset="0"/>
                        </a:rPr>
                        <m:t>𝑃</m:t>
                      </m:r>
                      <m:d>
                        <m:dPr>
                          <m:ctrlPr>
                            <a:rPr lang="sr-Latn-ME" sz="1400" i="1">
                              <a:solidFill>
                                <a:srgbClr val="7030A0"/>
                              </a:solidFill>
                              <a:latin typeface="Cambria Math"/>
                              <a:cs typeface="Arial" panose="020B0604020202020204" pitchFamily="34" charset="0"/>
                            </a:rPr>
                          </m:ctrlPr>
                        </m:dPr>
                        <m:e>
                          <m:r>
                            <a:rPr lang="sr-Latn-ME" sz="1400" b="0" i="1" smtClean="0">
                              <a:solidFill>
                                <a:srgbClr val="7030A0"/>
                              </a:solidFill>
                              <a:latin typeface="Cambria Math"/>
                              <a:cs typeface="Arial" panose="020B0604020202020204" pitchFamily="34" charset="0"/>
                            </a:rPr>
                            <m:t>4950&lt;</m:t>
                          </m:r>
                          <m:r>
                            <a:rPr lang="sr-Latn-ME" sz="1400" b="0" i="1" smtClean="0">
                              <a:solidFill>
                                <a:srgbClr val="7030A0"/>
                              </a:solidFill>
                              <a:latin typeface="Cambria Math"/>
                              <a:cs typeface="Arial" panose="020B0604020202020204" pitchFamily="34" charset="0"/>
                            </a:rPr>
                            <m:t>𝑋</m:t>
                          </m:r>
                          <m:r>
                            <a:rPr lang="sr-Latn-ME" sz="1400" b="0" i="1" smtClean="0">
                              <a:solidFill>
                                <a:srgbClr val="7030A0"/>
                              </a:solidFill>
                              <a:latin typeface="Cambria Math"/>
                              <a:cs typeface="Arial" panose="020B0604020202020204" pitchFamily="34" charset="0"/>
                            </a:rPr>
                            <m:t>&lt;5100</m:t>
                          </m:r>
                        </m:e>
                      </m:d>
                      <m:r>
                        <a:rPr lang="sr-Latn-ME" sz="1400">
                          <a:solidFill>
                            <a:srgbClr val="7030A0"/>
                          </a:solidFill>
                          <a:latin typeface="Cambria Math"/>
                          <a:cs typeface="Arial" panose="020B0604020202020204" pitchFamily="34" charset="0"/>
                        </a:rPr>
                        <m:t>=</m:t>
                      </m:r>
                      <m:r>
                        <a:rPr lang="sr-Latn-ME" sz="1400" b="0" i="1" smtClean="0">
                          <a:solidFill>
                            <a:srgbClr val="7030A0"/>
                          </a:solidFill>
                          <a:latin typeface="Cambria Math"/>
                          <a:cs typeface="Arial" panose="020B0604020202020204" pitchFamily="34" charset="0"/>
                        </a:rPr>
                        <m:t>𝑃</m:t>
                      </m:r>
                      <m:d>
                        <m:dPr>
                          <m:ctrlPr>
                            <a:rPr lang="sr-Latn-ME" sz="1400" i="1">
                              <a:solidFill>
                                <a:srgbClr val="7030A0"/>
                              </a:solidFill>
                              <a:latin typeface="Cambria Math"/>
                              <a:ea typeface="Cambria Math"/>
                              <a:cs typeface="Arial" panose="020B0604020202020204" pitchFamily="34" charset="0"/>
                            </a:rPr>
                          </m:ctrlPr>
                        </m:dPr>
                        <m:e>
                          <m:f>
                            <m:fPr>
                              <m:ctrlPr>
                                <a:rPr lang="sr-Latn-ME" sz="1400" i="1" smtClean="0">
                                  <a:solidFill>
                                    <a:srgbClr val="7030A0"/>
                                  </a:solidFill>
                                  <a:latin typeface="Cambria Math"/>
                                  <a:ea typeface="Cambria Math"/>
                                  <a:cs typeface="Arial" panose="020B0604020202020204" pitchFamily="34" charset="0"/>
                                </a:rPr>
                              </m:ctrlPr>
                            </m:fPr>
                            <m:num>
                              <m:r>
                                <a:rPr lang="sr-Latn-ME" sz="1400" b="0" i="1" smtClean="0">
                                  <a:solidFill>
                                    <a:srgbClr val="7030A0"/>
                                  </a:solidFill>
                                  <a:latin typeface="Cambria Math"/>
                                  <a:ea typeface="Cambria Math"/>
                                  <a:cs typeface="Arial" panose="020B0604020202020204" pitchFamily="34" charset="0"/>
                                </a:rPr>
                                <m:t>4950−5000</m:t>
                              </m:r>
                            </m:num>
                            <m:den>
                              <m:r>
                                <a:rPr lang="sr-Latn-ME" sz="1400" b="0" i="1" smtClean="0">
                                  <a:solidFill>
                                    <a:srgbClr val="7030A0"/>
                                  </a:solidFill>
                                  <a:latin typeface="Cambria Math"/>
                                  <a:ea typeface="Cambria Math"/>
                                  <a:cs typeface="Arial" panose="020B0604020202020204" pitchFamily="34" charset="0"/>
                                </a:rPr>
                                <m:t>50</m:t>
                              </m:r>
                            </m:den>
                          </m:f>
                          <m:r>
                            <a:rPr lang="sr-Latn-ME" sz="1400" b="0" i="1" smtClean="0">
                              <a:solidFill>
                                <a:srgbClr val="7030A0"/>
                              </a:solidFill>
                              <a:latin typeface="Cambria Math"/>
                              <a:ea typeface="Cambria Math"/>
                              <a:cs typeface="Arial" panose="020B0604020202020204" pitchFamily="34" charset="0"/>
                            </a:rPr>
                            <m:t>&lt;</m:t>
                          </m:r>
                          <m:f>
                            <m:fPr>
                              <m:ctrlPr>
                                <a:rPr lang="sr-Latn-ME" sz="1400" i="1">
                                  <a:solidFill>
                                    <a:srgbClr val="7030A0"/>
                                  </a:solidFill>
                                  <a:latin typeface="Cambria Math"/>
                                  <a:ea typeface="Cambria Math"/>
                                  <a:cs typeface="Arial" panose="020B0604020202020204" pitchFamily="34" charset="0"/>
                                </a:rPr>
                              </m:ctrlPr>
                            </m:fPr>
                            <m:num>
                              <m:r>
                                <a:rPr lang="sr-Latn-ME" sz="1400" i="1">
                                  <a:solidFill>
                                    <a:srgbClr val="7030A0"/>
                                  </a:solidFill>
                                  <a:latin typeface="Cambria Math"/>
                                  <a:ea typeface="Cambria Math"/>
                                  <a:cs typeface="Arial" panose="020B0604020202020204" pitchFamily="34" charset="0"/>
                                </a:rPr>
                                <m:t>𝑋</m:t>
                              </m:r>
                              <m:r>
                                <a:rPr lang="sr-Latn-ME" sz="1400" i="1">
                                  <a:solidFill>
                                    <a:srgbClr val="7030A0"/>
                                  </a:solidFill>
                                  <a:latin typeface="Cambria Math"/>
                                  <a:ea typeface="Cambria Math"/>
                                  <a:cs typeface="Arial" panose="020B0604020202020204" pitchFamily="34" charset="0"/>
                                </a:rPr>
                                <m:t>−5000</m:t>
                              </m:r>
                            </m:num>
                            <m:den>
                              <m:r>
                                <a:rPr lang="sr-Latn-ME" sz="1400" i="1">
                                  <a:solidFill>
                                    <a:srgbClr val="7030A0"/>
                                  </a:solidFill>
                                  <a:latin typeface="Cambria Math"/>
                                  <a:ea typeface="Cambria Math"/>
                                  <a:cs typeface="Arial" panose="020B0604020202020204" pitchFamily="34" charset="0"/>
                                </a:rPr>
                                <m:t>5</m:t>
                              </m:r>
                              <m:r>
                                <a:rPr lang="sr-Latn-ME" sz="1400" b="0" i="1" smtClean="0">
                                  <a:solidFill>
                                    <a:srgbClr val="7030A0"/>
                                  </a:solidFill>
                                  <a:latin typeface="Cambria Math"/>
                                  <a:ea typeface="Cambria Math"/>
                                  <a:cs typeface="Arial" panose="020B0604020202020204" pitchFamily="34" charset="0"/>
                                </a:rPr>
                                <m:t>0</m:t>
                              </m:r>
                            </m:den>
                          </m:f>
                          <m:r>
                            <a:rPr lang="sr-Latn-ME" sz="1400" b="0" i="1" smtClean="0">
                              <a:solidFill>
                                <a:srgbClr val="7030A0"/>
                              </a:solidFill>
                              <a:latin typeface="Cambria Math"/>
                              <a:ea typeface="Cambria Math"/>
                              <a:cs typeface="Arial" panose="020B0604020202020204" pitchFamily="34" charset="0"/>
                            </a:rPr>
                            <m:t>&lt;</m:t>
                          </m:r>
                          <m:f>
                            <m:fPr>
                              <m:ctrlPr>
                                <a:rPr lang="sr-Latn-ME" sz="1400" i="1">
                                  <a:solidFill>
                                    <a:srgbClr val="7030A0"/>
                                  </a:solidFill>
                                  <a:latin typeface="Cambria Math"/>
                                  <a:ea typeface="Cambria Math"/>
                                  <a:cs typeface="Arial" panose="020B0604020202020204" pitchFamily="34" charset="0"/>
                                </a:rPr>
                              </m:ctrlPr>
                            </m:fPr>
                            <m:num>
                              <m:r>
                                <a:rPr lang="sr-Latn-ME" sz="1400" b="0" i="1" smtClean="0">
                                  <a:solidFill>
                                    <a:srgbClr val="7030A0"/>
                                  </a:solidFill>
                                  <a:latin typeface="Cambria Math"/>
                                  <a:ea typeface="Cambria Math"/>
                                  <a:cs typeface="Arial" panose="020B0604020202020204" pitchFamily="34" charset="0"/>
                                </a:rPr>
                                <m:t>5100−5000</m:t>
                              </m:r>
                            </m:num>
                            <m:den>
                              <m:r>
                                <a:rPr lang="sr-Latn-ME" sz="1400" b="0" i="1" smtClean="0">
                                  <a:solidFill>
                                    <a:srgbClr val="7030A0"/>
                                  </a:solidFill>
                                  <a:latin typeface="Cambria Math"/>
                                  <a:ea typeface="Cambria Math"/>
                                  <a:cs typeface="Arial" panose="020B0604020202020204" pitchFamily="34" charset="0"/>
                                </a:rPr>
                                <m:t>50</m:t>
                              </m:r>
                            </m:den>
                          </m:f>
                        </m:e>
                      </m:d>
                      <m:r>
                        <a:rPr lang="sr-Latn-ME" sz="1400" i="1">
                          <a:solidFill>
                            <a:srgbClr val="7030A0"/>
                          </a:solidFill>
                          <a:latin typeface="Cambria Math"/>
                          <a:ea typeface="Cambria Math"/>
                          <a:cs typeface="Arial" panose="020B0604020202020204" pitchFamily="34" charset="0"/>
                        </a:rPr>
                        <m:t>=</m:t>
                      </m:r>
                      <m:d>
                        <m:dPr>
                          <m:ctrlPr>
                            <a:rPr lang="sr-Latn-ME" sz="1400" i="1">
                              <a:solidFill>
                                <a:srgbClr val="7030A0"/>
                              </a:solidFill>
                              <a:latin typeface="Cambria Math"/>
                              <a:cs typeface="Arial" panose="020B0604020202020204" pitchFamily="34" charset="0"/>
                            </a:rPr>
                          </m:ctrlPr>
                        </m:dPr>
                        <m:e>
                          <m:r>
                            <a:rPr lang="sr-Latn-ME" sz="1400">
                              <a:solidFill>
                                <a:srgbClr val="7030A0"/>
                              </a:solidFill>
                              <a:latin typeface="Cambria Math"/>
                              <a:cs typeface="Arial" panose="020B0604020202020204" pitchFamily="34" charset="0"/>
                            </a:rPr>
                            <m:t>−</m:t>
                          </m:r>
                          <m:r>
                            <a:rPr lang="sr-Latn-ME" sz="1400" b="0" i="1" smtClean="0">
                              <a:solidFill>
                                <a:srgbClr val="7030A0"/>
                              </a:solidFill>
                              <a:latin typeface="Cambria Math"/>
                              <a:cs typeface="Arial" panose="020B0604020202020204" pitchFamily="34" charset="0"/>
                            </a:rPr>
                            <m:t>1&lt;</m:t>
                          </m:r>
                          <m:r>
                            <a:rPr lang="sr-Latn-ME" sz="1400" i="1">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&lt;</m:t>
                          </m:r>
                          <m:r>
                            <a:rPr lang="sr-Latn-ME" sz="1400" i="1">
                              <a:solidFill>
                                <a:srgbClr val="7030A0"/>
                              </a:solidFill>
                              <a:latin typeface="Cambria Math"/>
                              <a:ea typeface="Cambria Math"/>
                              <a:cs typeface="Arial" panose="020B0604020202020204" pitchFamily="34" charset="0"/>
                            </a:rPr>
                            <m:t>2</m:t>
                          </m:r>
                        </m:e>
                      </m:d>
                      <m:r>
                        <a:rPr lang="sr-Latn-ME" sz="1400" i="1">
                          <a:solidFill>
                            <a:srgbClr val="7030A0"/>
                          </a:solidFill>
                          <a:latin typeface="Cambria Math"/>
                          <a:ea typeface="Cambria Math"/>
                          <a:cs typeface="Arial" panose="020B0604020202020204" pitchFamily="34" charset="0"/>
                        </a:rPr>
                        <m:t>=</m:t>
                      </m:r>
                      <m:r>
                        <a:rPr lang="sr-Latn-ME" sz="1400" b="0" i="1" smtClean="0">
                          <a:solidFill>
                            <a:srgbClr val="7030A0"/>
                          </a:solidFill>
                          <a:latin typeface="Cambria Math"/>
                          <a:ea typeface="Cambria Math"/>
                          <a:cs typeface="Arial" panose="020B0604020202020204" pitchFamily="34" charset="0"/>
                        </a:rPr>
                        <m:t>𝑃</m:t>
                      </m:r>
                      <m:d>
                        <m:dPr>
                          <m:ctrlPr>
                            <a:rPr lang="sr-Latn-ME" sz="1400" i="1">
                              <a:solidFill>
                                <a:srgbClr val="7030A0"/>
                              </a:solidFill>
                              <a:latin typeface="Cambria Math"/>
                              <a:ea typeface="Cambria Math"/>
                              <a:cs typeface="Arial" panose="020B0604020202020204" pitchFamily="34" charset="0"/>
                            </a:rPr>
                          </m:ctrlPr>
                        </m:dPr>
                        <m:e>
                          <m:r>
                            <a:rPr lang="sr-Latn-ME" sz="1400" i="1">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&lt;</m:t>
                          </m:r>
                          <m:r>
                            <a:rPr lang="sr-Latn-ME" sz="1400" i="1">
                              <a:solidFill>
                                <a:srgbClr val="7030A0"/>
                              </a:solidFill>
                              <a:latin typeface="Cambria Math"/>
                              <a:ea typeface="Cambria Math"/>
                              <a:cs typeface="Arial" panose="020B0604020202020204" pitchFamily="34" charset="0"/>
                            </a:rPr>
                            <m:t>2</m:t>
                          </m:r>
                        </m:e>
                      </m:d>
                      <m:r>
                        <a:rPr lang="sr-Latn-ME" sz="1400" b="0" i="1" smtClean="0">
                          <a:solidFill>
                            <a:srgbClr val="7030A0"/>
                          </a:solidFill>
                          <a:latin typeface="Cambria Math"/>
                          <a:ea typeface="Cambria Math"/>
                          <a:cs typeface="Arial" panose="020B0604020202020204" pitchFamily="34" charset="0"/>
                        </a:rPr>
                        <m:t>−</m:t>
                      </m:r>
                      <m:d>
                        <m:dPr>
                          <m:begChr m:val="["/>
                          <m:endChr m:val="]"/>
                          <m:ctrlPr>
                            <a:rPr lang="sr-Latn-ME" sz="1400" i="1">
                              <a:solidFill>
                                <a:srgbClr val="7030A0"/>
                              </a:solidFill>
                              <a:latin typeface="Cambria Math"/>
                              <a:ea typeface="Cambria Math"/>
                              <a:cs typeface="Arial" panose="020B0604020202020204" pitchFamily="34" charset="0"/>
                            </a:rPr>
                          </m:ctrlPr>
                        </m:dPr>
                        <m:e>
                          <m:r>
                            <a:rPr lang="sr-Latn-ME" sz="1400" i="1">
                              <a:solidFill>
                                <a:srgbClr val="7030A0"/>
                              </a:solidFill>
                              <a:latin typeface="Cambria Math"/>
                              <a:ea typeface="Cambria Math"/>
                              <a:cs typeface="Arial" panose="020B0604020202020204" pitchFamily="34" charset="0"/>
                            </a:rPr>
                            <m:t>1−</m:t>
                          </m:r>
                          <m:r>
                            <a:rPr lang="sr-Latn-ME" sz="1400" i="1">
                              <a:solidFill>
                                <a:srgbClr val="7030A0"/>
                              </a:solidFill>
                              <a:latin typeface="Cambria Math"/>
                              <a:ea typeface="Cambria Math"/>
                              <a:cs typeface="Arial" panose="020B0604020202020204" pitchFamily="34" charset="0"/>
                            </a:rPr>
                            <m:t>𝑃</m:t>
                          </m:r>
                          <m:d>
                            <m:dPr>
                              <m:ctrlPr>
                                <a:rPr lang="sr-Latn-ME" sz="1400" i="1">
                                  <a:solidFill>
                                    <a:srgbClr val="7030A0"/>
                                  </a:solidFill>
                                  <a:latin typeface="Cambria Math"/>
                                  <a:ea typeface="Cambria Math"/>
                                  <a:cs typeface="Arial" panose="020B0604020202020204" pitchFamily="34" charset="0"/>
                                </a:rPr>
                              </m:ctrlPr>
                            </m:dPr>
                            <m:e>
                              <m:r>
                                <a:rPr lang="sr-Latn-ME" sz="1400" i="1">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&lt;1</m:t>
                              </m:r>
                            </m:e>
                          </m:d>
                        </m:e>
                      </m:d>
                      <m:r>
                        <a:rPr lang="sr-Latn-ME" sz="1400" i="1">
                          <a:solidFill>
                            <a:srgbClr val="7030A0"/>
                          </a:solidFill>
                          <a:latin typeface="Cambria Math"/>
                          <a:ea typeface="Cambria Math"/>
                          <a:cs typeface="Arial" panose="020B0604020202020204" pitchFamily="34" charset="0"/>
                        </a:rPr>
                        <m:t>=</m:t>
                      </m:r>
                      <m:r>
                        <a:rPr lang="sr-Latn-ME" sz="1400" i="1">
                          <a:solidFill>
                            <a:srgbClr val="7030A0"/>
                          </a:solidFill>
                          <a:latin typeface="Cambria Math"/>
                          <a:ea typeface="Cambria Math"/>
                          <a:cs typeface="Arial" panose="020B0604020202020204" pitchFamily="34" charset="0"/>
                        </a:rPr>
                        <m:t>𝑃</m:t>
                      </m:r>
                      <m:d>
                        <m:dPr>
                          <m:ctrlPr>
                            <a:rPr lang="sr-Latn-ME" sz="1400" i="1">
                              <a:solidFill>
                                <a:srgbClr val="7030A0"/>
                              </a:solidFill>
                              <a:latin typeface="Cambria Math"/>
                              <a:ea typeface="Cambria Math"/>
                              <a:cs typeface="Arial" panose="020B0604020202020204" pitchFamily="34" charset="0"/>
                            </a:rPr>
                          </m:ctrlPr>
                        </m:dPr>
                        <m:e>
                          <m:r>
                            <a:rPr lang="sr-Latn-ME" sz="1400" i="1">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&lt;</m:t>
                          </m:r>
                          <m:r>
                            <a:rPr lang="sr-Latn-ME" sz="1400" i="1">
                              <a:solidFill>
                                <a:srgbClr val="7030A0"/>
                              </a:solidFill>
                              <a:latin typeface="Cambria Math"/>
                              <a:ea typeface="Cambria Math"/>
                              <a:cs typeface="Arial" panose="020B0604020202020204" pitchFamily="34" charset="0"/>
                            </a:rPr>
                            <m:t>2</m:t>
                          </m:r>
                        </m:e>
                      </m:d>
                      <m:r>
                        <a:rPr lang="sr-Latn-ME" sz="1400" b="0" i="1" smtClean="0">
                          <a:solidFill>
                            <a:srgbClr val="7030A0"/>
                          </a:solidFill>
                          <a:latin typeface="Cambria Math"/>
                          <a:ea typeface="Cambria Math"/>
                          <a:cs typeface="Arial" panose="020B0604020202020204" pitchFamily="34" charset="0"/>
                        </a:rPr>
                        <m:t>−1+</m:t>
                      </m:r>
                      <m:r>
                        <a:rPr lang="sr-Latn-ME" sz="1400" b="0" i="1" smtClean="0">
                          <a:solidFill>
                            <a:srgbClr val="7030A0"/>
                          </a:solidFill>
                          <a:latin typeface="Cambria Math"/>
                          <a:ea typeface="Cambria Math"/>
                          <a:cs typeface="Arial" panose="020B0604020202020204" pitchFamily="34" charset="0"/>
                        </a:rPr>
                        <m:t>𝑃</m:t>
                      </m:r>
                      <m:d>
                        <m:dPr>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&lt;1</m:t>
                          </m:r>
                        </m:e>
                      </m:d>
                      <m:r>
                        <a:rPr lang="sr-Latn-ME" sz="1400" i="1">
                          <a:solidFill>
                            <a:srgbClr val="7030A0"/>
                          </a:solidFill>
                          <a:latin typeface="Cambria Math"/>
                          <a:ea typeface="Cambria Math"/>
                          <a:cs typeface="Arial" panose="020B0604020202020204" pitchFamily="34" charset="0"/>
                        </a:rPr>
                        <m:t>==0,9772</m:t>
                      </m:r>
                      <m:r>
                        <a:rPr lang="sr-Latn-ME" sz="1400" b="0" i="1" smtClean="0">
                          <a:solidFill>
                            <a:srgbClr val="7030A0"/>
                          </a:solidFill>
                          <a:latin typeface="Cambria Math"/>
                          <a:ea typeface="Cambria Math"/>
                          <a:cs typeface="Arial" panose="020B0604020202020204" pitchFamily="34" charset="0"/>
                        </a:rPr>
                        <m:t>−1+0,8413</m:t>
                      </m:r>
                      <m:r>
                        <a:rPr lang="sr-Latn-ME" sz="1400" i="1">
                          <a:solidFill>
                            <a:srgbClr val="7030A0"/>
                          </a:solidFill>
                          <a:latin typeface="Cambria Math"/>
                          <a:ea typeface="Cambria Math"/>
                          <a:cs typeface="Arial" panose="020B0604020202020204" pitchFamily="34" charset="0"/>
                        </a:rPr>
                        <m:t>=</m:t>
                      </m:r>
                      <m:r>
                        <a:rPr lang="sr-Latn-ME" sz="1400" b="1" i="1">
                          <a:solidFill>
                            <a:srgbClr val="7030A0"/>
                          </a:solidFill>
                          <a:latin typeface="Cambria Math"/>
                          <a:ea typeface="Cambria Math"/>
                          <a:cs typeface="Arial" panose="020B0604020202020204" pitchFamily="34" charset="0"/>
                        </a:rPr>
                        <m:t>𝟎</m:t>
                      </m:r>
                      <m:r>
                        <a:rPr lang="sr-Latn-ME" sz="1400" b="1" i="1">
                          <a:solidFill>
                            <a:srgbClr val="7030A0"/>
                          </a:solidFill>
                          <a:latin typeface="Cambria Math"/>
                          <a:ea typeface="Cambria Math"/>
                          <a:cs typeface="Arial" panose="020B0604020202020204" pitchFamily="34" charset="0"/>
                        </a:rPr>
                        <m:t>,</m:t>
                      </m:r>
                      <m:r>
                        <a:rPr lang="sr-Latn-ME" sz="1400" b="1" i="1">
                          <a:solidFill>
                            <a:srgbClr val="7030A0"/>
                          </a:solidFill>
                          <a:latin typeface="Cambria Math"/>
                          <a:ea typeface="Cambria Math"/>
                          <a:cs typeface="Arial" panose="020B0604020202020204" pitchFamily="34" charset="0"/>
                        </a:rPr>
                        <m:t>𝟖𝟏𝟖𝟓</m:t>
                      </m:r>
                    </m:oMath>
                  </m:oMathPara>
                </a14:m>
                <a:endParaRPr lang="sr-Latn-ME" sz="1400" b="1" dirty="0">
                  <a:solidFill>
                    <a:srgbClr val="7030A0"/>
                  </a:solidFill>
                  <a:latin typeface="Arial" panose="020B0604020202020204" pitchFamily="34" charset="0"/>
                  <a:ea typeface="Cambria Math"/>
                  <a:cs typeface="Arial" panose="020B0604020202020204" pitchFamily="34" charset="0"/>
                </a:endParaRPr>
              </a:p>
              <a:p>
                <a:pPr marL="0" indent="0">
                  <a:buNone/>
                </a:pPr>
                <a:endParaRPr lang="sr-Latn-ME" sz="1400" dirty="0" smtClean="0">
                  <a:solidFill>
                    <a:srgbClr val="7030A0"/>
                  </a:solidFill>
                  <a:latin typeface="Arial" panose="020B0604020202020204" pitchFamily="34" charset="0"/>
                  <a:cs typeface="Arial" panose="020B060402020202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sz="half" idx="1"/>
              </p:nvPr>
            </p:nvSpPr>
            <p:spPr>
              <a:xfrm>
                <a:off x="457200" y="1412776"/>
                <a:ext cx="3826768" cy="5328592"/>
              </a:xfrm>
              <a:blipFill rotWithShape="1">
                <a:blip r:embed="rId3"/>
                <a:stretch>
                  <a:fillRect l="-318" t="-114" b="-7895"/>
                </a:stretch>
              </a:blipFill>
            </p:spPr>
            <p:txBody>
              <a:bodyPr/>
              <a:lstStyle/>
              <a:p>
                <a:r>
                  <a:rPr lang="sr-Latn-ME">
                    <a:noFill/>
                  </a:rPr>
                  <a:t> </a:t>
                </a:r>
              </a:p>
            </p:txBody>
          </p:sp>
        </mc:Fallback>
      </mc:AlternateContent>
      <p:pic>
        <p:nvPicPr>
          <p:cNvPr id="7" name="Picture 4"/>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9541" t="12514" r="10551" b="2263"/>
          <a:stretch/>
        </p:blipFill>
        <p:spPr bwMode="auto">
          <a:xfrm>
            <a:off x="4355976" y="1700808"/>
            <a:ext cx="4721474"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579567" y="4633565"/>
            <a:ext cx="712513"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8" name="Rectangle 7"/>
          <p:cNvSpPr/>
          <p:nvPr/>
        </p:nvSpPr>
        <p:spPr>
          <a:xfrm>
            <a:off x="4840211" y="1844824"/>
            <a:ext cx="360040" cy="30353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3" name="Rectangle 2"/>
          <p:cNvSpPr/>
          <p:nvPr/>
        </p:nvSpPr>
        <p:spPr>
          <a:xfrm>
            <a:off x="4579567" y="3320303"/>
            <a:ext cx="712513" cy="210509"/>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9" name="Rectangle 8"/>
          <p:cNvSpPr/>
          <p:nvPr/>
        </p:nvSpPr>
        <p:spPr>
          <a:xfrm>
            <a:off x="4840211" y="1628800"/>
            <a:ext cx="360040" cy="190201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Tree>
    <p:extLst>
      <p:ext uri="{BB962C8B-B14F-4D97-AF65-F5344CB8AC3E}">
        <p14:creationId xmlns:p14="http://schemas.microsoft.com/office/powerpoint/2010/main" val="34754104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pPr algn="l"/>
            <a:r>
              <a:rPr lang="sr-Latn-ME" sz="1400" b="1" dirty="0" smtClean="0">
                <a:solidFill>
                  <a:srgbClr val="7030A0"/>
                </a:solidFill>
                <a:latin typeface="Arial" panose="020B0604020202020204" pitchFamily="34" charset="0"/>
                <a:cs typeface="Arial" panose="020B0604020202020204" pitchFamily="34" charset="0"/>
              </a:rPr>
              <a:t>Zadatak 4. </a:t>
            </a:r>
            <a:r>
              <a:rPr lang="sr-Latn-ME" sz="1400" dirty="0" smtClean="0">
                <a:solidFill>
                  <a:srgbClr val="7030A0"/>
                </a:solidFill>
                <a:latin typeface="Arial" panose="020B0604020202020204" pitchFamily="34" charset="0"/>
                <a:cs typeface="Arial" panose="020B0604020202020204" pitchFamily="34" charset="0"/>
              </a:rPr>
              <a:t/>
            </a:r>
            <a:br>
              <a:rPr lang="sr-Latn-ME" sz="1400" dirty="0" smtClean="0">
                <a:solidFill>
                  <a:srgbClr val="7030A0"/>
                </a:solidFill>
                <a:latin typeface="Arial" panose="020B0604020202020204" pitchFamily="34" charset="0"/>
                <a:cs typeface="Arial" panose="020B0604020202020204" pitchFamily="34" charset="0"/>
              </a:rPr>
            </a:br>
            <a:r>
              <a:rPr lang="vi-VN" sz="1400" dirty="0">
                <a:solidFill>
                  <a:srgbClr val="7030A0"/>
                </a:solidFill>
                <a:latin typeface="Arial" panose="020B0604020202020204" pitchFamily="34" charset="0"/>
                <a:cs typeface="Arial" panose="020B0604020202020204" pitchFamily="34" charset="0"/>
              </a:rPr>
              <a:t>V</a:t>
            </a:r>
            <a:r>
              <a:rPr lang="sr-Latn-ME" sz="1400" dirty="0">
                <a:solidFill>
                  <a:srgbClr val="7030A0"/>
                </a:solidFill>
                <a:latin typeface="Arial" panose="020B0604020202020204" pitchFamily="34" charset="0"/>
                <a:cs typeface="Arial" panose="020B0604020202020204" pitchFamily="34" charset="0"/>
              </a:rPr>
              <a:t>ij</a:t>
            </a:r>
            <a:r>
              <a:rPr lang="vi-VN" sz="1400" dirty="0">
                <a:solidFill>
                  <a:srgbClr val="7030A0"/>
                </a:solidFill>
                <a:latin typeface="Arial" panose="020B0604020202020204" pitchFamily="34" charset="0"/>
                <a:cs typeface="Arial" panose="020B0604020202020204" pitchFamily="34" charset="0"/>
              </a:rPr>
              <a:t>ek trajanja baterije (u časovima) </a:t>
            </a:r>
            <a:r>
              <a:rPr lang="sr-Latn-ME" sz="1400" dirty="0">
                <a:solidFill>
                  <a:srgbClr val="7030A0"/>
                </a:solidFill>
                <a:latin typeface="Arial" panose="020B0604020202020204" pitchFamily="34" charset="0"/>
                <a:cs typeface="Arial" panose="020B0604020202020204" pitchFamily="34" charset="0"/>
              </a:rPr>
              <a:t> je slučajna promjenljiva X sa </a:t>
            </a:r>
            <a:r>
              <a:rPr lang="vi-VN" sz="1400" dirty="0">
                <a:solidFill>
                  <a:srgbClr val="7030A0"/>
                </a:solidFill>
                <a:latin typeface="Arial" panose="020B0604020202020204" pitchFamily="34" charset="0"/>
                <a:cs typeface="Arial" panose="020B0604020202020204" pitchFamily="34" charset="0"/>
              </a:rPr>
              <a:t>normaln</a:t>
            </a:r>
            <a:r>
              <a:rPr lang="sr-Latn-ME" sz="1400" dirty="0">
                <a:solidFill>
                  <a:srgbClr val="7030A0"/>
                </a:solidFill>
                <a:latin typeface="Arial" panose="020B0604020202020204" pitchFamily="34" charset="0"/>
                <a:cs typeface="Arial" panose="020B0604020202020204" pitchFamily="34" charset="0"/>
              </a:rPr>
              <a:t>om</a:t>
            </a:r>
            <a:r>
              <a:rPr lang="vi-VN" sz="1400" dirty="0">
                <a:solidFill>
                  <a:srgbClr val="7030A0"/>
                </a:solidFill>
                <a:latin typeface="Arial" panose="020B0604020202020204" pitchFamily="34" charset="0"/>
                <a:cs typeface="Arial" panose="020B0604020202020204" pitchFamily="34" charset="0"/>
              </a:rPr>
              <a:t> raspod</a:t>
            </a:r>
            <a:r>
              <a:rPr lang="sr-Latn-ME" sz="1400" dirty="0">
                <a:solidFill>
                  <a:srgbClr val="7030A0"/>
                </a:solidFill>
                <a:latin typeface="Arial" panose="020B0604020202020204" pitchFamily="34" charset="0"/>
                <a:cs typeface="Arial" panose="020B0604020202020204" pitchFamily="34" charset="0"/>
              </a:rPr>
              <a:t>j</a:t>
            </a:r>
            <a:r>
              <a:rPr lang="vi-VN" sz="1400" dirty="0">
                <a:solidFill>
                  <a:srgbClr val="7030A0"/>
                </a:solidFill>
                <a:latin typeface="Arial" panose="020B0604020202020204" pitchFamily="34" charset="0"/>
                <a:cs typeface="Arial" panose="020B0604020202020204" pitchFamily="34" charset="0"/>
              </a:rPr>
              <a:t>el</a:t>
            </a:r>
            <a:r>
              <a:rPr lang="sr-Latn-ME" sz="1400" dirty="0">
                <a:solidFill>
                  <a:srgbClr val="7030A0"/>
                </a:solidFill>
                <a:latin typeface="Arial" panose="020B0604020202020204" pitchFamily="34" charset="0"/>
                <a:cs typeface="Arial" panose="020B0604020202020204" pitchFamily="34" charset="0"/>
              </a:rPr>
              <a:t>om</a:t>
            </a:r>
            <a:r>
              <a:rPr lang="vi-VN" sz="1400" dirty="0">
                <a:solidFill>
                  <a:srgbClr val="7030A0"/>
                </a:solidFill>
                <a:latin typeface="Arial" panose="020B0604020202020204" pitchFamily="34" charset="0"/>
                <a:cs typeface="Arial" panose="020B0604020202020204" pitchFamily="34" charset="0"/>
              </a:rPr>
              <a:t> N(100, </a:t>
            </a:r>
            <a:r>
              <a:rPr lang="sr-Latn-ME" sz="1400" dirty="0">
                <a:solidFill>
                  <a:srgbClr val="7030A0"/>
                </a:solidFill>
                <a:latin typeface="Arial" panose="020B0604020202020204" pitchFamily="34" charset="0"/>
                <a:cs typeface="Arial" panose="020B0604020202020204" pitchFamily="34" charset="0"/>
              </a:rPr>
              <a:t>5</a:t>
            </a:r>
            <a:r>
              <a:rPr lang="vi-VN" sz="1400" dirty="0">
                <a:solidFill>
                  <a:srgbClr val="7030A0"/>
                </a:solidFill>
                <a:latin typeface="Arial" panose="020B0604020202020204" pitchFamily="34" charset="0"/>
                <a:cs typeface="Arial" panose="020B0604020202020204" pitchFamily="34" charset="0"/>
              </a:rPr>
              <a:t>).</a:t>
            </a:r>
            <a:br>
              <a:rPr lang="vi-VN" sz="1400" dirty="0">
                <a:solidFill>
                  <a:srgbClr val="7030A0"/>
                </a:solidFill>
                <a:latin typeface="Arial" panose="020B0604020202020204" pitchFamily="34" charset="0"/>
                <a:cs typeface="Arial" panose="020B0604020202020204" pitchFamily="34" charset="0"/>
              </a:rPr>
            </a:br>
            <a:r>
              <a:rPr lang="vi-VN" sz="1400" dirty="0">
                <a:solidFill>
                  <a:srgbClr val="7030A0"/>
                </a:solidFill>
                <a:latin typeface="Arial" panose="020B0604020202020204" pitchFamily="34" charset="0"/>
                <a:cs typeface="Arial" panose="020B0604020202020204" pitchFamily="34" charset="0"/>
              </a:rPr>
              <a:t>a. Odrediti v</a:t>
            </a:r>
            <a:r>
              <a:rPr lang="sr-Latn-ME" sz="1400" dirty="0">
                <a:solidFill>
                  <a:srgbClr val="7030A0"/>
                </a:solidFill>
                <a:latin typeface="Arial" panose="020B0604020202020204" pitchFamily="34" charset="0"/>
                <a:cs typeface="Arial" panose="020B0604020202020204" pitchFamily="34" charset="0"/>
              </a:rPr>
              <a:t>j</a:t>
            </a:r>
            <a:r>
              <a:rPr lang="vi-VN" sz="1400" dirty="0">
                <a:solidFill>
                  <a:srgbClr val="7030A0"/>
                </a:solidFill>
                <a:latin typeface="Arial" panose="020B0604020202020204" pitchFamily="34" charset="0"/>
                <a:cs typeface="Arial" panose="020B0604020202020204" pitchFamily="34" charset="0"/>
              </a:rPr>
              <a:t>erovatnoću da nova baterija istog tipa traje najmanje 105 časova?</a:t>
            </a:r>
            <a:br>
              <a:rPr lang="vi-VN" sz="1400" dirty="0">
                <a:solidFill>
                  <a:srgbClr val="7030A0"/>
                </a:solidFill>
                <a:latin typeface="Arial" panose="020B0604020202020204" pitchFamily="34" charset="0"/>
                <a:cs typeface="Arial" panose="020B0604020202020204" pitchFamily="34" charset="0"/>
              </a:rPr>
            </a:br>
            <a:r>
              <a:rPr lang="vi-VN" sz="1400" dirty="0">
                <a:solidFill>
                  <a:srgbClr val="7030A0"/>
                </a:solidFill>
                <a:latin typeface="Arial" panose="020B0604020202020204" pitchFamily="34" charset="0"/>
                <a:cs typeface="Arial" panose="020B0604020202020204" pitchFamily="34" charset="0"/>
              </a:rPr>
              <a:t>b. Ako je jedna baterija već izdržala 90 časova, kolika je v</a:t>
            </a:r>
            <a:r>
              <a:rPr lang="sr-Latn-ME" sz="1400" dirty="0">
                <a:solidFill>
                  <a:srgbClr val="7030A0"/>
                </a:solidFill>
                <a:latin typeface="Arial" panose="020B0604020202020204" pitchFamily="34" charset="0"/>
                <a:cs typeface="Arial" panose="020B0604020202020204" pitchFamily="34" charset="0"/>
              </a:rPr>
              <a:t>j</a:t>
            </a:r>
            <a:r>
              <a:rPr lang="vi-VN" sz="1400" dirty="0">
                <a:solidFill>
                  <a:srgbClr val="7030A0"/>
                </a:solidFill>
                <a:latin typeface="Arial" panose="020B0604020202020204" pitchFamily="34" charset="0"/>
                <a:cs typeface="Arial" panose="020B0604020202020204" pitchFamily="34" charset="0"/>
              </a:rPr>
              <a:t>erovatnoća da će izdržati još15 časova?</a:t>
            </a:r>
            <a:r>
              <a:rPr lang="sr-Latn-ME" sz="1400" dirty="0">
                <a:solidFill>
                  <a:srgbClr val="7030A0"/>
                </a:solidFill>
                <a:latin typeface="Arial" panose="020B0604020202020204" pitchFamily="34" charset="0"/>
                <a:cs typeface="Arial" panose="020B0604020202020204" pitchFamily="34" charset="0"/>
              </a:rPr>
              <a:t/>
            </a:r>
            <a:br>
              <a:rPr lang="sr-Latn-ME" sz="1400" dirty="0">
                <a:solidFill>
                  <a:srgbClr val="7030A0"/>
                </a:solidFill>
                <a:latin typeface="Arial" panose="020B0604020202020204" pitchFamily="34" charset="0"/>
                <a:cs typeface="Arial" panose="020B0604020202020204" pitchFamily="34" charset="0"/>
              </a:rPr>
            </a:br>
            <a:r>
              <a:rPr lang="sr-Latn-ME" sz="1400" dirty="0">
                <a:solidFill>
                  <a:srgbClr val="7030A0"/>
                </a:solidFill>
                <a:latin typeface="Arial" panose="020B0604020202020204" pitchFamily="34" charset="0"/>
                <a:cs typeface="Arial" panose="020B0604020202020204" pitchFamily="34" charset="0"/>
              </a:rPr>
              <a:t>c. Odrediti interval simetričan u odnosu na </a:t>
            </a:r>
            <a:r>
              <a:rPr lang="el-GR" sz="1400" dirty="0">
                <a:solidFill>
                  <a:srgbClr val="7030A0"/>
                </a:solidFill>
                <a:latin typeface="Arial" panose="020B0604020202020204" pitchFamily="34" charset="0"/>
                <a:cs typeface="Arial" panose="020B0604020202020204" pitchFamily="34" charset="0"/>
              </a:rPr>
              <a:t>μ</a:t>
            </a:r>
            <a:r>
              <a:rPr lang="sr-Latn-ME" sz="1400" dirty="0">
                <a:solidFill>
                  <a:srgbClr val="7030A0"/>
                </a:solidFill>
                <a:latin typeface="Arial" panose="020B0604020202020204" pitchFamily="34" charset="0"/>
                <a:cs typeface="Arial" panose="020B0604020202020204" pitchFamily="34" charset="0"/>
              </a:rPr>
              <a:t> u kojem će vjerovatnoća slučajne promjenljive X biti 0,4</a:t>
            </a:r>
            <a:r>
              <a:rPr lang="vi-VN" sz="1400" dirty="0">
                <a:solidFill>
                  <a:srgbClr val="7030A0"/>
                </a:solidFill>
                <a:latin typeface="Arial" panose="020B0604020202020204" pitchFamily="34" charset="0"/>
                <a:cs typeface="Arial" panose="020B0604020202020204" pitchFamily="34" charset="0"/>
              </a:rPr>
              <a:t/>
            </a:r>
            <a:br>
              <a:rPr lang="vi-VN" sz="1400" dirty="0">
                <a:solidFill>
                  <a:srgbClr val="7030A0"/>
                </a:solidFill>
                <a:latin typeface="Arial" panose="020B0604020202020204" pitchFamily="34" charset="0"/>
                <a:cs typeface="Arial" panose="020B0604020202020204" pitchFamily="34" charset="0"/>
              </a:rPr>
            </a:br>
            <a:endParaRPr lang="sr-Latn-ME" sz="1400" dirty="0">
              <a:solidFill>
                <a:srgbClr val="7030A0"/>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 name="Content Placeholder 3"/>
              <p:cNvSpPr>
                <a:spLocks noGrp="1"/>
              </p:cNvSpPr>
              <p:nvPr>
                <p:ph sz="half" idx="1"/>
              </p:nvPr>
            </p:nvSpPr>
            <p:spPr>
              <a:xfrm>
                <a:off x="457200" y="1412776"/>
                <a:ext cx="3826768" cy="5328592"/>
              </a:xfrm>
            </p:spPr>
            <p:txBody>
              <a:bodyPr>
                <a:noAutofit/>
              </a:bodyPr>
              <a:lstStyle/>
              <a:p>
                <a:pPr marL="0" indent="0">
                  <a:buNone/>
                </a:pPr>
                <a:r>
                  <a:rPr lang="sr-Latn-ME" sz="1400" b="1" u="sng" dirty="0" smtClean="0">
                    <a:solidFill>
                      <a:srgbClr val="7030A0"/>
                    </a:solidFill>
                    <a:latin typeface="Arial" panose="020B0604020202020204" pitchFamily="34" charset="0"/>
                    <a:cs typeface="Arial" panose="020B0604020202020204" pitchFamily="34" charset="0"/>
                  </a:rPr>
                  <a:t>RJEŠENJE</a:t>
                </a:r>
              </a:p>
              <a:p>
                <a:pPr marL="0" indent="0">
                  <a:buNone/>
                </a:pPr>
                <a14:m>
                  <m:oMathPara xmlns:m="http://schemas.openxmlformats.org/officeDocument/2006/math">
                    <m:oMathParaPr>
                      <m:jc m:val="centerGroup"/>
                    </m:oMathParaPr>
                    <m:oMath xmlns:m="http://schemas.openxmlformats.org/officeDocument/2006/math">
                      <m:r>
                        <a:rPr lang="sr-Latn-ME" sz="1400" i="1" dirty="0">
                          <a:solidFill>
                            <a:srgbClr val="7030A0"/>
                          </a:solidFill>
                          <a:latin typeface="Cambria Math"/>
                          <a:cs typeface="Arial" panose="020B0604020202020204" pitchFamily="34" charset="0"/>
                        </a:rPr>
                        <m:t>𝑋</m:t>
                      </m:r>
                      <m:r>
                        <a:rPr lang="sr-Latn-ME" sz="1400" i="1" dirty="0">
                          <a:solidFill>
                            <a:srgbClr val="7030A0"/>
                          </a:solidFill>
                          <a:latin typeface="Cambria Math"/>
                          <a:ea typeface="Cambria Math"/>
                          <a:cs typeface="Arial" panose="020B0604020202020204" pitchFamily="34" charset="0"/>
                        </a:rPr>
                        <m:t>~</m:t>
                      </m:r>
                      <m:r>
                        <a:rPr lang="sr-Latn-ME" sz="1400" i="1" dirty="0">
                          <a:solidFill>
                            <a:srgbClr val="7030A0"/>
                          </a:solidFill>
                          <a:latin typeface="Cambria Math"/>
                          <a:ea typeface="Cambria Math"/>
                          <a:cs typeface="Arial" panose="020B0604020202020204" pitchFamily="34" charset="0"/>
                        </a:rPr>
                        <m:t>𝑁</m:t>
                      </m:r>
                      <m:r>
                        <a:rPr lang="sr-Latn-ME" sz="1400" i="1" dirty="0">
                          <a:solidFill>
                            <a:srgbClr val="7030A0"/>
                          </a:solidFill>
                          <a:latin typeface="Cambria Math"/>
                          <a:ea typeface="Cambria Math"/>
                          <a:cs typeface="Arial" panose="020B0604020202020204" pitchFamily="34" charset="0"/>
                        </a:rPr>
                        <m:t>(100;5)</m:t>
                      </m:r>
                    </m:oMath>
                  </m:oMathPara>
                </a14:m>
                <a:endParaRPr lang="sr-Latn-ME" sz="1400" dirty="0">
                  <a:solidFill>
                    <a:srgbClr val="7030A0"/>
                  </a:solidFill>
                  <a:latin typeface="Arial" panose="020B0604020202020204" pitchFamily="34" charset="0"/>
                  <a:cs typeface="Arial" panose="020B0604020202020204" pitchFamily="34" charset="0"/>
                </a:endParaRPr>
              </a:p>
              <a:p>
                <a:pPr marL="0" indent="0">
                  <a:buNone/>
                </a:pPr>
                <a:r>
                  <a:rPr lang="sr-Latn-ME" sz="1400" b="1" dirty="0" smtClean="0">
                    <a:solidFill>
                      <a:srgbClr val="7030A0"/>
                    </a:solidFill>
                    <a:latin typeface="Arial" panose="020B0604020202020204" pitchFamily="34" charset="0"/>
                    <a:cs typeface="Arial" panose="020B0604020202020204" pitchFamily="34" charset="0"/>
                  </a:rPr>
                  <a:t>a) naći vjerovatnoću: P(X≥105)</a:t>
                </a:r>
              </a:p>
              <a:p>
                <a:pPr marL="0" indent="0">
                  <a:buNone/>
                </a:pPr>
                <a:r>
                  <a:rPr lang="sr-Latn-ME" sz="1400" dirty="0" smtClean="0">
                    <a:solidFill>
                      <a:srgbClr val="7030A0"/>
                    </a:solidFill>
                    <a:latin typeface="Arial" panose="020B0604020202020204" pitchFamily="34" charset="0"/>
                    <a:cs typeface="Arial" panose="020B0604020202020204" pitchFamily="34" charset="0"/>
                  </a:rPr>
                  <a:t>uvedimo </a:t>
                </a:r>
                <a:r>
                  <a:rPr lang="sr-Latn-ME" sz="1400" dirty="0">
                    <a:solidFill>
                      <a:srgbClr val="7030A0"/>
                    </a:solidFill>
                    <a:latin typeface="Arial" panose="020B0604020202020204" pitchFamily="34" charset="0"/>
                    <a:cs typeface="Arial" panose="020B0604020202020204" pitchFamily="34" charset="0"/>
                  </a:rPr>
                  <a:t>smjenu:</a:t>
                </a:r>
              </a:p>
              <a:p>
                <a:pPr marL="0" indent="0" algn="ctr">
                  <a:buNone/>
                </a:pPr>
                <a14:m>
                  <m:oMath xmlns:m="http://schemas.openxmlformats.org/officeDocument/2006/math">
                    <m:r>
                      <a:rPr lang="sr-Latn-ME" sz="1800" i="1">
                        <a:solidFill>
                          <a:srgbClr val="7030A0"/>
                        </a:solidFill>
                        <a:latin typeface="Cambria Math"/>
                        <a:cs typeface="Arial" panose="020B0604020202020204" pitchFamily="34" charset="0"/>
                      </a:rPr>
                      <m:t>𝑇</m:t>
                    </m:r>
                    <m:r>
                      <a:rPr lang="sr-Latn-ME" sz="1800" i="1">
                        <a:solidFill>
                          <a:srgbClr val="7030A0"/>
                        </a:solidFill>
                        <a:latin typeface="Cambria Math"/>
                        <a:cs typeface="Arial" panose="020B0604020202020204" pitchFamily="34" charset="0"/>
                      </a:rPr>
                      <m:t>=</m:t>
                    </m:r>
                    <m:f>
                      <m:fPr>
                        <m:ctrlPr>
                          <a:rPr lang="sr-Latn-ME" sz="1800" i="1">
                            <a:solidFill>
                              <a:srgbClr val="7030A0"/>
                            </a:solidFill>
                            <a:latin typeface="Cambria Math"/>
                            <a:cs typeface="Arial" panose="020B0604020202020204" pitchFamily="34" charset="0"/>
                          </a:rPr>
                        </m:ctrlPr>
                      </m:fPr>
                      <m:num>
                        <m:r>
                          <a:rPr lang="sr-Latn-ME" sz="1800" i="1">
                            <a:solidFill>
                              <a:srgbClr val="7030A0"/>
                            </a:solidFill>
                            <a:latin typeface="Cambria Math"/>
                            <a:cs typeface="Arial" panose="020B0604020202020204" pitchFamily="34" charset="0"/>
                          </a:rPr>
                          <m:t>𝑋</m:t>
                        </m:r>
                        <m:r>
                          <a:rPr lang="sr-Latn-ME" sz="1800" i="1">
                            <a:solidFill>
                              <a:srgbClr val="7030A0"/>
                            </a:solidFill>
                            <a:latin typeface="Cambria Math"/>
                            <a:cs typeface="Arial" panose="020B0604020202020204" pitchFamily="34" charset="0"/>
                          </a:rPr>
                          <m:t>−100</m:t>
                        </m:r>
                      </m:num>
                      <m:den>
                        <m:r>
                          <a:rPr lang="sr-Latn-ME" sz="1800" b="0" i="1" smtClean="0">
                            <a:solidFill>
                              <a:srgbClr val="7030A0"/>
                            </a:solidFill>
                            <a:latin typeface="Cambria Math"/>
                            <a:cs typeface="Arial" panose="020B0604020202020204" pitchFamily="34" charset="0"/>
                          </a:rPr>
                          <m:t>5</m:t>
                        </m:r>
                      </m:den>
                    </m:f>
                  </m:oMath>
                </a14:m>
                <a:r>
                  <a:rPr lang="sr-Latn-ME" sz="1800" dirty="0">
                    <a:solidFill>
                      <a:srgbClr val="7030A0"/>
                    </a:solidFill>
                    <a:latin typeface="Arial" panose="020B0604020202020204" pitchFamily="34" charset="0"/>
                    <a:cs typeface="Arial" panose="020B0604020202020204" pitchFamily="34" charset="0"/>
                  </a:rPr>
                  <a:t> </a:t>
                </a:r>
              </a:p>
              <a:p>
                <a:pPr marL="0" indent="0">
                  <a:buNone/>
                </a:pPr>
                <a14:m>
                  <m:oMathPara xmlns:m="http://schemas.openxmlformats.org/officeDocument/2006/math">
                    <m:oMathParaPr>
                      <m:jc m:val="centerGroup"/>
                    </m:oMathParaPr>
                    <m:oMath xmlns:m="http://schemas.openxmlformats.org/officeDocument/2006/math">
                      <m:r>
                        <a:rPr lang="sr-Latn-ME" sz="1400" i="1">
                          <a:solidFill>
                            <a:srgbClr val="7030A0"/>
                          </a:solidFill>
                          <a:latin typeface="Cambria Math"/>
                          <a:cs typeface="Arial" panose="020B0604020202020204" pitchFamily="34" charset="0"/>
                        </a:rPr>
                        <m:t>𝑃</m:t>
                      </m:r>
                      <m:d>
                        <m:dPr>
                          <m:ctrlPr>
                            <a:rPr lang="sr-Latn-ME" sz="1400" i="1">
                              <a:solidFill>
                                <a:srgbClr val="7030A0"/>
                              </a:solidFill>
                              <a:latin typeface="Cambria Math"/>
                              <a:cs typeface="Arial" panose="020B0604020202020204" pitchFamily="34" charset="0"/>
                            </a:rPr>
                          </m:ctrlPr>
                        </m:dPr>
                        <m:e>
                          <m:r>
                            <a:rPr lang="sr-Latn-ME" sz="1400" b="0" i="1" smtClean="0">
                              <a:solidFill>
                                <a:srgbClr val="7030A0"/>
                              </a:solidFill>
                              <a:latin typeface="Cambria Math"/>
                              <a:cs typeface="Arial" panose="020B0604020202020204" pitchFamily="34" charset="0"/>
                            </a:rPr>
                            <m:t>𝑋</m:t>
                          </m:r>
                          <m:r>
                            <a:rPr lang="sr-Latn-ME" sz="1400" b="0" i="1" smtClean="0">
                              <a:solidFill>
                                <a:srgbClr val="7030A0"/>
                              </a:solidFill>
                              <a:latin typeface="Cambria Math"/>
                              <a:ea typeface="Cambria Math"/>
                              <a:cs typeface="Arial" panose="020B0604020202020204" pitchFamily="34" charset="0"/>
                            </a:rPr>
                            <m:t>≥105</m:t>
                          </m:r>
                        </m:e>
                      </m:d>
                      <m:r>
                        <a:rPr lang="sr-Latn-ME" sz="1400" b="0" i="1" smtClean="0">
                          <a:solidFill>
                            <a:srgbClr val="7030A0"/>
                          </a:solidFill>
                          <a:latin typeface="Cambria Math"/>
                          <a:cs typeface="Arial" panose="020B0604020202020204" pitchFamily="34" charset="0"/>
                        </a:rPr>
                        <m:t>=1−</m:t>
                      </m:r>
                      <m:r>
                        <a:rPr lang="sr-Latn-ME" sz="1400" b="0" i="1" smtClean="0">
                          <a:solidFill>
                            <a:srgbClr val="7030A0"/>
                          </a:solidFill>
                          <a:latin typeface="Cambria Math"/>
                          <a:cs typeface="Arial" panose="020B0604020202020204" pitchFamily="34" charset="0"/>
                        </a:rPr>
                        <m:t>𝑃</m:t>
                      </m:r>
                      <m:d>
                        <m:dPr>
                          <m:ctrlPr>
                            <a:rPr lang="sr-Latn-ME" sz="1400" b="0" i="1" smtClean="0">
                              <a:solidFill>
                                <a:srgbClr val="7030A0"/>
                              </a:solidFill>
                              <a:latin typeface="Cambria Math"/>
                              <a:cs typeface="Arial" panose="020B0604020202020204" pitchFamily="34" charset="0"/>
                            </a:rPr>
                          </m:ctrlPr>
                        </m:dPr>
                        <m:e>
                          <m:r>
                            <a:rPr lang="sr-Latn-ME" sz="1400" b="0" i="1" smtClean="0">
                              <a:solidFill>
                                <a:srgbClr val="7030A0"/>
                              </a:solidFill>
                              <a:latin typeface="Cambria Math"/>
                              <a:cs typeface="Arial" panose="020B0604020202020204" pitchFamily="34" charset="0"/>
                            </a:rPr>
                            <m:t>𝑋</m:t>
                          </m:r>
                          <m:r>
                            <a:rPr lang="sr-Latn-ME" sz="1400" b="0" i="1" smtClean="0">
                              <a:solidFill>
                                <a:srgbClr val="7030A0"/>
                              </a:solidFill>
                              <a:latin typeface="Cambria Math"/>
                              <a:cs typeface="Arial" panose="020B0604020202020204" pitchFamily="34" charset="0"/>
                            </a:rPr>
                            <m:t>&lt;105</m:t>
                          </m:r>
                        </m:e>
                      </m:d>
                      <m:r>
                        <a:rPr lang="sr-Latn-ME" sz="1400" b="0" i="1" smtClean="0">
                          <a:solidFill>
                            <a:srgbClr val="7030A0"/>
                          </a:solidFill>
                          <a:latin typeface="Cambria Math"/>
                          <a:cs typeface="Arial" panose="020B0604020202020204" pitchFamily="34" charset="0"/>
                        </a:rPr>
                        <m:t>=1−</m:t>
                      </m:r>
                      <m:r>
                        <a:rPr lang="sr-Latn-ME" sz="1400" b="0" i="1" smtClean="0">
                          <a:solidFill>
                            <a:srgbClr val="7030A0"/>
                          </a:solidFill>
                          <a:latin typeface="Cambria Math"/>
                          <a:cs typeface="Arial" panose="020B0604020202020204" pitchFamily="34" charset="0"/>
                        </a:rPr>
                        <m:t>𝑃</m:t>
                      </m:r>
                      <m:d>
                        <m:dPr>
                          <m:ctrlPr>
                            <a:rPr lang="sr-Latn-ME" sz="1400" i="1">
                              <a:solidFill>
                                <a:srgbClr val="7030A0"/>
                              </a:solidFill>
                              <a:latin typeface="Cambria Math"/>
                              <a:ea typeface="Cambria Math"/>
                              <a:cs typeface="Arial" panose="020B0604020202020204" pitchFamily="34" charset="0"/>
                            </a:rPr>
                          </m:ctrlPr>
                        </m:dPr>
                        <m:e>
                          <m:f>
                            <m:fPr>
                              <m:ctrlPr>
                                <a:rPr lang="sr-Latn-ME" sz="1400" i="1">
                                  <a:solidFill>
                                    <a:srgbClr val="7030A0"/>
                                  </a:solidFill>
                                  <a:latin typeface="Cambria Math"/>
                                  <a:ea typeface="Cambria Math"/>
                                  <a:cs typeface="Arial" panose="020B0604020202020204" pitchFamily="34" charset="0"/>
                                </a:rPr>
                              </m:ctrlPr>
                            </m:fPr>
                            <m:num>
                              <m:r>
                                <a:rPr lang="sr-Latn-ME" sz="1400" i="1">
                                  <a:solidFill>
                                    <a:srgbClr val="7030A0"/>
                                  </a:solidFill>
                                  <a:latin typeface="Cambria Math"/>
                                  <a:ea typeface="Cambria Math"/>
                                  <a:cs typeface="Arial" panose="020B0604020202020204" pitchFamily="34" charset="0"/>
                                </a:rPr>
                                <m:t>𝑋</m:t>
                              </m:r>
                              <m:r>
                                <a:rPr lang="sr-Latn-ME" sz="1400" i="1">
                                  <a:solidFill>
                                    <a:srgbClr val="7030A0"/>
                                  </a:solidFill>
                                  <a:latin typeface="Cambria Math"/>
                                  <a:ea typeface="Cambria Math"/>
                                  <a:cs typeface="Arial" panose="020B0604020202020204" pitchFamily="34" charset="0"/>
                                </a:rPr>
                                <m:t>−100</m:t>
                              </m:r>
                            </m:num>
                            <m:den>
                              <m:r>
                                <a:rPr lang="sr-Latn-ME" sz="1400" b="0" i="1" smtClean="0">
                                  <a:solidFill>
                                    <a:srgbClr val="7030A0"/>
                                  </a:solidFill>
                                  <a:latin typeface="Cambria Math"/>
                                  <a:ea typeface="Cambria Math"/>
                                  <a:cs typeface="Arial" panose="020B0604020202020204" pitchFamily="34" charset="0"/>
                                </a:rPr>
                                <m:t>5</m:t>
                              </m:r>
                            </m:den>
                          </m:f>
                          <m:r>
                            <a:rPr lang="sr-Latn-ME" sz="1400" b="0" i="1" smtClean="0">
                              <a:solidFill>
                                <a:srgbClr val="7030A0"/>
                              </a:solidFill>
                              <a:latin typeface="Cambria Math"/>
                              <a:ea typeface="Cambria Math"/>
                              <a:cs typeface="Arial" panose="020B0604020202020204" pitchFamily="34" charset="0"/>
                            </a:rPr>
                            <m:t>&lt;</m:t>
                          </m:r>
                          <m:f>
                            <m:fPr>
                              <m:ctrlPr>
                                <a:rPr lang="sr-Latn-ME" sz="1400" i="1">
                                  <a:solidFill>
                                    <a:srgbClr val="7030A0"/>
                                  </a:solidFill>
                                  <a:latin typeface="Cambria Math"/>
                                  <a:ea typeface="Cambria Math"/>
                                  <a:cs typeface="Arial" panose="020B0604020202020204" pitchFamily="34" charset="0"/>
                                </a:rPr>
                              </m:ctrlPr>
                            </m:fPr>
                            <m:num>
                              <m:r>
                                <a:rPr lang="sr-Latn-ME" sz="1400" b="0" i="1" smtClean="0">
                                  <a:solidFill>
                                    <a:srgbClr val="7030A0"/>
                                  </a:solidFill>
                                  <a:latin typeface="Cambria Math"/>
                                  <a:ea typeface="Cambria Math"/>
                                  <a:cs typeface="Arial" panose="020B0604020202020204" pitchFamily="34" charset="0"/>
                                </a:rPr>
                                <m:t>105−100</m:t>
                              </m:r>
                            </m:num>
                            <m:den>
                              <m:r>
                                <a:rPr lang="sr-Latn-ME" sz="1400" b="0" i="1" smtClean="0">
                                  <a:solidFill>
                                    <a:srgbClr val="7030A0"/>
                                  </a:solidFill>
                                  <a:latin typeface="Cambria Math"/>
                                  <a:ea typeface="Cambria Math"/>
                                  <a:cs typeface="Arial" panose="020B0604020202020204" pitchFamily="34" charset="0"/>
                                </a:rPr>
                                <m:t>5</m:t>
                              </m:r>
                            </m:den>
                          </m:f>
                        </m:e>
                      </m:d>
                      <m:r>
                        <a:rPr lang="sr-Latn-ME" sz="1400" i="1">
                          <a:solidFill>
                            <a:srgbClr val="7030A0"/>
                          </a:solidFill>
                          <a:latin typeface="Cambria Math"/>
                          <a:ea typeface="Cambria Math"/>
                          <a:cs typeface="Arial" panose="020B0604020202020204" pitchFamily="34" charset="0"/>
                        </a:rPr>
                        <m:t>=</m:t>
                      </m:r>
                      <m:r>
                        <a:rPr lang="sr-Latn-ME" sz="1400" b="0" i="1" smtClean="0">
                          <a:solidFill>
                            <a:srgbClr val="7030A0"/>
                          </a:solidFill>
                          <a:latin typeface="Cambria Math"/>
                          <a:ea typeface="Cambria Math"/>
                          <a:cs typeface="Arial" panose="020B0604020202020204" pitchFamily="34" charset="0"/>
                        </a:rPr>
                        <m:t>1−</m:t>
                      </m:r>
                      <m:r>
                        <a:rPr lang="sr-Latn-ME" sz="1400" b="0" i="1" smtClean="0">
                          <a:solidFill>
                            <a:srgbClr val="7030A0"/>
                          </a:solidFill>
                          <a:latin typeface="Cambria Math"/>
                          <a:ea typeface="Cambria Math"/>
                          <a:cs typeface="Arial" panose="020B0604020202020204" pitchFamily="34" charset="0"/>
                        </a:rPr>
                        <m:t>𝑃</m:t>
                      </m:r>
                      <m:d>
                        <m:dPr>
                          <m:ctrlPr>
                            <a:rPr lang="sr-Latn-ME" sz="1400" b="0" i="1" smtClean="0">
                              <a:solidFill>
                                <a:srgbClr val="7030A0"/>
                              </a:solidFill>
                              <a:latin typeface="Cambria Math"/>
                              <a:ea typeface="Cambria Math"/>
                              <a:cs typeface="Arial" panose="020B0604020202020204" pitchFamily="34" charset="0"/>
                            </a:rPr>
                          </m:ctrlPr>
                        </m:dPr>
                        <m:e>
                          <m:r>
                            <a:rPr lang="sr-Latn-ME" sz="1400" i="1" smtClean="0">
                              <a:solidFill>
                                <a:srgbClr val="7030A0"/>
                              </a:solidFill>
                              <a:latin typeface="Cambria Math"/>
                              <a:cs typeface="Arial" panose="020B0604020202020204" pitchFamily="34" charset="0"/>
                            </a:rPr>
                            <m:t>𝑇</m:t>
                          </m:r>
                          <m:r>
                            <a:rPr lang="sr-Latn-ME" sz="1400" b="0" i="1" smtClean="0">
                              <a:solidFill>
                                <a:srgbClr val="7030A0"/>
                              </a:solidFill>
                              <a:latin typeface="Cambria Math"/>
                              <a:cs typeface="Arial" panose="020B0604020202020204" pitchFamily="34" charset="0"/>
                            </a:rPr>
                            <m:t>&lt;1</m:t>
                          </m:r>
                        </m:e>
                      </m:d>
                      <m:r>
                        <a:rPr lang="sr-Latn-ME" sz="1400" i="1">
                          <a:solidFill>
                            <a:srgbClr val="7030A0"/>
                          </a:solidFill>
                          <a:latin typeface="Cambria Math"/>
                          <a:ea typeface="Cambria Math"/>
                          <a:cs typeface="Arial" panose="020B0604020202020204" pitchFamily="34" charset="0"/>
                        </a:rPr>
                        <m:t>=</m:t>
                      </m:r>
                      <m:r>
                        <a:rPr lang="sr-Latn-ME" sz="1400" b="0" i="1" smtClean="0">
                          <a:solidFill>
                            <a:srgbClr val="7030A0"/>
                          </a:solidFill>
                          <a:latin typeface="Cambria Math"/>
                          <a:ea typeface="Cambria Math"/>
                          <a:cs typeface="Arial" panose="020B0604020202020204" pitchFamily="34" charset="0"/>
                        </a:rPr>
                        <m:t>1−0,8413</m:t>
                      </m:r>
                      <m:r>
                        <a:rPr lang="sr-Latn-ME" sz="1400" i="1">
                          <a:solidFill>
                            <a:srgbClr val="7030A0"/>
                          </a:solidFill>
                          <a:latin typeface="Cambria Math"/>
                          <a:ea typeface="Cambria Math"/>
                          <a:cs typeface="Arial" panose="020B0604020202020204" pitchFamily="34" charset="0"/>
                        </a:rPr>
                        <m:t>=</m:t>
                      </m:r>
                      <m:r>
                        <a:rPr lang="sr-Latn-ME" sz="1400" b="1" i="1">
                          <a:solidFill>
                            <a:srgbClr val="7030A0"/>
                          </a:solidFill>
                          <a:latin typeface="Cambria Math"/>
                          <a:ea typeface="Cambria Math"/>
                          <a:cs typeface="Arial" panose="020B0604020202020204" pitchFamily="34" charset="0"/>
                        </a:rPr>
                        <m:t>𝟎</m:t>
                      </m:r>
                      <m:r>
                        <a:rPr lang="sr-Latn-ME" sz="1400" b="1" i="1">
                          <a:solidFill>
                            <a:srgbClr val="7030A0"/>
                          </a:solidFill>
                          <a:latin typeface="Cambria Math"/>
                          <a:ea typeface="Cambria Math"/>
                          <a:cs typeface="Arial" panose="020B0604020202020204" pitchFamily="34" charset="0"/>
                        </a:rPr>
                        <m:t>,</m:t>
                      </m:r>
                      <m:r>
                        <a:rPr lang="sr-Latn-ME" sz="1400" b="1" i="1" smtClean="0">
                          <a:solidFill>
                            <a:srgbClr val="7030A0"/>
                          </a:solidFill>
                          <a:latin typeface="Cambria Math"/>
                          <a:ea typeface="Cambria Math"/>
                          <a:cs typeface="Arial" panose="020B0604020202020204" pitchFamily="34" charset="0"/>
                        </a:rPr>
                        <m:t>𝟏𝟓𝟖𝟕</m:t>
                      </m:r>
                    </m:oMath>
                  </m:oMathPara>
                </a14:m>
                <a:endParaRPr lang="sr-Latn-ME" sz="1400" b="1" dirty="0">
                  <a:solidFill>
                    <a:srgbClr val="7030A0"/>
                  </a:solidFill>
                  <a:latin typeface="Arial" panose="020B0604020202020204" pitchFamily="34" charset="0"/>
                  <a:ea typeface="Cambria Math"/>
                  <a:cs typeface="Arial" panose="020B0604020202020204" pitchFamily="34" charset="0"/>
                </a:endParaRPr>
              </a:p>
              <a:p>
                <a:pPr marL="0" indent="0">
                  <a:buNone/>
                </a:pPr>
                <a:r>
                  <a:rPr lang="vi-VN" sz="1400" b="1" dirty="0" smtClean="0">
                    <a:solidFill>
                      <a:srgbClr val="7030A0"/>
                    </a:solidFill>
                    <a:latin typeface="Arial" panose="020B0604020202020204" pitchFamily="34" charset="0"/>
                    <a:cs typeface="Arial" panose="020B0604020202020204" pitchFamily="34" charset="0"/>
                  </a:rPr>
                  <a:t>b</a:t>
                </a:r>
                <a:r>
                  <a:rPr lang="vi-VN" sz="1400" b="1" dirty="0">
                    <a:solidFill>
                      <a:srgbClr val="7030A0"/>
                    </a:solidFill>
                    <a:latin typeface="Arial" panose="020B0604020202020204" pitchFamily="34" charset="0"/>
                    <a:cs typeface="Arial" panose="020B0604020202020204" pitchFamily="34" charset="0"/>
                  </a:rPr>
                  <a:t>. </a:t>
                </a:r>
                <a:r>
                  <a:rPr lang="vi-VN" sz="1400" dirty="0">
                    <a:solidFill>
                      <a:srgbClr val="7030A0"/>
                    </a:solidFill>
                    <a:latin typeface="Arial" panose="020B0604020202020204" pitchFamily="34" charset="0"/>
                    <a:cs typeface="Arial" panose="020B0604020202020204" pitchFamily="34" charset="0"/>
                  </a:rPr>
                  <a:t>Neka je događaj A={X </a:t>
                </a:r>
                <a:r>
                  <a:rPr lang="vi-VN" sz="1400" dirty="0" smtClean="0">
                    <a:solidFill>
                      <a:srgbClr val="7030A0"/>
                    </a:solidFill>
                    <a:latin typeface="Arial" panose="020B0604020202020204" pitchFamily="34" charset="0"/>
                    <a:cs typeface="Arial" panose="020B0604020202020204" pitchFamily="34" charset="0"/>
                  </a:rPr>
                  <a:t>≥105</a:t>
                </a:r>
                <a:r>
                  <a:rPr lang="vi-VN" sz="1400" dirty="0">
                    <a:solidFill>
                      <a:srgbClr val="7030A0"/>
                    </a:solidFill>
                    <a:latin typeface="Arial" panose="020B0604020202020204" pitchFamily="34" charset="0"/>
                    <a:cs typeface="Arial" panose="020B0604020202020204" pitchFamily="34" charset="0"/>
                  </a:rPr>
                  <a:t>} i događaj B={</a:t>
                </a:r>
                <a:r>
                  <a:rPr lang="vi-VN" sz="1400" dirty="0" smtClean="0">
                    <a:solidFill>
                      <a:srgbClr val="7030A0"/>
                    </a:solidFill>
                    <a:latin typeface="Arial" panose="020B0604020202020204" pitchFamily="34" charset="0"/>
                    <a:cs typeface="Arial" panose="020B0604020202020204" pitchFamily="34" charset="0"/>
                  </a:rPr>
                  <a:t>X≥90</a:t>
                </a:r>
                <a:r>
                  <a:rPr lang="vi-VN" sz="1400" dirty="0">
                    <a:solidFill>
                      <a:srgbClr val="7030A0"/>
                    </a:solidFill>
                    <a:latin typeface="Arial" panose="020B0604020202020204" pitchFamily="34" charset="0"/>
                    <a:cs typeface="Arial" panose="020B0604020202020204" pitchFamily="34" charset="0"/>
                  </a:rPr>
                  <a:t>}. </a:t>
                </a:r>
                <a:r>
                  <a:rPr lang="vi-VN" sz="1400" b="1" dirty="0">
                    <a:solidFill>
                      <a:srgbClr val="7030A0"/>
                    </a:solidFill>
                    <a:latin typeface="Arial" panose="020B0604020202020204" pitchFamily="34" charset="0"/>
                    <a:cs typeface="Arial" panose="020B0604020202020204" pitchFamily="34" charset="0"/>
                  </a:rPr>
                  <a:t>Traži se </a:t>
                </a:r>
                <a:r>
                  <a:rPr lang="vi-VN" sz="1400" b="1" dirty="0" smtClean="0">
                    <a:solidFill>
                      <a:srgbClr val="7030A0"/>
                    </a:solidFill>
                    <a:latin typeface="Arial" panose="020B0604020202020204" pitchFamily="34" charset="0"/>
                    <a:cs typeface="Arial" panose="020B0604020202020204" pitchFamily="34" charset="0"/>
                  </a:rPr>
                  <a:t>v</a:t>
                </a:r>
                <a:r>
                  <a:rPr lang="sr-Latn-ME" sz="1400" b="1" dirty="0" smtClean="0">
                    <a:solidFill>
                      <a:srgbClr val="7030A0"/>
                    </a:solidFill>
                    <a:latin typeface="Arial" panose="020B0604020202020204" pitchFamily="34" charset="0"/>
                    <a:cs typeface="Arial" panose="020B0604020202020204" pitchFamily="34" charset="0"/>
                  </a:rPr>
                  <a:t>j</a:t>
                </a:r>
                <a:r>
                  <a:rPr lang="vi-VN" sz="1400" b="1" dirty="0" smtClean="0">
                    <a:solidFill>
                      <a:srgbClr val="7030A0"/>
                    </a:solidFill>
                    <a:latin typeface="Arial" panose="020B0604020202020204" pitchFamily="34" charset="0"/>
                    <a:cs typeface="Arial" panose="020B0604020202020204" pitchFamily="34" charset="0"/>
                  </a:rPr>
                  <a:t>erovatnoća </a:t>
                </a:r>
                <a:r>
                  <a:rPr lang="vi-VN" sz="1400" b="1" dirty="0">
                    <a:solidFill>
                      <a:srgbClr val="7030A0"/>
                    </a:solidFill>
                    <a:latin typeface="Arial" panose="020B0604020202020204" pitchFamily="34" charset="0"/>
                    <a:cs typeface="Arial" panose="020B0604020202020204" pitchFamily="34" charset="0"/>
                  </a:rPr>
                  <a:t>uslovnog</a:t>
                </a:r>
                <a:br>
                  <a:rPr lang="vi-VN" sz="1400" b="1" dirty="0">
                    <a:solidFill>
                      <a:srgbClr val="7030A0"/>
                    </a:solidFill>
                    <a:latin typeface="Arial" panose="020B0604020202020204" pitchFamily="34" charset="0"/>
                    <a:cs typeface="Arial" panose="020B0604020202020204" pitchFamily="34" charset="0"/>
                  </a:rPr>
                </a:br>
                <a:r>
                  <a:rPr lang="vi-VN" sz="1400" b="1" dirty="0">
                    <a:solidFill>
                      <a:srgbClr val="7030A0"/>
                    </a:solidFill>
                    <a:latin typeface="Arial" panose="020B0604020202020204" pitchFamily="34" charset="0"/>
                    <a:cs typeface="Arial" panose="020B0604020202020204" pitchFamily="34" charset="0"/>
                  </a:rPr>
                  <a:t>događaja A|B</a:t>
                </a:r>
                <a:r>
                  <a:rPr lang="vi-VN" sz="1400" dirty="0" smtClean="0">
                    <a:solidFill>
                      <a:srgbClr val="7030A0"/>
                    </a:solidFill>
                    <a:latin typeface="Arial" panose="020B0604020202020204" pitchFamily="34" charset="0"/>
                    <a:cs typeface="Arial" panose="020B0604020202020204" pitchFamily="34" charset="0"/>
                  </a:rPr>
                  <a:t>.</a:t>
                </a:r>
                <a:endParaRPr lang="sr-Latn-ME" sz="1400" dirty="0" smtClean="0">
                  <a:solidFill>
                    <a:srgbClr val="7030A0"/>
                  </a:solidFill>
                  <a:latin typeface="Arial" panose="020B0604020202020204" pitchFamily="34" charset="0"/>
                  <a:cs typeface="Arial" panose="020B0604020202020204" pitchFamily="34" charset="0"/>
                </a:endParaRPr>
              </a:p>
              <a:p>
                <a:pPr marL="0" indent="0">
                  <a:buNone/>
                </a:pPr>
                <a14:m>
                  <m:oMathPara xmlns:m="http://schemas.openxmlformats.org/officeDocument/2006/math">
                    <m:oMathParaPr>
                      <m:jc m:val="centerGroup"/>
                    </m:oMathParaPr>
                    <m:oMath xmlns:m="http://schemas.openxmlformats.org/officeDocument/2006/math">
                      <m:r>
                        <a:rPr lang="vi-VN" sz="1400" i="1" dirty="0" smtClean="0">
                          <a:solidFill>
                            <a:srgbClr val="7030A0"/>
                          </a:solidFill>
                          <a:latin typeface="Cambria Math"/>
                          <a:cs typeface="Arial" panose="020B0604020202020204" pitchFamily="34" charset="0"/>
                        </a:rPr>
                        <m:t>𝑃</m:t>
                      </m:r>
                      <m:d>
                        <m:dPr>
                          <m:ctrlPr>
                            <a:rPr lang="vi-VN" sz="1400" i="1" dirty="0" smtClean="0">
                              <a:solidFill>
                                <a:srgbClr val="7030A0"/>
                              </a:solidFill>
                              <a:latin typeface="Cambria Math"/>
                              <a:cs typeface="Arial" panose="020B0604020202020204" pitchFamily="34" charset="0"/>
                            </a:rPr>
                          </m:ctrlPr>
                        </m:dPr>
                        <m:e>
                          <m:r>
                            <a:rPr lang="vi-VN" sz="1400" i="1" dirty="0" smtClean="0">
                              <a:solidFill>
                                <a:srgbClr val="7030A0"/>
                              </a:solidFill>
                              <a:latin typeface="Cambria Math"/>
                              <a:cs typeface="Arial" panose="020B0604020202020204" pitchFamily="34" charset="0"/>
                            </a:rPr>
                            <m:t>𝐴</m:t>
                          </m:r>
                        </m:e>
                        <m:e>
                          <m:r>
                            <a:rPr lang="vi-VN" sz="1400" i="1" dirty="0" smtClean="0">
                              <a:solidFill>
                                <a:srgbClr val="7030A0"/>
                              </a:solidFill>
                              <a:latin typeface="Cambria Math"/>
                              <a:cs typeface="Arial" panose="020B0604020202020204" pitchFamily="34" charset="0"/>
                            </a:rPr>
                            <m:t>𝐵</m:t>
                          </m:r>
                        </m:e>
                      </m:d>
                      <m:r>
                        <a:rPr lang="vi-VN" sz="1400" i="1" dirty="0" smtClean="0">
                          <a:solidFill>
                            <a:srgbClr val="7030A0"/>
                          </a:solidFill>
                          <a:latin typeface="Cambria Math"/>
                          <a:cs typeface="Arial" panose="020B0604020202020204" pitchFamily="34" charset="0"/>
                        </a:rPr>
                        <m:t>=</m:t>
                      </m:r>
                      <m:f>
                        <m:fPr>
                          <m:ctrlPr>
                            <a:rPr lang="vi-VN" sz="1400" i="1" dirty="0" smtClean="0">
                              <a:solidFill>
                                <a:srgbClr val="7030A0"/>
                              </a:solidFill>
                              <a:latin typeface="Cambria Math"/>
                              <a:cs typeface="Arial" panose="020B0604020202020204" pitchFamily="34" charset="0"/>
                            </a:rPr>
                          </m:ctrlPr>
                        </m:fPr>
                        <m:num>
                          <m:r>
                            <a:rPr lang="sr-Latn-ME" sz="1400" b="0" i="1" dirty="0" smtClean="0">
                              <a:solidFill>
                                <a:srgbClr val="7030A0"/>
                              </a:solidFill>
                              <a:latin typeface="Cambria Math"/>
                              <a:cs typeface="Arial" panose="020B0604020202020204" pitchFamily="34" charset="0"/>
                            </a:rPr>
                            <m:t>𝑃</m:t>
                          </m:r>
                          <m:d>
                            <m:dPr>
                              <m:ctrlPr>
                                <a:rPr lang="sr-Latn-ME" sz="1400" b="0" i="1" dirty="0" smtClean="0">
                                  <a:solidFill>
                                    <a:srgbClr val="7030A0"/>
                                  </a:solidFill>
                                  <a:latin typeface="Cambria Math"/>
                                  <a:cs typeface="Arial" panose="020B0604020202020204" pitchFamily="34" charset="0"/>
                                </a:rPr>
                              </m:ctrlPr>
                            </m:dPr>
                            <m:e>
                              <m:r>
                                <a:rPr lang="sr-Latn-ME" sz="1400" b="0" i="1" dirty="0" smtClean="0">
                                  <a:solidFill>
                                    <a:srgbClr val="7030A0"/>
                                  </a:solidFill>
                                  <a:latin typeface="Cambria Math"/>
                                  <a:cs typeface="Arial" panose="020B0604020202020204" pitchFamily="34" charset="0"/>
                                </a:rPr>
                                <m:t>𝑋</m:t>
                              </m:r>
                              <m:r>
                                <a:rPr lang="sr-Latn-ME" sz="1400" b="0" i="1" dirty="0" smtClean="0">
                                  <a:solidFill>
                                    <a:srgbClr val="7030A0"/>
                                  </a:solidFill>
                                  <a:latin typeface="Cambria Math"/>
                                  <a:ea typeface="Cambria Math"/>
                                  <a:cs typeface="Arial" panose="020B0604020202020204" pitchFamily="34" charset="0"/>
                                </a:rPr>
                                <m:t>≥105</m:t>
                              </m:r>
                            </m:e>
                          </m:d>
                        </m:num>
                        <m:den>
                          <m:r>
                            <a:rPr lang="sr-Latn-ME" sz="1400" b="0" i="1" dirty="0" smtClean="0">
                              <a:solidFill>
                                <a:srgbClr val="7030A0"/>
                              </a:solidFill>
                              <a:latin typeface="Cambria Math"/>
                              <a:cs typeface="Arial" panose="020B0604020202020204" pitchFamily="34" charset="0"/>
                            </a:rPr>
                            <m:t>𝑃</m:t>
                          </m:r>
                          <m:d>
                            <m:dPr>
                              <m:ctrlPr>
                                <a:rPr lang="sr-Latn-ME" sz="1400" b="0" i="1" dirty="0" smtClean="0">
                                  <a:solidFill>
                                    <a:srgbClr val="7030A0"/>
                                  </a:solidFill>
                                  <a:latin typeface="Cambria Math"/>
                                  <a:cs typeface="Arial" panose="020B0604020202020204" pitchFamily="34" charset="0"/>
                                </a:rPr>
                              </m:ctrlPr>
                            </m:dPr>
                            <m:e>
                              <m:r>
                                <a:rPr lang="sr-Latn-ME" sz="1400" b="0" i="1" dirty="0" smtClean="0">
                                  <a:solidFill>
                                    <a:srgbClr val="7030A0"/>
                                  </a:solidFill>
                                  <a:latin typeface="Cambria Math"/>
                                  <a:cs typeface="Arial" panose="020B0604020202020204" pitchFamily="34" charset="0"/>
                                </a:rPr>
                                <m:t>𝑋</m:t>
                              </m:r>
                              <m:r>
                                <a:rPr lang="sr-Latn-ME" sz="1400" b="0" i="1" dirty="0" smtClean="0">
                                  <a:solidFill>
                                    <a:srgbClr val="7030A0"/>
                                  </a:solidFill>
                                  <a:latin typeface="Cambria Math"/>
                                  <a:ea typeface="Cambria Math"/>
                                  <a:cs typeface="Arial" panose="020B0604020202020204" pitchFamily="34" charset="0"/>
                                </a:rPr>
                                <m:t>≥90</m:t>
                              </m:r>
                            </m:e>
                          </m:d>
                        </m:den>
                      </m:f>
                      <m:r>
                        <a:rPr lang="vi-VN" sz="1400" i="1" dirty="0" smtClean="0">
                          <a:solidFill>
                            <a:srgbClr val="7030A0"/>
                          </a:solidFill>
                          <a:latin typeface="Cambria Math"/>
                          <a:cs typeface="Arial" panose="020B0604020202020204" pitchFamily="34" charset="0"/>
                        </a:rPr>
                        <m:t> = </m:t>
                      </m:r>
                      <m:f>
                        <m:fPr>
                          <m:ctrlPr>
                            <a:rPr lang="vi-VN" sz="1400" i="1" dirty="0" smtClean="0">
                              <a:solidFill>
                                <a:srgbClr val="7030A0"/>
                              </a:solidFill>
                              <a:latin typeface="Cambria Math"/>
                              <a:cs typeface="Arial" panose="020B0604020202020204" pitchFamily="34" charset="0"/>
                            </a:rPr>
                          </m:ctrlPr>
                        </m:fPr>
                        <m:num>
                          <m:r>
                            <a:rPr lang="sr-Latn-ME" sz="1400" b="0" i="1" dirty="0" smtClean="0">
                              <a:solidFill>
                                <a:srgbClr val="7030A0"/>
                              </a:solidFill>
                              <a:latin typeface="Cambria Math"/>
                              <a:cs typeface="Arial" panose="020B0604020202020204" pitchFamily="34" charset="0"/>
                            </a:rPr>
                            <m:t>0,1587</m:t>
                          </m:r>
                        </m:num>
                        <m:den>
                          <m:r>
                            <a:rPr lang="sr-Latn-ME" sz="1400" b="0" i="1" dirty="0" smtClean="0">
                              <a:solidFill>
                                <a:srgbClr val="7030A0"/>
                              </a:solidFill>
                              <a:latin typeface="Cambria Math"/>
                              <a:cs typeface="Arial" panose="020B0604020202020204" pitchFamily="34" charset="0"/>
                            </a:rPr>
                            <m:t>0,9772</m:t>
                          </m:r>
                        </m:den>
                      </m:f>
                      <m:r>
                        <a:rPr lang="sr-Latn-ME" sz="1400" b="0" i="1" dirty="0" smtClean="0">
                          <a:solidFill>
                            <a:srgbClr val="7030A0"/>
                          </a:solidFill>
                          <a:latin typeface="Cambria Math"/>
                          <a:cs typeface="Arial" panose="020B0604020202020204" pitchFamily="34" charset="0"/>
                        </a:rPr>
                        <m:t>=0,1624</m:t>
                      </m:r>
                    </m:oMath>
                  </m:oMathPara>
                </a14:m>
                <a:endParaRPr lang="sr-Latn-ME" sz="1400" dirty="0" smtClean="0">
                  <a:solidFill>
                    <a:srgbClr val="7030A0"/>
                  </a:solidFill>
                  <a:latin typeface="Arial" panose="020B0604020202020204" pitchFamily="34" charset="0"/>
                  <a:cs typeface="Arial" panose="020B0604020202020204" pitchFamily="34" charset="0"/>
                </a:endParaRPr>
              </a:p>
              <a:p>
                <a:pPr marL="0" indent="0">
                  <a:buNone/>
                </a:pPr>
                <a:endParaRPr lang="sr-Latn-ME" sz="1400" i="1" dirty="0" smtClean="0">
                  <a:solidFill>
                    <a:srgbClr val="7030A0"/>
                  </a:solidFill>
                  <a:latin typeface="Cambria Math"/>
                  <a:cs typeface="Arial" panose="020B0604020202020204" pitchFamily="34" charset="0"/>
                </a:endParaRPr>
              </a:p>
              <a:p>
                <a:pPr marL="0" indent="0">
                  <a:buNone/>
                </a:pPr>
                <a14:m>
                  <m:oMathPara xmlns:m="http://schemas.openxmlformats.org/officeDocument/2006/math">
                    <m:oMathParaPr>
                      <m:jc m:val="centerGroup"/>
                    </m:oMathParaPr>
                    <m:oMath xmlns:m="http://schemas.openxmlformats.org/officeDocument/2006/math">
                      <m:r>
                        <a:rPr lang="sr-Latn-ME" sz="1400" i="1">
                          <a:solidFill>
                            <a:srgbClr val="7030A0"/>
                          </a:solidFill>
                          <a:latin typeface="Cambria Math"/>
                          <a:cs typeface="Arial" panose="020B0604020202020204" pitchFamily="34" charset="0"/>
                        </a:rPr>
                        <m:t>𝑃</m:t>
                      </m:r>
                      <m:d>
                        <m:dPr>
                          <m:ctrlPr>
                            <a:rPr lang="sr-Latn-ME" sz="1400" i="1">
                              <a:solidFill>
                                <a:srgbClr val="7030A0"/>
                              </a:solidFill>
                              <a:latin typeface="Cambria Math"/>
                              <a:cs typeface="Arial" panose="020B0604020202020204" pitchFamily="34" charset="0"/>
                            </a:rPr>
                          </m:ctrlPr>
                        </m:dPr>
                        <m:e>
                          <m:r>
                            <a:rPr lang="sr-Latn-ME" sz="1400" i="1">
                              <a:solidFill>
                                <a:srgbClr val="7030A0"/>
                              </a:solidFill>
                              <a:latin typeface="Cambria Math"/>
                              <a:cs typeface="Arial" panose="020B0604020202020204" pitchFamily="34" charset="0"/>
                            </a:rPr>
                            <m:t>𝑋</m:t>
                          </m:r>
                          <m:r>
                            <a:rPr lang="sr-Latn-ME" sz="1400" i="1">
                              <a:solidFill>
                                <a:srgbClr val="7030A0"/>
                              </a:solidFill>
                              <a:latin typeface="Cambria Math"/>
                              <a:ea typeface="Cambria Math"/>
                              <a:cs typeface="Arial" panose="020B0604020202020204" pitchFamily="34" charset="0"/>
                            </a:rPr>
                            <m:t>≥</m:t>
                          </m:r>
                          <m:r>
                            <a:rPr lang="sr-Latn-ME" sz="1400" b="0" i="1" smtClean="0">
                              <a:solidFill>
                                <a:srgbClr val="7030A0"/>
                              </a:solidFill>
                              <a:latin typeface="Cambria Math"/>
                              <a:ea typeface="Cambria Math"/>
                              <a:cs typeface="Arial" panose="020B0604020202020204" pitchFamily="34" charset="0"/>
                            </a:rPr>
                            <m:t>90</m:t>
                          </m:r>
                        </m:e>
                      </m:d>
                      <m:r>
                        <a:rPr lang="sr-Latn-ME" sz="1400" i="1">
                          <a:solidFill>
                            <a:srgbClr val="7030A0"/>
                          </a:solidFill>
                          <a:latin typeface="Cambria Math"/>
                          <a:cs typeface="Arial" panose="020B0604020202020204" pitchFamily="34" charset="0"/>
                        </a:rPr>
                        <m:t>=1−</m:t>
                      </m:r>
                      <m:r>
                        <a:rPr lang="sr-Latn-ME" sz="1400" i="1">
                          <a:solidFill>
                            <a:srgbClr val="7030A0"/>
                          </a:solidFill>
                          <a:latin typeface="Cambria Math"/>
                          <a:cs typeface="Arial" panose="020B0604020202020204" pitchFamily="34" charset="0"/>
                        </a:rPr>
                        <m:t>𝑃</m:t>
                      </m:r>
                      <m:d>
                        <m:dPr>
                          <m:ctrlPr>
                            <a:rPr lang="sr-Latn-ME" sz="1400" i="1">
                              <a:solidFill>
                                <a:srgbClr val="7030A0"/>
                              </a:solidFill>
                              <a:latin typeface="Cambria Math"/>
                              <a:cs typeface="Arial" panose="020B0604020202020204" pitchFamily="34" charset="0"/>
                            </a:rPr>
                          </m:ctrlPr>
                        </m:dPr>
                        <m:e>
                          <m:r>
                            <a:rPr lang="sr-Latn-ME" sz="1400" i="1">
                              <a:solidFill>
                                <a:srgbClr val="7030A0"/>
                              </a:solidFill>
                              <a:latin typeface="Cambria Math"/>
                              <a:cs typeface="Arial" panose="020B0604020202020204" pitchFamily="34" charset="0"/>
                            </a:rPr>
                            <m:t>𝑋</m:t>
                          </m:r>
                          <m:r>
                            <a:rPr lang="sr-Latn-ME" sz="1400" i="1">
                              <a:solidFill>
                                <a:srgbClr val="7030A0"/>
                              </a:solidFill>
                              <a:latin typeface="Cambria Math"/>
                              <a:cs typeface="Arial" panose="020B0604020202020204" pitchFamily="34" charset="0"/>
                            </a:rPr>
                            <m:t>&lt;90</m:t>
                          </m:r>
                        </m:e>
                      </m:d>
                      <m:r>
                        <a:rPr lang="sr-Latn-ME" sz="1400" i="1">
                          <a:solidFill>
                            <a:srgbClr val="7030A0"/>
                          </a:solidFill>
                          <a:latin typeface="Cambria Math"/>
                          <a:cs typeface="Arial" panose="020B0604020202020204" pitchFamily="34" charset="0"/>
                        </a:rPr>
                        <m:t>=1−</m:t>
                      </m:r>
                      <m:r>
                        <a:rPr lang="sr-Latn-ME" sz="1400" i="1">
                          <a:solidFill>
                            <a:srgbClr val="7030A0"/>
                          </a:solidFill>
                          <a:latin typeface="Cambria Math"/>
                          <a:cs typeface="Arial" panose="020B0604020202020204" pitchFamily="34" charset="0"/>
                        </a:rPr>
                        <m:t>𝑃</m:t>
                      </m:r>
                      <m:d>
                        <m:dPr>
                          <m:ctrlPr>
                            <a:rPr lang="sr-Latn-ME" sz="1400" i="1">
                              <a:solidFill>
                                <a:srgbClr val="7030A0"/>
                              </a:solidFill>
                              <a:latin typeface="Cambria Math"/>
                              <a:ea typeface="Cambria Math"/>
                              <a:cs typeface="Arial" panose="020B0604020202020204" pitchFamily="34" charset="0"/>
                            </a:rPr>
                          </m:ctrlPr>
                        </m:dPr>
                        <m:e>
                          <m:f>
                            <m:fPr>
                              <m:ctrlPr>
                                <a:rPr lang="sr-Latn-ME" sz="1400" i="1">
                                  <a:solidFill>
                                    <a:srgbClr val="7030A0"/>
                                  </a:solidFill>
                                  <a:latin typeface="Cambria Math"/>
                                  <a:ea typeface="Cambria Math"/>
                                  <a:cs typeface="Arial" panose="020B0604020202020204" pitchFamily="34" charset="0"/>
                                </a:rPr>
                              </m:ctrlPr>
                            </m:fPr>
                            <m:num>
                              <m:r>
                                <a:rPr lang="sr-Latn-ME" sz="1400" i="1">
                                  <a:solidFill>
                                    <a:srgbClr val="7030A0"/>
                                  </a:solidFill>
                                  <a:latin typeface="Cambria Math"/>
                                  <a:ea typeface="Cambria Math"/>
                                  <a:cs typeface="Arial" panose="020B0604020202020204" pitchFamily="34" charset="0"/>
                                </a:rPr>
                                <m:t>𝑋</m:t>
                              </m:r>
                              <m:r>
                                <a:rPr lang="sr-Latn-ME" sz="1400" i="1">
                                  <a:solidFill>
                                    <a:srgbClr val="7030A0"/>
                                  </a:solidFill>
                                  <a:latin typeface="Cambria Math"/>
                                  <a:ea typeface="Cambria Math"/>
                                  <a:cs typeface="Arial" panose="020B0604020202020204" pitchFamily="34" charset="0"/>
                                </a:rPr>
                                <m:t>−100</m:t>
                              </m:r>
                            </m:num>
                            <m:den>
                              <m:r>
                                <a:rPr lang="sr-Latn-ME" sz="1400" i="1">
                                  <a:solidFill>
                                    <a:srgbClr val="7030A0"/>
                                  </a:solidFill>
                                  <a:latin typeface="Cambria Math"/>
                                  <a:ea typeface="Cambria Math"/>
                                  <a:cs typeface="Arial" panose="020B0604020202020204" pitchFamily="34" charset="0"/>
                                </a:rPr>
                                <m:t>5</m:t>
                              </m:r>
                            </m:den>
                          </m:f>
                          <m:r>
                            <a:rPr lang="sr-Latn-ME" sz="1400" i="1">
                              <a:solidFill>
                                <a:srgbClr val="7030A0"/>
                              </a:solidFill>
                              <a:latin typeface="Cambria Math"/>
                              <a:ea typeface="Cambria Math"/>
                              <a:cs typeface="Arial" panose="020B0604020202020204" pitchFamily="34" charset="0"/>
                            </a:rPr>
                            <m:t>&lt;</m:t>
                          </m:r>
                          <m:f>
                            <m:fPr>
                              <m:ctrlPr>
                                <a:rPr lang="sr-Latn-ME" sz="1400" i="1">
                                  <a:solidFill>
                                    <a:srgbClr val="7030A0"/>
                                  </a:solidFill>
                                  <a:latin typeface="Cambria Math"/>
                                  <a:ea typeface="Cambria Math"/>
                                  <a:cs typeface="Arial" panose="020B0604020202020204" pitchFamily="34" charset="0"/>
                                </a:rPr>
                              </m:ctrlPr>
                            </m:fPr>
                            <m:num>
                              <m:r>
                                <a:rPr lang="sr-Latn-ME" sz="1400" b="0" i="1" smtClean="0">
                                  <a:solidFill>
                                    <a:srgbClr val="7030A0"/>
                                  </a:solidFill>
                                  <a:latin typeface="Cambria Math"/>
                                  <a:ea typeface="Cambria Math"/>
                                  <a:cs typeface="Arial" panose="020B0604020202020204" pitchFamily="34" charset="0"/>
                                </a:rPr>
                                <m:t>90</m:t>
                              </m:r>
                              <m:r>
                                <a:rPr lang="sr-Latn-ME" sz="1400" i="1">
                                  <a:solidFill>
                                    <a:srgbClr val="7030A0"/>
                                  </a:solidFill>
                                  <a:latin typeface="Cambria Math"/>
                                  <a:ea typeface="Cambria Math"/>
                                  <a:cs typeface="Arial" panose="020B0604020202020204" pitchFamily="34" charset="0"/>
                                </a:rPr>
                                <m:t>−100</m:t>
                              </m:r>
                            </m:num>
                            <m:den>
                              <m:r>
                                <a:rPr lang="sr-Latn-ME" sz="1400" i="1">
                                  <a:solidFill>
                                    <a:srgbClr val="7030A0"/>
                                  </a:solidFill>
                                  <a:latin typeface="Cambria Math"/>
                                  <a:ea typeface="Cambria Math"/>
                                  <a:cs typeface="Arial" panose="020B0604020202020204" pitchFamily="34" charset="0"/>
                                </a:rPr>
                                <m:t>5</m:t>
                              </m:r>
                            </m:den>
                          </m:f>
                        </m:e>
                      </m:d>
                      <m:r>
                        <a:rPr lang="sr-Latn-ME" sz="1400" i="1">
                          <a:solidFill>
                            <a:srgbClr val="7030A0"/>
                          </a:solidFill>
                          <a:latin typeface="Cambria Math"/>
                          <a:ea typeface="Cambria Math"/>
                          <a:cs typeface="Arial" panose="020B0604020202020204" pitchFamily="34" charset="0"/>
                        </a:rPr>
                        <m:t>=1−</m:t>
                      </m:r>
                      <m:r>
                        <a:rPr lang="sr-Latn-ME" sz="1400" i="1">
                          <a:solidFill>
                            <a:srgbClr val="7030A0"/>
                          </a:solidFill>
                          <a:latin typeface="Cambria Math"/>
                          <a:ea typeface="Cambria Math"/>
                          <a:cs typeface="Arial" panose="020B0604020202020204" pitchFamily="34" charset="0"/>
                        </a:rPr>
                        <m:t>𝑃</m:t>
                      </m:r>
                      <m:d>
                        <m:dPr>
                          <m:ctrlPr>
                            <a:rPr lang="sr-Latn-ME" sz="1400" i="1">
                              <a:solidFill>
                                <a:srgbClr val="7030A0"/>
                              </a:solidFill>
                              <a:latin typeface="Cambria Math"/>
                              <a:ea typeface="Cambria Math"/>
                              <a:cs typeface="Arial" panose="020B0604020202020204" pitchFamily="34" charset="0"/>
                            </a:rPr>
                          </m:ctrlPr>
                        </m:dPr>
                        <m:e>
                          <m:r>
                            <a:rPr lang="sr-Latn-ME" sz="1400" i="1">
                              <a:solidFill>
                                <a:srgbClr val="7030A0"/>
                              </a:solidFill>
                              <a:latin typeface="Cambria Math"/>
                              <a:cs typeface="Arial" panose="020B0604020202020204" pitchFamily="34" charset="0"/>
                            </a:rPr>
                            <m:t>𝑇</m:t>
                          </m:r>
                          <m:r>
                            <a:rPr lang="sr-Latn-ME" sz="1400" i="1">
                              <a:solidFill>
                                <a:srgbClr val="7030A0"/>
                              </a:solidFill>
                              <a:latin typeface="Cambria Math"/>
                              <a:cs typeface="Arial" panose="020B0604020202020204" pitchFamily="34" charset="0"/>
                            </a:rPr>
                            <m:t>&lt;−2</m:t>
                          </m:r>
                        </m:e>
                      </m:d>
                      <m:r>
                        <a:rPr lang="sr-Latn-ME" sz="1400" i="1">
                          <a:solidFill>
                            <a:srgbClr val="7030A0"/>
                          </a:solidFill>
                          <a:latin typeface="Cambria Math"/>
                          <a:ea typeface="Cambria Math"/>
                          <a:cs typeface="Arial" panose="020B0604020202020204" pitchFamily="34" charset="0"/>
                        </a:rPr>
                        <m:t>=1</m:t>
                      </m:r>
                      <m:r>
                        <a:rPr lang="sr-Latn-ME" sz="1400" b="0" i="1" smtClean="0">
                          <a:solidFill>
                            <a:srgbClr val="7030A0"/>
                          </a:solidFill>
                          <a:latin typeface="Cambria Math"/>
                          <a:ea typeface="Cambria Math"/>
                          <a:cs typeface="Arial" panose="020B0604020202020204" pitchFamily="34" charset="0"/>
                        </a:rPr>
                        <m:t>−1+</m:t>
                      </m:r>
                      <m:r>
                        <a:rPr lang="sr-Latn-ME" sz="1400" b="0" i="1" smtClean="0">
                          <a:solidFill>
                            <a:srgbClr val="7030A0"/>
                          </a:solidFill>
                          <a:latin typeface="Cambria Math"/>
                          <a:ea typeface="Cambria Math"/>
                          <a:cs typeface="Arial" panose="020B0604020202020204" pitchFamily="34" charset="0"/>
                        </a:rPr>
                        <m:t>𝑃</m:t>
                      </m:r>
                      <m:d>
                        <m:dPr>
                          <m:ctrlPr>
                            <a:rPr lang="sr-Latn-ME" sz="1400" b="0" i="1" smtClean="0">
                              <a:solidFill>
                                <a:srgbClr val="7030A0"/>
                              </a:solidFill>
                              <a:latin typeface="Cambria Math"/>
                              <a:ea typeface="Cambria Math"/>
                              <a:cs typeface="Arial" panose="020B0604020202020204" pitchFamily="34" charset="0"/>
                            </a:rPr>
                          </m:ctrlPr>
                        </m:dPr>
                        <m:e>
                          <m:r>
                            <a:rPr lang="sr-Latn-ME" sz="1400" b="0" i="1" smtClean="0">
                              <a:solidFill>
                                <a:srgbClr val="7030A0"/>
                              </a:solidFill>
                              <a:latin typeface="Cambria Math"/>
                              <a:ea typeface="Cambria Math"/>
                              <a:cs typeface="Arial" panose="020B0604020202020204" pitchFamily="34" charset="0"/>
                            </a:rPr>
                            <m:t>𝑇</m:t>
                          </m:r>
                          <m:r>
                            <a:rPr lang="sr-Latn-ME" sz="1400" b="0" i="1" smtClean="0">
                              <a:solidFill>
                                <a:srgbClr val="7030A0"/>
                              </a:solidFill>
                              <a:latin typeface="Cambria Math"/>
                              <a:ea typeface="Cambria Math"/>
                              <a:cs typeface="Arial" panose="020B0604020202020204" pitchFamily="34" charset="0"/>
                            </a:rPr>
                            <m:t>&lt;2</m:t>
                          </m:r>
                        </m:e>
                      </m:d>
                      <m:r>
                        <a:rPr lang="sr-Latn-ME" sz="1400" b="0" i="1" smtClean="0">
                          <a:solidFill>
                            <a:srgbClr val="7030A0"/>
                          </a:solidFill>
                          <a:latin typeface="Cambria Math"/>
                          <a:ea typeface="Cambria Math"/>
                          <a:cs typeface="Arial" panose="020B0604020202020204" pitchFamily="34" charset="0"/>
                        </a:rPr>
                        <m:t>=</m:t>
                      </m:r>
                      <m:r>
                        <a:rPr lang="sr-Latn-ME" sz="1400" b="1" i="1">
                          <a:solidFill>
                            <a:srgbClr val="7030A0"/>
                          </a:solidFill>
                          <a:latin typeface="Cambria Math"/>
                          <a:ea typeface="Cambria Math"/>
                          <a:cs typeface="Arial" panose="020B0604020202020204" pitchFamily="34" charset="0"/>
                        </a:rPr>
                        <m:t>𝟎</m:t>
                      </m:r>
                      <m:r>
                        <a:rPr lang="sr-Latn-ME" sz="1400" b="1" i="1">
                          <a:solidFill>
                            <a:srgbClr val="7030A0"/>
                          </a:solidFill>
                          <a:latin typeface="Cambria Math"/>
                          <a:ea typeface="Cambria Math"/>
                          <a:cs typeface="Arial" panose="020B0604020202020204" pitchFamily="34" charset="0"/>
                        </a:rPr>
                        <m:t>,</m:t>
                      </m:r>
                      <m:r>
                        <a:rPr lang="sr-Latn-ME" sz="1400" b="1" i="1" smtClean="0">
                          <a:solidFill>
                            <a:srgbClr val="7030A0"/>
                          </a:solidFill>
                          <a:latin typeface="Cambria Math"/>
                          <a:ea typeface="Cambria Math"/>
                          <a:cs typeface="Arial" panose="020B0604020202020204" pitchFamily="34" charset="0"/>
                        </a:rPr>
                        <m:t>𝟗𝟕𝟕𝟐</m:t>
                      </m:r>
                    </m:oMath>
                  </m:oMathPara>
                </a14:m>
                <a:endParaRPr lang="sr-Latn-ME" sz="1400" b="1" dirty="0">
                  <a:solidFill>
                    <a:srgbClr val="7030A0"/>
                  </a:solidFill>
                  <a:latin typeface="Arial" panose="020B0604020202020204" pitchFamily="34" charset="0"/>
                  <a:ea typeface="Cambria Math"/>
                  <a:cs typeface="Arial" panose="020B0604020202020204" pitchFamily="34" charset="0"/>
                </a:endParaRPr>
              </a:p>
              <a:p>
                <a:pPr marL="0" indent="0">
                  <a:buNone/>
                </a:pPr>
                <a:endParaRPr lang="sr-Latn-ME" sz="1400" dirty="0" smtClean="0">
                  <a:solidFill>
                    <a:srgbClr val="7030A0"/>
                  </a:solidFill>
                  <a:latin typeface="Arial" panose="020B0604020202020204" pitchFamily="34" charset="0"/>
                  <a:cs typeface="Arial" panose="020B060402020202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sz="half" idx="1"/>
              </p:nvPr>
            </p:nvSpPr>
            <p:spPr>
              <a:xfrm>
                <a:off x="457200" y="1412776"/>
                <a:ext cx="3826768" cy="5328592"/>
              </a:xfrm>
              <a:blipFill rotWithShape="1">
                <a:blip r:embed="rId3"/>
                <a:stretch>
                  <a:fillRect l="-318" t="-114"/>
                </a:stretch>
              </a:blipFill>
            </p:spPr>
            <p:txBody>
              <a:bodyPr/>
              <a:lstStyle/>
              <a:p>
                <a:r>
                  <a:rPr lang="sr-Latn-ME">
                    <a:noFill/>
                  </a:rPr>
                  <a:t> </a:t>
                </a:r>
              </a:p>
            </p:txBody>
          </p:sp>
        </mc:Fallback>
      </mc:AlternateContent>
      <p:pic>
        <p:nvPicPr>
          <p:cNvPr id="7" name="Picture 4"/>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9541" t="12514" r="10551" b="2263"/>
          <a:stretch/>
        </p:blipFill>
        <p:spPr bwMode="auto">
          <a:xfrm>
            <a:off x="4355976" y="1700808"/>
            <a:ext cx="4721474"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563563" y="3284984"/>
            <a:ext cx="712513"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8" name="Rectangle 7"/>
          <p:cNvSpPr/>
          <p:nvPr/>
        </p:nvSpPr>
        <p:spPr>
          <a:xfrm>
            <a:off x="4840211" y="1844824"/>
            <a:ext cx="360040" cy="16561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10" name="Rectangle 9"/>
          <p:cNvSpPr/>
          <p:nvPr/>
        </p:nvSpPr>
        <p:spPr>
          <a:xfrm>
            <a:off x="4563563" y="4653136"/>
            <a:ext cx="636688" cy="21602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11" name="Rectangle 10"/>
          <p:cNvSpPr/>
          <p:nvPr/>
        </p:nvSpPr>
        <p:spPr>
          <a:xfrm>
            <a:off x="4881907" y="1813352"/>
            <a:ext cx="318344" cy="306034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Tree>
    <p:extLst>
      <p:ext uri="{BB962C8B-B14F-4D97-AF65-F5344CB8AC3E}">
        <p14:creationId xmlns:p14="http://schemas.microsoft.com/office/powerpoint/2010/main" val="14410218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pPr algn="l"/>
            <a:r>
              <a:rPr lang="sr-Latn-ME" sz="1100" b="1" dirty="0" smtClean="0">
                <a:solidFill>
                  <a:srgbClr val="7030A0"/>
                </a:solidFill>
                <a:latin typeface="Arial" panose="020B0604020202020204" pitchFamily="34" charset="0"/>
                <a:cs typeface="Arial" panose="020B0604020202020204" pitchFamily="34" charset="0"/>
              </a:rPr>
              <a:t>Zadatak 4. -nastavak</a:t>
            </a:r>
            <a:r>
              <a:rPr lang="sr-Latn-ME" sz="1100" dirty="0" smtClean="0">
                <a:solidFill>
                  <a:srgbClr val="7030A0"/>
                </a:solidFill>
                <a:latin typeface="Arial" panose="020B0604020202020204" pitchFamily="34" charset="0"/>
                <a:cs typeface="Arial" panose="020B0604020202020204" pitchFamily="34" charset="0"/>
              </a:rPr>
              <a:t/>
            </a:r>
            <a:br>
              <a:rPr lang="sr-Latn-ME" sz="1100" dirty="0" smtClean="0">
                <a:solidFill>
                  <a:srgbClr val="7030A0"/>
                </a:solidFill>
                <a:latin typeface="Arial" panose="020B0604020202020204" pitchFamily="34" charset="0"/>
                <a:cs typeface="Arial" panose="020B0604020202020204" pitchFamily="34" charset="0"/>
              </a:rPr>
            </a:br>
            <a:r>
              <a:rPr lang="vi-VN" sz="1100" dirty="0" smtClean="0">
                <a:solidFill>
                  <a:srgbClr val="7030A0"/>
                </a:solidFill>
                <a:latin typeface="Arial" panose="020B0604020202020204" pitchFamily="34" charset="0"/>
                <a:cs typeface="Arial" panose="020B0604020202020204" pitchFamily="34" charset="0"/>
              </a:rPr>
              <a:t>V</a:t>
            </a:r>
            <a:r>
              <a:rPr lang="sr-Latn-ME" sz="1100" dirty="0" smtClean="0">
                <a:solidFill>
                  <a:srgbClr val="7030A0"/>
                </a:solidFill>
                <a:latin typeface="Arial" panose="020B0604020202020204" pitchFamily="34" charset="0"/>
                <a:cs typeface="Arial" panose="020B0604020202020204" pitchFamily="34" charset="0"/>
              </a:rPr>
              <a:t>ij</a:t>
            </a:r>
            <a:r>
              <a:rPr lang="vi-VN" sz="1100" dirty="0" smtClean="0">
                <a:solidFill>
                  <a:srgbClr val="7030A0"/>
                </a:solidFill>
                <a:latin typeface="Arial" panose="020B0604020202020204" pitchFamily="34" charset="0"/>
                <a:cs typeface="Arial" panose="020B0604020202020204" pitchFamily="34" charset="0"/>
              </a:rPr>
              <a:t>ek </a:t>
            </a:r>
            <a:r>
              <a:rPr lang="vi-VN" sz="1100" dirty="0">
                <a:solidFill>
                  <a:srgbClr val="7030A0"/>
                </a:solidFill>
                <a:latin typeface="Arial" panose="020B0604020202020204" pitchFamily="34" charset="0"/>
                <a:cs typeface="Arial" panose="020B0604020202020204" pitchFamily="34" charset="0"/>
              </a:rPr>
              <a:t>trajanja </a:t>
            </a:r>
            <a:r>
              <a:rPr lang="vi-VN" sz="1100" dirty="0" smtClean="0">
                <a:solidFill>
                  <a:srgbClr val="7030A0"/>
                </a:solidFill>
                <a:latin typeface="Arial" panose="020B0604020202020204" pitchFamily="34" charset="0"/>
                <a:cs typeface="Arial" panose="020B0604020202020204" pitchFamily="34" charset="0"/>
              </a:rPr>
              <a:t>baterije </a:t>
            </a:r>
            <a:r>
              <a:rPr lang="vi-VN" sz="1100" dirty="0">
                <a:solidFill>
                  <a:srgbClr val="7030A0"/>
                </a:solidFill>
                <a:latin typeface="Arial" panose="020B0604020202020204" pitchFamily="34" charset="0"/>
                <a:cs typeface="Arial" panose="020B0604020202020204" pitchFamily="34" charset="0"/>
              </a:rPr>
              <a:t>(u časovima) </a:t>
            </a:r>
            <a:r>
              <a:rPr lang="sr-Latn-ME" sz="1100" dirty="0" smtClean="0">
                <a:solidFill>
                  <a:srgbClr val="7030A0"/>
                </a:solidFill>
                <a:latin typeface="Arial" panose="020B0604020202020204" pitchFamily="34" charset="0"/>
                <a:cs typeface="Arial" panose="020B0604020202020204" pitchFamily="34" charset="0"/>
              </a:rPr>
              <a:t> je slučajna promjenljiva X sa </a:t>
            </a:r>
            <a:r>
              <a:rPr lang="vi-VN" sz="1100" dirty="0" smtClean="0">
                <a:solidFill>
                  <a:srgbClr val="7030A0"/>
                </a:solidFill>
                <a:latin typeface="Arial" panose="020B0604020202020204" pitchFamily="34" charset="0"/>
                <a:cs typeface="Arial" panose="020B0604020202020204" pitchFamily="34" charset="0"/>
              </a:rPr>
              <a:t>normaln</a:t>
            </a:r>
            <a:r>
              <a:rPr lang="sr-Latn-ME" sz="1100" dirty="0" smtClean="0">
                <a:solidFill>
                  <a:srgbClr val="7030A0"/>
                </a:solidFill>
                <a:latin typeface="Arial" panose="020B0604020202020204" pitchFamily="34" charset="0"/>
                <a:cs typeface="Arial" panose="020B0604020202020204" pitchFamily="34" charset="0"/>
              </a:rPr>
              <a:t>om</a:t>
            </a:r>
            <a:r>
              <a:rPr lang="vi-VN" sz="1100" dirty="0" smtClean="0">
                <a:solidFill>
                  <a:srgbClr val="7030A0"/>
                </a:solidFill>
                <a:latin typeface="Arial" panose="020B0604020202020204" pitchFamily="34" charset="0"/>
                <a:cs typeface="Arial" panose="020B0604020202020204" pitchFamily="34" charset="0"/>
              </a:rPr>
              <a:t> raspod</a:t>
            </a:r>
            <a:r>
              <a:rPr lang="sr-Latn-ME" sz="1100" dirty="0" smtClean="0">
                <a:solidFill>
                  <a:srgbClr val="7030A0"/>
                </a:solidFill>
                <a:latin typeface="Arial" panose="020B0604020202020204" pitchFamily="34" charset="0"/>
                <a:cs typeface="Arial" panose="020B0604020202020204" pitchFamily="34" charset="0"/>
              </a:rPr>
              <a:t>j</a:t>
            </a:r>
            <a:r>
              <a:rPr lang="vi-VN" sz="1100" dirty="0" smtClean="0">
                <a:solidFill>
                  <a:srgbClr val="7030A0"/>
                </a:solidFill>
                <a:latin typeface="Arial" panose="020B0604020202020204" pitchFamily="34" charset="0"/>
                <a:cs typeface="Arial" panose="020B0604020202020204" pitchFamily="34" charset="0"/>
              </a:rPr>
              <a:t>el</a:t>
            </a:r>
            <a:r>
              <a:rPr lang="sr-Latn-ME" sz="1100" dirty="0" smtClean="0">
                <a:solidFill>
                  <a:srgbClr val="7030A0"/>
                </a:solidFill>
                <a:latin typeface="Arial" panose="020B0604020202020204" pitchFamily="34" charset="0"/>
                <a:cs typeface="Arial" panose="020B0604020202020204" pitchFamily="34" charset="0"/>
              </a:rPr>
              <a:t>om</a:t>
            </a:r>
            <a:r>
              <a:rPr lang="vi-VN" sz="1100" dirty="0" smtClean="0">
                <a:solidFill>
                  <a:srgbClr val="7030A0"/>
                </a:solidFill>
                <a:latin typeface="Arial" panose="020B0604020202020204" pitchFamily="34" charset="0"/>
                <a:cs typeface="Arial" panose="020B0604020202020204" pitchFamily="34" charset="0"/>
              </a:rPr>
              <a:t> </a:t>
            </a:r>
            <a:r>
              <a:rPr lang="vi-VN" sz="1100" dirty="0">
                <a:solidFill>
                  <a:srgbClr val="7030A0"/>
                </a:solidFill>
                <a:latin typeface="Arial" panose="020B0604020202020204" pitchFamily="34" charset="0"/>
                <a:cs typeface="Arial" panose="020B0604020202020204" pitchFamily="34" charset="0"/>
              </a:rPr>
              <a:t>N(100, </a:t>
            </a:r>
            <a:r>
              <a:rPr lang="sr-Latn-ME" sz="1100" dirty="0" smtClean="0">
                <a:solidFill>
                  <a:srgbClr val="7030A0"/>
                </a:solidFill>
                <a:latin typeface="Arial" panose="020B0604020202020204" pitchFamily="34" charset="0"/>
                <a:cs typeface="Arial" panose="020B0604020202020204" pitchFamily="34" charset="0"/>
              </a:rPr>
              <a:t>5</a:t>
            </a:r>
            <a:r>
              <a:rPr lang="vi-VN" sz="1100" dirty="0" smtClean="0">
                <a:solidFill>
                  <a:srgbClr val="7030A0"/>
                </a:solidFill>
                <a:latin typeface="Arial" panose="020B0604020202020204" pitchFamily="34" charset="0"/>
                <a:cs typeface="Arial" panose="020B0604020202020204" pitchFamily="34" charset="0"/>
              </a:rPr>
              <a:t>).</a:t>
            </a:r>
            <a:r>
              <a:rPr lang="vi-VN" sz="1100" dirty="0">
                <a:solidFill>
                  <a:srgbClr val="7030A0"/>
                </a:solidFill>
                <a:latin typeface="Arial" panose="020B0604020202020204" pitchFamily="34" charset="0"/>
                <a:cs typeface="Arial" panose="020B0604020202020204" pitchFamily="34" charset="0"/>
              </a:rPr>
              <a:t/>
            </a:r>
            <a:br>
              <a:rPr lang="vi-VN" sz="1100" dirty="0">
                <a:solidFill>
                  <a:srgbClr val="7030A0"/>
                </a:solidFill>
                <a:latin typeface="Arial" panose="020B0604020202020204" pitchFamily="34" charset="0"/>
                <a:cs typeface="Arial" panose="020B0604020202020204" pitchFamily="34" charset="0"/>
              </a:rPr>
            </a:br>
            <a:r>
              <a:rPr lang="vi-VN" sz="1100" dirty="0">
                <a:solidFill>
                  <a:srgbClr val="7030A0"/>
                </a:solidFill>
                <a:latin typeface="Arial" panose="020B0604020202020204" pitchFamily="34" charset="0"/>
                <a:cs typeface="Arial" panose="020B0604020202020204" pitchFamily="34" charset="0"/>
              </a:rPr>
              <a:t>a. Odrediti </a:t>
            </a:r>
            <a:r>
              <a:rPr lang="vi-VN" sz="1100" dirty="0" smtClean="0">
                <a:solidFill>
                  <a:srgbClr val="7030A0"/>
                </a:solidFill>
                <a:latin typeface="Arial" panose="020B0604020202020204" pitchFamily="34" charset="0"/>
                <a:cs typeface="Arial" panose="020B0604020202020204" pitchFamily="34" charset="0"/>
              </a:rPr>
              <a:t>v</a:t>
            </a:r>
            <a:r>
              <a:rPr lang="sr-Latn-ME" sz="1100" dirty="0" smtClean="0">
                <a:solidFill>
                  <a:srgbClr val="7030A0"/>
                </a:solidFill>
                <a:latin typeface="Arial" panose="020B0604020202020204" pitchFamily="34" charset="0"/>
                <a:cs typeface="Arial" panose="020B0604020202020204" pitchFamily="34" charset="0"/>
              </a:rPr>
              <a:t>j</a:t>
            </a:r>
            <a:r>
              <a:rPr lang="vi-VN" sz="1100" dirty="0" smtClean="0">
                <a:solidFill>
                  <a:srgbClr val="7030A0"/>
                </a:solidFill>
                <a:latin typeface="Arial" panose="020B0604020202020204" pitchFamily="34" charset="0"/>
                <a:cs typeface="Arial" panose="020B0604020202020204" pitchFamily="34" charset="0"/>
              </a:rPr>
              <a:t>erovatnoću </a:t>
            </a:r>
            <a:r>
              <a:rPr lang="vi-VN" sz="1100" dirty="0">
                <a:solidFill>
                  <a:srgbClr val="7030A0"/>
                </a:solidFill>
                <a:latin typeface="Arial" panose="020B0604020202020204" pitchFamily="34" charset="0"/>
                <a:cs typeface="Arial" panose="020B0604020202020204" pitchFamily="34" charset="0"/>
              </a:rPr>
              <a:t>da nova baterija istog tipa traje najmanje 105 časova?</a:t>
            </a:r>
            <a:br>
              <a:rPr lang="vi-VN" sz="1100" dirty="0">
                <a:solidFill>
                  <a:srgbClr val="7030A0"/>
                </a:solidFill>
                <a:latin typeface="Arial" panose="020B0604020202020204" pitchFamily="34" charset="0"/>
                <a:cs typeface="Arial" panose="020B0604020202020204" pitchFamily="34" charset="0"/>
              </a:rPr>
            </a:br>
            <a:r>
              <a:rPr lang="vi-VN" sz="1100" dirty="0">
                <a:solidFill>
                  <a:srgbClr val="7030A0"/>
                </a:solidFill>
                <a:latin typeface="Arial" panose="020B0604020202020204" pitchFamily="34" charset="0"/>
                <a:cs typeface="Arial" panose="020B0604020202020204" pitchFamily="34" charset="0"/>
              </a:rPr>
              <a:t>b. Ako je jedna baterija već izdržala 90 časova, kolika je </a:t>
            </a:r>
            <a:r>
              <a:rPr lang="vi-VN" sz="1100" dirty="0" smtClean="0">
                <a:solidFill>
                  <a:srgbClr val="7030A0"/>
                </a:solidFill>
                <a:latin typeface="Arial" panose="020B0604020202020204" pitchFamily="34" charset="0"/>
                <a:cs typeface="Arial" panose="020B0604020202020204" pitchFamily="34" charset="0"/>
              </a:rPr>
              <a:t>v</a:t>
            </a:r>
            <a:r>
              <a:rPr lang="sr-Latn-ME" sz="1100" dirty="0" smtClean="0">
                <a:solidFill>
                  <a:srgbClr val="7030A0"/>
                </a:solidFill>
                <a:latin typeface="Arial" panose="020B0604020202020204" pitchFamily="34" charset="0"/>
                <a:cs typeface="Arial" panose="020B0604020202020204" pitchFamily="34" charset="0"/>
              </a:rPr>
              <a:t>j</a:t>
            </a:r>
            <a:r>
              <a:rPr lang="vi-VN" sz="1100" dirty="0" smtClean="0">
                <a:solidFill>
                  <a:srgbClr val="7030A0"/>
                </a:solidFill>
                <a:latin typeface="Arial" panose="020B0604020202020204" pitchFamily="34" charset="0"/>
                <a:cs typeface="Arial" panose="020B0604020202020204" pitchFamily="34" charset="0"/>
              </a:rPr>
              <a:t>erovatnoća </a:t>
            </a:r>
            <a:r>
              <a:rPr lang="vi-VN" sz="1100" dirty="0">
                <a:solidFill>
                  <a:srgbClr val="7030A0"/>
                </a:solidFill>
                <a:latin typeface="Arial" panose="020B0604020202020204" pitchFamily="34" charset="0"/>
                <a:cs typeface="Arial" panose="020B0604020202020204" pitchFamily="34" charset="0"/>
              </a:rPr>
              <a:t>da će izdržati </a:t>
            </a:r>
            <a:r>
              <a:rPr lang="vi-VN" sz="1100" dirty="0" smtClean="0">
                <a:solidFill>
                  <a:srgbClr val="7030A0"/>
                </a:solidFill>
                <a:latin typeface="Arial" panose="020B0604020202020204" pitchFamily="34" charset="0"/>
                <a:cs typeface="Arial" panose="020B0604020202020204" pitchFamily="34" charset="0"/>
              </a:rPr>
              <a:t>još15 </a:t>
            </a:r>
            <a:r>
              <a:rPr lang="vi-VN" sz="1100" dirty="0">
                <a:solidFill>
                  <a:srgbClr val="7030A0"/>
                </a:solidFill>
                <a:latin typeface="Arial" panose="020B0604020202020204" pitchFamily="34" charset="0"/>
                <a:cs typeface="Arial" panose="020B0604020202020204" pitchFamily="34" charset="0"/>
              </a:rPr>
              <a:t>časova</a:t>
            </a:r>
            <a:r>
              <a:rPr lang="vi-VN" sz="1100" dirty="0" smtClean="0">
                <a:solidFill>
                  <a:srgbClr val="7030A0"/>
                </a:solidFill>
                <a:latin typeface="Arial" panose="020B0604020202020204" pitchFamily="34" charset="0"/>
                <a:cs typeface="Arial" panose="020B0604020202020204" pitchFamily="34" charset="0"/>
              </a:rPr>
              <a:t>?</a:t>
            </a:r>
            <a:r>
              <a:rPr lang="sr-Latn-ME" sz="1100" dirty="0" smtClean="0">
                <a:solidFill>
                  <a:srgbClr val="7030A0"/>
                </a:solidFill>
                <a:latin typeface="Arial" panose="020B0604020202020204" pitchFamily="34" charset="0"/>
                <a:cs typeface="Arial" panose="020B0604020202020204" pitchFamily="34" charset="0"/>
              </a:rPr>
              <a:t/>
            </a:r>
            <a:br>
              <a:rPr lang="sr-Latn-ME" sz="1100" dirty="0" smtClean="0">
                <a:solidFill>
                  <a:srgbClr val="7030A0"/>
                </a:solidFill>
                <a:latin typeface="Arial" panose="020B0604020202020204" pitchFamily="34" charset="0"/>
                <a:cs typeface="Arial" panose="020B0604020202020204" pitchFamily="34" charset="0"/>
              </a:rPr>
            </a:br>
            <a:r>
              <a:rPr lang="sr-Latn-ME" sz="1100" dirty="0" smtClean="0">
                <a:solidFill>
                  <a:srgbClr val="7030A0"/>
                </a:solidFill>
                <a:latin typeface="Arial" panose="020B0604020202020204" pitchFamily="34" charset="0"/>
                <a:cs typeface="Arial" panose="020B0604020202020204" pitchFamily="34" charset="0"/>
              </a:rPr>
              <a:t>c. Odrediti interval simetričan u odnosu na </a:t>
            </a:r>
            <a:r>
              <a:rPr lang="el-GR" sz="1100" dirty="0" smtClean="0">
                <a:solidFill>
                  <a:srgbClr val="7030A0"/>
                </a:solidFill>
                <a:latin typeface="Arial" panose="020B0604020202020204" pitchFamily="34" charset="0"/>
                <a:cs typeface="Arial" panose="020B0604020202020204" pitchFamily="34" charset="0"/>
              </a:rPr>
              <a:t>μ</a:t>
            </a:r>
            <a:r>
              <a:rPr lang="sr-Latn-ME" sz="1100" dirty="0" smtClean="0">
                <a:solidFill>
                  <a:srgbClr val="7030A0"/>
                </a:solidFill>
                <a:latin typeface="Arial" panose="020B0604020202020204" pitchFamily="34" charset="0"/>
                <a:cs typeface="Arial" panose="020B0604020202020204" pitchFamily="34" charset="0"/>
              </a:rPr>
              <a:t> u kojem će vjerovatnoća slučajne promjenljive X biti 0,4</a:t>
            </a:r>
            <a:r>
              <a:rPr lang="vi-VN" sz="1100" dirty="0">
                <a:solidFill>
                  <a:srgbClr val="7030A0"/>
                </a:solidFill>
                <a:latin typeface="Arial" panose="020B0604020202020204" pitchFamily="34" charset="0"/>
                <a:cs typeface="Arial" panose="020B0604020202020204" pitchFamily="34" charset="0"/>
              </a:rPr>
              <a:t/>
            </a:r>
            <a:br>
              <a:rPr lang="vi-VN" sz="1100" dirty="0">
                <a:solidFill>
                  <a:srgbClr val="7030A0"/>
                </a:solidFill>
                <a:latin typeface="Arial" panose="020B0604020202020204" pitchFamily="34" charset="0"/>
                <a:cs typeface="Arial" panose="020B0604020202020204" pitchFamily="34" charset="0"/>
              </a:rPr>
            </a:br>
            <a:endParaRPr lang="sr-Latn-ME" sz="1100" dirty="0">
              <a:solidFill>
                <a:srgbClr val="7030A0"/>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 name="Content Placeholder 3"/>
              <p:cNvSpPr>
                <a:spLocks noGrp="1"/>
              </p:cNvSpPr>
              <p:nvPr>
                <p:ph sz="half" idx="1"/>
              </p:nvPr>
            </p:nvSpPr>
            <p:spPr>
              <a:xfrm>
                <a:off x="395536" y="1340768"/>
                <a:ext cx="4032448" cy="5400600"/>
              </a:xfrm>
            </p:spPr>
            <p:txBody>
              <a:bodyPr>
                <a:noAutofit/>
              </a:bodyPr>
              <a:lstStyle/>
              <a:p>
                <a:pPr marL="0" indent="0">
                  <a:buNone/>
                </a:pPr>
                <a:r>
                  <a:rPr lang="sr-Latn-ME" sz="1200" b="1" u="sng" dirty="0" smtClean="0">
                    <a:solidFill>
                      <a:srgbClr val="7030A0"/>
                    </a:solidFill>
                    <a:latin typeface="Arial" panose="020B0604020202020204" pitchFamily="34" charset="0"/>
                    <a:cs typeface="Arial" panose="020B0604020202020204" pitchFamily="34" charset="0"/>
                  </a:rPr>
                  <a:t>RJEŠENJE </a:t>
                </a:r>
                <a:r>
                  <a:rPr lang="sr-Latn-ME" sz="1200" dirty="0" smtClean="0">
                    <a:solidFill>
                      <a:srgbClr val="7030A0"/>
                    </a:solidFill>
                    <a:latin typeface="Arial" panose="020B0604020202020204" pitchFamily="34" charset="0"/>
                    <a:cs typeface="Arial" panose="020B0604020202020204" pitchFamily="34" charset="0"/>
                  </a:rPr>
                  <a:t>                                 </a:t>
                </a:r>
                <a14:m>
                  <m:oMath xmlns:m="http://schemas.openxmlformats.org/officeDocument/2006/math">
                    <m:r>
                      <a:rPr lang="sr-Latn-ME" sz="1200" i="1" dirty="0">
                        <a:solidFill>
                          <a:srgbClr val="7030A0"/>
                        </a:solidFill>
                        <a:latin typeface="Cambria Math"/>
                        <a:cs typeface="Arial" panose="020B0604020202020204" pitchFamily="34" charset="0"/>
                      </a:rPr>
                      <m:t>𝑋</m:t>
                    </m:r>
                    <m:r>
                      <a:rPr lang="sr-Latn-ME" sz="1200" i="1" dirty="0">
                        <a:solidFill>
                          <a:srgbClr val="7030A0"/>
                        </a:solidFill>
                        <a:latin typeface="Cambria Math"/>
                        <a:ea typeface="Cambria Math"/>
                        <a:cs typeface="Arial" panose="020B0604020202020204" pitchFamily="34" charset="0"/>
                      </a:rPr>
                      <m:t>~</m:t>
                    </m:r>
                    <m:r>
                      <a:rPr lang="sr-Latn-ME" sz="1200" i="1" dirty="0">
                        <a:solidFill>
                          <a:srgbClr val="7030A0"/>
                        </a:solidFill>
                        <a:latin typeface="Cambria Math"/>
                        <a:ea typeface="Cambria Math"/>
                        <a:cs typeface="Arial" panose="020B0604020202020204" pitchFamily="34" charset="0"/>
                      </a:rPr>
                      <m:t>𝑁</m:t>
                    </m:r>
                    <m:r>
                      <a:rPr lang="sr-Latn-ME" sz="1200" i="1" dirty="0">
                        <a:solidFill>
                          <a:srgbClr val="7030A0"/>
                        </a:solidFill>
                        <a:latin typeface="Cambria Math"/>
                        <a:ea typeface="Cambria Math"/>
                        <a:cs typeface="Arial" panose="020B0604020202020204" pitchFamily="34" charset="0"/>
                      </a:rPr>
                      <m:t>(100;5)</m:t>
                    </m:r>
                  </m:oMath>
                </a14:m>
                <a:endParaRPr lang="sr-Latn-ME" sz="1200" dirty="0">
                  <a:solidFill>
                    <a:srgbClr val="7030A0"/>
                  </a:solidFill>
                  <a:latin typeface="Arial" panose="020B0604020202020204" pitchFamily="34" charset="0"/>
                  <a:cs typeface="Arial" panose="020B0604020202020204" pitchFamily="34" charset="0"/>
                </a:endParaRPr>
              </a:p>
              <a:p>
                <a:pPr marL="0" indent="0">
                  <a:buNone/>
                </a:pPr>
                <a:r>
                  <a:rPr lang="sr-Latn-ME" sz="1200" b="1" dirty="0">
                    <a:solidFill>
                      <a:srgbClr val="7030A0"/>
                    </a:solidFill>
                    <a:latin typeface="Arial" panose="020B0604020202020204" pitchFamily="34" charset="0"/>
                    <a:cs typeface="Arial" panose="020B0604020202020204" pitchFamily="34" charset="0"/>
                  </a:rPr>
                  <a:t>c</a:t>
                </a:r>
                <a:r>
                  <a:rPr lang="sr-Latn-ME" sz="1200" b="1" dirty="0" smtClean="0">
                    <a:solidFill>
                      <a:srgbClr val="7030A0"/>
                    </a:solidFill>
                    <a:latin typeface="Arial" panose="020B0604020202020204" pitchFamily="34" charset="0"/>
                    <a:cs typeface="Arial" panose="020B0604020202020204" pitchFamily="34" charset="0"/>
                  </a:rPr>
                  <a:t>) </a:t>
                </a:r>
                <a:r>
                  <a:rPr lang="sr-Latn-ME" sz="1200" dirty="0">
                    <a:solidFill>
                      <a:srgbClr val="7030A0"/>
                    </a:solidFill>
                    <a:latin typeface="Arial" panose="020B0604020202020204" pitchFamily="34" charset="0"/>
                    <a:cs typeface="Arial" panose="020B0604020202020204" pitchFamily="34" charset="0"/>
                  </a:rPr>
                  <a:t>uvedimo smjenu</a:t>
                </a:r>
              </a:p>
              <a:p>
                <a:pPr marL="0" indent="0">
                  <a:buNone/>
                </a:pPr>
                <a14:m>
                  <m:oMathPara xmlns:m="http://schemas.openxmlformats.org/officeDocument/2006/math">
                    <m:oMathParaPr>
                      <m:jc m:val="centerGroup"/>
                    </m:oMathParaPr>
                    <m:oMath xmlns:m="http://schemas.openxmlformats.org/officeDocument/2006/math">
                      <m:r>
                        <a:rPr lang="sr-Latn-ME" sz="1200" i="1">
                          <a:solidFill>
                            <a:srgbClr val="7030A0"/>
                          </a:solidFill>
                          <a:latin typeface="Cambria Math"/>
                          <a:cs typeface="Arial" panose="020B0604020202020204" pitchFamily="34" charset="0"/>
                        </a:rPr>
                        <m:t>𝑇</m:t>
                      </m:r>
                      <m:r>
                        <a:rPr lang="sr-Latn-ME" sz="1200" i="1">
                          <a:solidFill>
                            <a:srgbClr val="7030A0"/>
                          </a:solidFill>
                          <a:latin typeface="Cambria Math"/>
                          <a:cs typeface="Arial" panose="020B0604020202020204" pitchFamily="34" charset="0"/>
                        </a:rPr>
                        <m:t>=</m:t>
                      </m:r>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cs typeface="Arial" panose="020B0604020202020204" pitchFamily="34" charset="0"/>
                            </a:rPr>
                            <m:t>𝑋</m:t>
                          </m:r>
                          <m:r>
                            <a:rPr lang="sr-Latn-ME" sz="1200" i="1">
                              <a:solidFill>
                                <a:srgbClr val="7030A0"/>
                              </a:solidFill>
                              <a:latin typeface="Cambria Math"/>
                              <a:cs typeface="Arial" panose="020B0604020202020204" pitchFamily="34" charset="0"/>
                            </a:rPr>
                            <m:t>−</m:t>
                          </m:r>
                          <m:r>
                            <a:rPr lang="sr-Latn-ME" sz="1200" i="1">
                              <a:solidFill>
                                <a:srgbClr val="7030A0"/>
                              </a:solidFill>
                              <a:latin typeface="Cambria Math"/>
                              <a:ea typeface="Cambria Math"/>
                              <a:cs typeface="Arial" panose="020B0604020202020204" pitchFamily="34" charset="0"/>
                            </a:rPr>
                            <m:t>𝜇</m:t>
                          </m:r>
                        </m:num>
                        <m:den>
                          <m:r>
                            <a:rPr lang="sr-Latn-ME" sz="1200" i="1">
                              <a:solidFill>
                                <a:srgbClr val="7030A0"/>
                              </a:solidFill>
                              <a:latin typeface="Cambria Math"/>
                              <a:ea typeface="Cambria Math"/>
                              <a:cs typeface="Arial" panose="020B0604020202020204" pitchFamily="34" charset="0"/>
                            </a:rPr>
                            <m:t>𝜎</m:t>
                          </m:r>
                        </m:den>
                      </m:f>
                      <m:r>
                        <a:rPr lang="sr-Latn-ME" sz="1200" i="1">
                          <a:solidFill>
                            <a:srgbClr val="7030A0"/>
                          </a:solidFill>
                          <a:latin typeface="Cambria Math"/>
                          <a:ea typeface="Cambria Math"/>
                          <a:cs typeface="Arial" panose="020B0604020202020204" pitchFamily="34" charset="0"/>
                        </a:rPr>
                        <m:t>=</m:t>
                      </m:r>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cs typeface="Arial" panose="020B0604020202020204" pitchFamily="34" charset="0"/>
                            </a:rPr>
                            <m:t>𝑋</m:t>
                          </m:r>
                          <m:r>
                            <a:rPr lang="sr-Latn-ME" sz="1200" i="1">
                              <a:solidFill>
                                <a:srgbClr val="7030A0"/>
                              </a:solidFill>
                              <a:latin typeface="Cambria Math"/>
                              <a:cs typeface="Arial" panose="020B0604020202020204" pitchFamily="34" charset="0"/>
                            </a:rPr>
                            <m:t>−100</m:t>
                          </m:r>
                        </m:num>
                        <m:den>
                          <m:r>
                            <a:rPr lang="sr-Latn-ME" sz="1200" b="0" i="1" smtClean="0">
                              <a:solidFill>
                                <a:srgbClr val="7030A0"/>
                              </a:solidFill>
                              <a:latin typeface="Cambria Math"/>
                              <a:cs typeface="Arial" panose="020B0604020202020204" pitchFamily="34" charset="0"/>
                            </a:rPr>
                            <m:t>5</m:t>
                          </m:r>
                        </m:den>
                      </m:f>
                    </m:oMath>
                  </m:oMathPara>
                </a14:m>
                <a:endParaRPr lang="sr-Latn-ME" sz="1200" dirty="0">
                  <a:solidFill>
                    <a:srgbClr val="7030A0"/>
                  </a:solidFill>
                  <a:latin typeface="Arial" panose="020B0604020202020204" pitchFamily="34" charset="0"/>
                  <a:cs typeface="Arial" panose="020B0604020202020204" pitchFamily="34" charset="0"/>
                </a:endParaRPr>
              </a:p>
              <a:p>
                <a:pPr marL="0" indent="0">
                  <a:buNone/>
                </a:pPr>
                <a:endParaRPr lang="sr-Latn-ME" sz="1200" dirty="0">
                  <a:solidFill>
                    <a:srgbClr val="7030A0"/>
                  </a:solidFill>
                  <a:latin typeface="Arial" panose="020B0604020202020204" pitchFamily="34" charset="0"/>
                  <a:cs typeface="Arial" panose="020B0604020202020204" pitchFamily="34" charset="0"/>
                </a:endParaRPr>
              </a:p>
              <a:p>
                <a:pPr marL="0" lvl="1" indent="0">
                  <a:buNone/>
                </a:pPr>
                <a14:m>
                  <m:oMathPara xmlns:m="http://schemas.openxmlformats.org/officeDocument/2006/math">
                    <m:oMathParaPr>
                      <m:jc m:val="centerGroup"/>
                    </m:oMathParaPr>
                    <m:oMath xmlns:m="http://schemas.openxmlformats.org/officeDocument/2006/math">
                      <m:r>
                        <a:rPr lang="sr-Latn-ME" sz="1200" i="1">
                          <a:solidFill>
                            <a:srgbClr val="7030A0"/>
                          </a:solidFill>
                          <a:latin typeface="Cambria Math"/>
                          <a:cs typeface="Arial" panose="020B0604020202020204" pitchFamily="34" charset="0"/>
                        </a:rPr>
                        <m:t>𝑃</m:t>
                      </m:r>
                      <m:d>
                        <m:dPr>
                          <m:ctrlPr>
                            <a:rPr lang="sr-Latn-ME" sz="1200" i="1">
                              <a:solidFill>
                                <a:srgbClr val="7030A0"/>
                              </a:solidFill>
                              <a:latin typeface="Cambria Math"/>
                              <a:cs typeface="Arial" panose="020B0604020202020204" pitchFamily="34" charset="0"/>
                            </a:rPr>
                          </m:ctrlPr>
                        </m:dPr>
                        <m:e>
                          <m:r>
                            <a:rPr lang="sr-Latn-ME" sz="1200" i="1">
                              <a:solidFill>
                                <a:srgbClr val="7030A0"/>
                              </a:solidFill>
                              <a:latin typeface="Cambria Math"/>
                              <a:cs typeface="Arial" panose="020B0604020202020204" pitchFamily="34" charset="0"/>
                            </a:rPr>
                            <m:t>−</m:t>
                          </m:r>
                          <m:sSub>
                            <m:sSubPr>
                              <m:ctrlPr>
                                <a:rPr lang="sr-Latn-ME" sz="1200" i="1">
                                  <a:solidFill>
                                    <a:srgbClr val="7030A0"/>
                                  </a:solidFill>
                                  <a:latin typeface="Cambria Math"/>
                                  <a:cs typeface="Arial" panose="020B0604020202020204" pitchFamily="34" charset="0"/>
                                </a:rPr>
                              </m:ctrlPr>
                            </m:sSubPr>
                            <m:e>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ea typeface="Cambria Math"/>
                                      <a:cs typeface="Arial" panose="020B0604020202020204" pitchFamily="34" charset="0"/>
                                    </a:rPr>
                                    <m:t>𝑎</m:t>
                                  </m:r>
                                </m:num>
                                <m:den>
                                  <m:r>
                                    <a:rPr lang="sr-Latn-ME" sz="1200" i="1" smtClean="0">
                                      <a:solidFill>
                                        <a:srgbClr val="7030A0"/>
                                      </a:solidFill>
                                      <a:latin typeface="Cambria Math"/>
                                      <a:ea typeface="Cambria Math"/>
                                      <a:cs typeface="Arial" panose="020B0604020202020204" pitchFamily="34" charset="0"/>
                                    </a:rPr>
                                    <m:t>𝜎</m:t>
                                  </m:r>
                                </m:den>
                              </m:f>
                              <m:r>
                                <a:rPr lang="sr-Latn-ME" sz="1200" i="1">
                                  <a:solidFill>
                                    <a:srgbClr val="7030A0"/>
                                  </a:solidFill>
                                  <a:latin typeface="Cambria Math"/>
                                  <a:cs typeface="Arial" panose="020B0604020202020204" pitchFamily="34" charset="0"/>
                                </a:rPr>
                                <m:t>&lt;</m:t>
                              </m:r>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cs typeface="Arial" panose="020B0604020202020204" pitchFamily="34" charset="0"/>
                                    </a:rPr>
                                    <m:t>𝑋</m:t>
                                  </m:r>
                                  <m:r>
                                    <a:rPr lang="sr-Latn-ME" sz="1200" i="1">
                                      <a:solidFill>
                                        <a:srgbClr val="7030A0"/>
                                      </a:solidFill>
                                      <a:latin typeface="Cambria Math"/>
                                      <a:cs typeface="Arial" panose="020B0604020202020204" pitchFamily="34" charset="0"/>
                                    </a:rPr>
                                    <m:t>−</m:t>
                                  </m:r>
                                  <m:r>
                                    <a:rPr lang="sr-Latn-ME" sz="1200" i="1">
                                      <a:solidFill>
                                        <a:srgbClr val="7030A0"/>
                                      </a:solidFill>
                                      <a:latin typeface="Cambria Math"/>
                                      <a:ea typeface="Cambria Math"/>
                                      <a:cs typeface="Arial" panose="020B0604020202020204" pitchFamily="34" charset="0"/>
                                    </a:rPr>
                                    <m:t>𝜇</m:t>
                                  </m:r>
                                </m:num>
                                <m:den>
                                  <m:r>
                                    <a:rPr lang="sr-Latn-ME" sz="1200" i="1" smtClean="0">
                                      <a:solidFill>
                                        <a:srgbClr val="7030A0"/>
                                      </a:solidFill>
                                      <a:latin typeface="Cambria Math"/>
                                      <a:ea typeface="Cambria Math"/>
                                      <a:cs typeface="Arial" panose="020B0604020202020204" pitchFamily="34" charset="0"/>
                                    </a:rPr>
                                    <m:t>𝜎</m:t>
                                  </m:r>
                                </m:den>
                              </m:f>
                              <m:r>
                                <a:rPr lang="sr-Latn-ME" sz="1200" i="1">
                                  <a:solidFill>
                                    <a:srgbClr val="7030A0"/>
                                  </a:solidFill>
                                  <a:latin typeface="Cambria Math"/>
                                  <a:cs typeface="Arial" panose="020B0604020202020204" pitchFamily="34" charset="0"/>
                                </a:rPr>
                                <m:t>&lt;</m:t>
                              </m:r>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ea typeface="Cambria Math"/>
                                      <a:cs typeface="Arial" panose="020B0604020202020204" pitchFamily="34" charset="0"/>
                                    </a:rPr>
                                    <m:t>𝑎</m:t>
                                  </m:r>
                                </m:num>
                                <m:den>
                                  <m:r>
                                    <a:rPr lang="sr-Latn-ME" sz="1200" i="1" smtClean="0">
                                      <a:solidFill>
                                        <a:srgbClr val="7030A0"/>
                                      </a:solidFill>
                                      <a:latin typeface="Cambria Math"/>
                                      <a:ea typeface="Cambria Math"/>
                                      <a:cs typeface="Arial" panose="020B0604020202020204" pitchFamily="34" charset="0"/>
                                    </a:rPr>
                                    <m:t>𝜎</m:t>
                                  </m:r>
                                </m:den>
                              </m:f>
                            </m:e>
                            <m:sub/>
                          </m:sSub>
                        </m:e>
                      </m:d>
                      <m:r>
                        <a:rPr lang="sr-Latn-ME" sz="1200" i="1">
                          <a:solidFill>
                            <a:srgbClr val="7030A0"/>
                          </a:solidFill>
                          <a:latin typeface="Cambria Math"/>
                          <a:ea typeface="Cambria Math"/>
                          <a:cs typeface="Arial" panose="020B0604020202020204" pitchFamily="34" charset="0"/>
                        </a:rPr>
                        <m:t>=</m:t>
                      </m:r>
                      <m:r>
                        <a:rPr lang="sr-Latn-ME" sz="1200" i="1">
                          <a:solidFill>
                            <a:srgbClr val="7030A0"/>
                          </a:solidFill>
                          <a:latin typeface="Cambria Math"/>
                          <a:cs typeface="Arial" panose="020B0604020202020204" pitchFamily="34" charset="0"/>
                        </a:rPr>
                        <m:t>𝑃</m:t>
                      </m:r>
                      <m:d>
                        <m:dPr>
                          <m:ctrlPr>
                            <a:rPr lang="sr-Latn-ME" sz="1200" i="1">
                              <a:solidFill>
                                <a:srgbClr val="7030A0"/>
                              </a:solidFill>
                              <a:latin typeface="Cambria Math"/>
                              <a:cs typeface="Arial" panose="020B0604020202020204" pitchFamily="34" charset="0"/>
                            </a:rPr>
                          </m:ctrlPr>
                        </m:dPr>
                        <m:e>
                          <m:r>
                            <a:rPr lang="sr-Latn-ME" sz="1200" i="1">
                              <a:solidFill>
                                <a:srgbClr val="7030A0"/>
                              </a:solidFill>
                              <a:latin typeface="Cambria Math"/>
                              <a:cs typeface="Arial" panose="020B0604020202020204" pitchFamily="34" charset="0"/>
                            </a:rPr>
                            <m:t>−</m:t>
                          </m:r>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cs typeface="Arial" panose="020B0604020202020204" pitchFamily="34" charset="0"/>
                                </a:rPr>
                                <m:t>𝑎</m:t>
                              </m:r>
                            </m:num>
                            <m:den>
                              <m:r>
                                <a:rPr lang="sr-Latn-ME" sz="1200" i="1" smtClean="0">
                                  <a:solidFill>
                                    <a:srgbClr val="7030A0"/>
                                  </a:solidFill>
                                  <a:latin typeface="Cambria Math"/>
                                  <a:ea typeface="Cambria Math"/>
                                  <a:cs typeface="Arial" panose="020B0604020202020204" pitchFamily="34" charset="0"/>
                                </a:rPr>
                                <m:t>𝜎</m:t>
                              </m:r>
                            </m:den>
                          </m:f>
                          <m:r>
                            <a:rPr lang="sr-Latn-ME" sz="1200" i="1">
                              <a:solidFill>
                                <a:srgbClr val="7030A0"/>
                              </a:solidFill>
                              <a:latin typeface="Cambria Math"/>
                              <a:cs typeface="Arial" panose="020B0604020202020204" pitchFamily="34" charset="0"/>
                            </a:rPr>
                            <m:t>&lt;</m:t>
                          </m:r>
                          <m:r>
                            <a:rPr lang="sr-Latn-ME" sz="1200" i="1">
                              <a:solidFill>
                                <a:srgbClr val="7030A0"/>
                              </a:solidFill>
                              <a:latin typeface="Cambria Math"/>
                              <a:cs typeface="Arial" panose="020B0604020202020204" pitchFamily="34" charset="0"/>
                            </a:rPr>
                            <m:t>𝑇</m:t>
                          </m:r>
                          <m:r>
                            <a:rPr lang="sr-Latn-ME" sz="1200" i="1">
                              <a:solidFill>
                                <a:srgbClr val="7030A0"/>
                              </a:solidFill>
                              <a:latin typeface="Cambria Math"/>
                              <a:cs typeface="Arial" panose="020B0604020202020204" pitchFamily="34" charset="0"/>
                            </a:rPr>
                            <m:t>&lt;</m:t>
                          </m:r>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cs typeface="Arial" panose="020B0604020202020204" pitchFamily="34" charset="0"/>
                                </a:rPr>
                                <m:t>𝑎</m:t>
                              </m:r>
                            </m:num>
                            <m:den>
                              <m:r>
                                <a:rPr lang="sr-Latn-ME" sz="1200" i="1" smtClean="0">
                                  <a:solidFill>
                                    <a:srgbClr val="7030A0"/>
                                  </a:solidFill>
                                  <a:latin typeface="Cambria Math"/>
                                  <a:ea typeface="Cambria Math"/>
                                  <a:cs typeface="Arial" panose="020B0604020202020204" pitchFamily="34" charset="0"/>
                                </a:rPr>
                                <m:t>𝜎</m:t>
                              </m:r>
                            </m:den>
                          </m:f>
                        </m:e>
                      </m:d>
                      <m:r>
                        <a:rPr lang="sr-Latn-ME" sz="1200" i="1">
                          <a:solidFill>
                            <a:srgbClr val="7030A0"/>
                          </a:solidFill>
                          <a:latin typeface="Cambria Math"/>
                          <a:cs typeface="Arial" panose="020B0604020202020204" pitchFamily="34" charset="0"/>
                        </a:rPr>
                        <m:t>=</m:t>
                      </m:r>
                      <m:r>
                        <a:rPr lang="sr-Latn-ME" sz="1200" b="0" i="1" smtClean="0">
                          <a:solidFill>
                            <a:srgbClr val="7030A0"/>
                          </a:solidFill>
                          <a:latin typeface="Cambria Math"/>
                          <a:cs typeface="Arial" panose="020B0604020202020204" pitchFamily="34" charset="0"/>
                        </a:rPr>
                        <m:t>0,45</m:t>
                      </m:r>
                    </m:oMath>
                  </m:oMathPara>
                </a14:m>
                <a:endParaRPr lang="sr-Latn-ME" sz="1200" dirty="0">
                  <a:solidFill>
                    <a:srgbClr val="7030A0"/>
                  </a:solidFill>
                  <a:latin typeface="Arial" panose="020B0604020202020204" pitchFamily="34" charset="0"/>
                  <a:cs typeface="Arial" panose="020B0604020202020204" pitchFamily="34" charset="0"/>
                </a:endParaRPr>
              </a:p>
              <a:p>
                <a:pPr marL="0" lvl="1" indent="0">
                  <a:buNone/>
                </a:pPr>
                <a14:m>
                  <m:oMathPara xmlns:m="http://schemas.openxmlformats.org/officeDocument/2006/math">
                    <m:oMathParaPr>
                      <m:jc m:val="centerGroup"/>
                    </m:oMathParaPr>
                    <m:oMath xmlns:m="http://schemas.openxmlformats.org/officeDocument/2006/math">
                      <m:r>
                        <a:rPr lang="sr-Latn-ME" sz="1200" i="1" smtClean="0">
                          <a:solidFill>
                            <a:srgbClr val="7030A0"/>
                          </a:solidFill>
                          <a:latin typeface="Cambria Math"/>
                          <a:cs typeface="Arial" panose="020B0604020202020204" pitchFamily="34" charset="0"/>
                        </a:rPr>
                        <m:t>𝑃</m:t>
                      </m:r>
                      <m:d>
                        <m:dPr>
                          <m:ctrlPr>
                            <a:rPr lang="sr-Latn-ME" sz="1200" i="1" smtClean="0">
                              <a:solidFill>
                                <a:srgbClr val="7030A0"/>
                              </a:solidFill>
                              <a:latin typeface="Cambria Math"/>
                              <a:cs typeface="Arial" panose="020B0604020202020204" pitchFamily="34" charset="0"/>
                            </a:rPr>
                          </m:ctrlPr>
                        </m:dPr>
                        <m:e>
                          <m:r>
                            <a:rPr lang="sr-Latn-ME" sz="1200" b="0" i="1" smtClean="0">
                              <a:solidFill>
                                <a:srgbClr val="7030A0"/>
                              </a:solidFill>
                              <a:latin typeface="Cambria Math"/>
                              <a:cs typeface="Arial" panose="020B0604020202020204" pitchFamily="34" charset="0"/>
                            </a:rPr>
                            <m:t>𝑇</m:t>
                          </m:r>
                          <m:r>
                            <a:rPr lang="sr-Latn-ME" sz="1200" b="0" i="1" smtClean="0">
                              <a:solidFill>
                                <a:srgbClr val="7030A0"/>
                              </a:solidFill>
                              <a:latin typeface="Cambria Math"/>
                              <a:cs typeface="Arial" panose="020B0604020202020204" pitchFamily="34" charset="0"/>
                            </a:rPr>
                            <m:t>&lt;</m:t>
                          </m:r>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cs typeface="Arial" panose="020B0604020202020204" pitchFamily="34" charset="0"/>
                                </a:rPr>
                                <m:t>𝑎</m:t>
                              </m:r>
                            </m:num>
                            <m:den>
                              <m:r>
                                <a:rPr lang="sr-Latn-ME" sz="1200" i="1" smtClean="0">
                                  <a:solidFill>
                                    <a:srgbClr val="7030A0"/>
                                  </a:solidFill>
                                  <a:latin typeface="Cambria Math"/>
                                  <a:ea typeface="Cambria Math"/>
                                  <a:cs typeface="Arial" panose="020B0604020202020204" pitchFamily="34" charset="0"/>
                                </a:rPr>
                                <m:t>𝜎</m:t>
                              </m:r>
                            </m:den>
                          </m:f>
                        </m:e>
                      </m:d>
                      <m:r>
                        <a:rPr lang="sr-Latn-ME" sz="1200" i="1">
                          <a:solidFill>
                            <a:srgbClr val="7030A0"/>
                          </a:solidFill>
                          <a:latin typeface="Cambria Math"/>
                          <a:cs typeface="Arial" panose="020B0604020202020204" pitchFamily="34" charset="0"/>
                        </a:rPr>
                        <m:t>−</m:t>
                      </m:r>
                      <m:r>
                        <a:rPr lang="sr-Latn-ME" sz="1200" i="1">
                          <a:solidFill>
                            <a:srgbClr val="7030A0"/>
                          </a:solidFill>
                          <a:latin typeface="Cambria Math"/>
                          <a:cs typeface="Arial" panose="020B0604020202020204" pitchFamily="34" charset="0"/>
                        </a:rPr>
                        <m:t>𝑃</m:t>
                      </m:r>
                      <m:d>
                        <m:dPr>
                          <m:ctrlPr>
                            <a:rPr lang="sr-Latn-ME" sz="1200" i="1">
                              <a:solidFill>
                                <a:srgbClr val="7030A0"/>
                              </a:solidFill>
                              <a:latin typeface="Cambria Math"/>
                              <a:cs typeface="Arial" panose="020B0604020202020204" pitchFamily="34" charset="0"/>
                            </a:rPr>
                          </m:ctrlPr>
                        </m:dPr>
                        <m:e>
                          <m:r>
                            <a:rPr lang="sr-Latn-ME" sz="1200" b="0" i="1" smtClean="0">
                              <a:solidFill>
                                <a:srgbClr val="7030A0"/>
                              </a:solidFill>
                              <a:latin typeface="Cambria Math"/>
                              <a:cs typeface="Arial" panose="020B0604020202020204" pitchFamily="34" charset="0"/>
                            </a:rPr>
                            <m:t>𝑇</m:t>
                          </m:r>
                          <m:r>
                            <a:rPr lang="sr-Latn-ME" sz="1200" b="0" i="1" smtClean="0">
                              <a:solidFill>
                                <a:srgbClr val="7030A0"/>
                              </a:solidFill>
                              <a:latin typeface="Cambria Math"/>
                              <a:cs typeface="Arial" panose="020B0604020202020204" pitchFamily="34" charset="0"/>
                            </a:rPr>
                            <m:t>&lt;−</m:t>
                          </m:r>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cs typeface="Arial" panose="020B0604020202020204" pitchFamily="34" charset="0"/>
                                </a:rPr>
                                <m:t>𝑎</m:t>
                              </m:r>
                            </m:num>
                            <m:den>
                              <m:r>
                                <a:rPr lang="sr-Latn-ME" sz="1200" i="1" smtClean="0">
                                  <a:solidFill>
                                    <a:srgbClr val="7030A0"/>
                                  </a:solidFill>
                                  <a:latin typeface="Cambria Math"/>
                                  <a:ea typeface="Cambria Math"/>
                                  <a:cs typeface="Arial" panose="020B0604020202020204" pitchFamily="34" charset="0"/>
                                </a:rPr>
                                <m:t>𝜎</m:t>
                              </m:r>
                            </m:den>
                          </m:f>
                        </m:e>
                      </m:d>
                      <m:r>
                        <a:rPr lang="sr-Latn-ME" sz="1200" i="1">
                          <a:solidFill>
                            <a:srgbClr val="7030A0"/>
                          </a:solidFill>
                          <a:latin typeface="Cambria Math"/>
                          <a:cs typeface="Arial" panose="020B0604020202020204" pitchFamily="34" charset="0"/>
                        </a:rPr>
                        <m:t>=0,</m:t>
                      </m:r>
                      <m:r>
                        <a:rPr lang="sr-Latn-ME" sz="1200" b="0" i="1" smtClean="0">
                          <a:solidFill>
                            <a:srgbClr val="7030A0"/>
                          </a:solidFill>
                          <a:latin typeface="Cambria Math"/>
                          <a:cs typeface="Arial" panose="020B0604020202020204" pitchFamily="34" charset="0"/>
                        </a:rPr>
                        <m:t>4</m:t>
                      </m:r>
                      <m:r>
                        <a:rPr lang="sr-Latn-ME" sz="1200" i="1">
                          <a:solidFill>
                            <a:srgbClr val="7030A0"/>
                          </a:solidFill>
                          <a:latin typeface="Cambria Math"/>
                          <a:cs typeface="Arial" panose="020B0604020202020204" pitchFamily="34" charset="0"/>
                        </a:rPr>
                        <m:t>5</m:t>
                      </m:r>
                    </m:oMath>
                  </m:oMathPara>
                </a14:m>
                <a:endParaRPr lang="sr-Latn-ME" sz="1200" dirty="0">
                  <a:solidFill>
                    <a:srgbClr val="7030A0"/>
                  </a:solidFill>
                  <a:latin typeface="Arial" panose="020B0604020202020204" pitchFamily="34" charset="0"/>
                  <a:cs typeface="Arial" panose="020B0604020202020204" pitchFamily="34" charset="0"/>
                </a:endParaRPr>
              </a:p>
              <a:p>
                <a:pPr marL="0" lvl="1" indent="0">
                  <a:buNone/>
                </a:pPr>
                <a14:m>
                  <m:oMathPara xmlns:m="http://schemas.openxmlformats.org/officeDocument/2006/math">
                    <m:oMathParaPr>
                      <m:jc m:val="centerGroup"/>
                    </m:oMathParaPr>
                    <m:oMath xmlns:m="http://schemas.openxmlformats.org/officeDocument/2006/math">
                      <m:r>
                        <a:rPr lang="sr-Latn-ME" sz="1200" i="1">
                          <a:solidFill>
                            <a:srgbClr val="7030A0"/>
                          </a:solidFill>
                          <a:latin typeface="Cambria Math"/>
                          <a:cs typeface="Arial" panose="020B0604020202020204" pitchFamily="34" charset="0"/>
                        </a:rPr>
                        <m:t>𝑃</m:t>
                      </m:r>
                      <m:d>
                        <m:dPr>
                          <m:ctrlPr>
                            <a:rPr lang="sr-Latn-ME" sz="1200" i="1">
                              <a:solidFill>
                                <a:srgbClr val="7030A0"/>
                              </a:solidFill>
                              <a:latin typeface="Cambria Math"/>
                              <a:cs typeface="Arial" panose="020B0604020202020204" pitchFamily="34" charset="0"/>
                            </a:rPr>
                          </m:ctrlPr>
                        </m:dPr>
                        <m:e>
                          <m:r>
                            <a:rPr lang="sr-Latn-ME" sz="1200" b="0" i="1" smtClean="0">
                              <a:solidFill>
                                <a:srgbClr val="7030A0"/>
                              </a:solidFill>
                              <a:latin typeface="Cambria Math"/>
                              <a:cs typeface="Arial" panose="020B0604020202020204" pitchFamily="34" charset="0"/>
                            </a:rPr>
                            <m:t>𝑇</m:t>
                          </m:r>
                          <m:r>
                            <a:rPr lang="sr-Latn-ME" sz="1200" b="0" i="1" smtClean="0">
                              <a:solidFill>
                                <a:srgbClr val="7030A0"/>
                              </a:solidFill>
                              <a:latin typeface="Cambria Math"/>
                              <a:cs typeface="Arial" panose="020B0604020202020204" pitchFamily="34" charset="0"/>
                            </a:rPr>
                            <m:t>&lt;</m:t>
                          </m:r>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cs typeface="Arial" panose="020B0604020202020204" pitchFamily="34" charset="0"/>
                                </a:rPr>
                                <m:t>𝑎</m:t>
                              </m:r>
                            </m:num>
                            <m:den>
                              <m:r>
                                <a:rPr lang="sr-Latn-ME" sz="1200" i="1" smtClean="0">
                                  <a:solidFill>
                                    <a:srgbClr val="7030A0"/>
                                  </a:solidFill>
                                  <a:latin typeface="Cambria Math"/>
                                  <a:ea typeface="Cambria Math"/>
                                  <a:cs typeface="Arial" panose="020B0604020202020204" pitchFamily="34" charset="0"/>
                                </a:rPr>
                                <m:t>𝜎</m:t>
                              </m:r>
                            </m:den>
                          </m:f>
                        </m:e>
                      </m:d>
                      <m:r>
                        <a:rPr lang="sr-Latn-ME" sz="1200" i="1">
                          <a:solidFill>
                            <a:srgbClr val="7030A0"/>
                          </a:solidFill>
                          <a:latin typeface="Cambria Math"/>
                          <a:cs typeface="Arial" panose="020B0604020202020204" pitchFamily="34" charset="0"/>
                        </a:rPr>
                        <m:t>−</m:t>
                      </m:r>
                      <m:d>
                        <m:dPr>
                          <m:begChr m:val="["/>
                          <m:endChr m:val="]"/>
                          <m:ctrlPr>
                            <a:rPr lang="sr-Latn-ME" sz="1200" i="1">
                              <a:solidFill>
                                <a:srgbClr val="7030A0"/>
                              </a:solidFill>
                              <a:latin typeface="Cambria Math"/>
                              <a:cs typeface="Arial" panose="020B0604020202020204" pitchFamily="34" charset="0"/>
                            </a:rPr>
                          </m:ctrlPr>
                        </m:dPr>
                        <m:e>
                          <m:r>
                            <a:rPr lang="sr-Latn-ME" sz="1200" i="1">
                              <a:solidFill>
                                <a:srgbClr val="7030A0"/>
                              </a:solidFill>
                              <a:latin typeface="Cambria Math"/>
                              <a:cs typeface="Arial" panose="020B0604020202020204" pitchFamily="34" charset="0"/>
                            </a:rPr>
                            <m:t>1−</m:t>
                          </m:r>
                          <m:r>
                            <a:rPr lang="sr-Latn-ME" sz="1200" i="1">
                              <a:solidFill>
                                <a:srgbClr val="7030A0"/>
                              </a:solidFill>
                              <a:latin typeface="Cambria Math"/>
                              <a:cs typeface="Arial" panose="020B0604020202020204" pitchFamily="34" charset="0"/>
                            </a:rPr>
                            <m:t>𝑃</m:t>
                          </m:r>
                          <m:d>
                            <m:dPr>
                              <m:ctrlPr>
                                <a:rPr lang="sr-Latn-ME" sz="1200" i="1">
                                  <a:solidFill>
                                    <a:srgbClr val="7030A0"/>
                                  </a:solidFill>
                                  <a:latin typeface="Cambria Math"/>
                                  <a:cs typeface="Arial" panose="020B0604020202020204" pitchFamily="34" charset="0"/>
                                </a:rPr>
                              </m:ctrlPr>
                            </m:dPr>
                            <m:e>
                              <m:r>
                                <a:rPr lang="sr-Latn-ME" sz="1200" b="0" i="1" smtClean="0">
                                  <a:solidFill>
                                    <a:srgbClr val="7030A0"/>
                                  </a:solidFill>
                                  <a:latin typeface="Cambria Math"/>
                                  <a:cs typeface="Arial" panose="020B0604020202020204" pitchFamily="34" charset="0"/>
                                </a:rPr>
                                <m:t>𝑇</m:t>
                              </m:r>
                              <m:r>
                                <a:rPr lang="sr-Latn-ME" sz="1200" b="0" i="1" smtClean="0">
                                  <a:solidFill>
                                    <a:srgbClr val="7030A0"/>
                                  </a:solidFill>
                                  <a:latin typeface="Cambria Math"/>
                                  <a:cs typeface="Arial" panose="020B0604020202020204" pitchFamily="34" charset="0"/>
                                </a:rPr>
                                <m:t>&lt;</m:t>
                              </m:r>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cs typeface="Arial" panose="020B0604020202020204" pitchFamily="34" charset="0"/>
                                    </a:rPr>
                                    <m:t>𝑎</m:t>
                                  </m:r>
                                </m:num>
                                <m:den>
                                  <m:r>
                                    <a:rPr lang="sr-Latn-ME" sz="1200" i="1" smtClean="0">
                                      <a:solidFill>
                                        <a:srgbClr val="7030A0"/>
                                      </a:solidFill>
                                      <a:latin typeface="Cambria Math"/>
                                      <a:ea typeface="Cambria Math"/>
                                      <a:cs typeface="Arial" panose="020B0604020202020204" pitchFamily="34" charset="0"/>
                                    </a:rPr>
                                    <m:t>𝜎</m:t>
                                  </m:r>
                                </m:den>
                              </m:f>
                            </m:e>
                          </m:d>
                        </m:e>
                      </m:d>
                      <m:r>
                        <a:rPr lang="sr-Latn-ME" sz="1200" i="1">
                          <a:solidFill>
                            <a:srgbClr val="7030A0"/>
                          </a:solidFill>
                          <a:latin typeface="Cambria Math"/>
                          <a:cs typeface="Arial" panose="020B0604020202020204" pitchFamily="34" charset="0"/>
                        </a:rPr>
                        <m:t>=0,</m:t>
                      </m:r>
                      <m:r>
                        <a:rPr lang="sr-Latn-ME" sz="1200" b="0" i="1" smtClean="0">
                          <a:solidFill>
                            <a:srgbClr val="7030A0"/>
                          </a:solidFill>
                          <a:latin typeface="Cambria Math"/>
                          <a:cs typeface="Arial" panose="020B0604020202020204" pitchFamily="34" charset="0"/>
                        </a:rPr>
                        <m:t>4</m:t>
                      </m:r>
                      <m:r>
                        <a:rPr lang="sr-Latn-ME" sz="1200" i="1">
                          <a:solidFill>
                            <a:srgbClr val="7030A0"/>
                          </a:solidFill>
                          <a:latin typeface="Cambria Math"/>
                          <a:cs typeface="Arial" panose="020B0604020202020204" pitchFamily="34" charset="0"/>
                        </a:rPr>
                        <m:t>5</m:t>
                      </m:r>
                    </m:oMath>
                  </m:oMathPara>
                </a14:m>
                <a:endParaRPr lang="sr-Latn-ME" sz="1200" dirty="0">
                  <a:solidFill>
                    <a:srgbClr val="7030A0"/>
                  </a:solidFill>
                  <a:latin typeface="Arial" panose="020B0604020202020204" pitchFamily="34" charset="0"/>
                  <a:cs typeface="Arial" panose="020B0604020202020204" pitchFamily="34" charset="0"/>
                </a:endParaRPr>
              </a:p>
              <a:p>
                <a:pPr marL="0" lvl="1" indent="0">
                  <a:buNone/>
                </a:pPr>
                <a14:m>
                  <m:oMathPara xmlns:m="http://schemas.openxmlformats.org/officeDocument/2006/math">
                    <m:oMathParaPr>
                      <m:jc m:val="centerGroup"/>
                    </m:oMathParaPr>
                    <m:oMath xmlns:m="http://schemas.openxmlformats.org/officeDocument/2006/math">
                      <m:r>
                        <a:rPr lang="sr-Latn-ME" sz="1200" i="1">
                          <a:solidFill>
                            <a:srgbClr val="7030A0"/>
                          </a:solidFill>
                          <a:latin typeface="Cambria Math"/>
                          <a:cs typeface="Arial" panose="020B0604020202020204" pitchFamily="34" charset="0"/>
                        </a:rPr>
                        <m:t>2∗</m:t>
                      </m:r>
                      <m:r>
                        <a:rPr lang="sr-Latn-ME" sz="1200" i="1">
                          <a:solidFill>
                            <a:srgbClr val="7030A0"/>
                          </a:solidFill>
                          <a:latin typeface="Cambria Math"/>
                          <a:cs typeface="Arial" panose="020B0604020202020204" pitchFamily="34" charset="0"/>
                        </a:rPr>
                        <m:t>𝑃</m:t>
                      </m:r>
                      <m:d>
                        <m:dPr>
                          <m:ctrlPr>
                            <a:rPr lang="sr-Latn-ME" sz="1200" i="1">
                              <a:solidFill>
                                <a:srgbClr val="7030A0"/>
                              </a:solidFill>
                              <a:latin typeface="Cambria Math"/>
                              <a:cs typeface="Arial" panose="020B0604020202020204" pitchFamily="34" charset="0"/>
                            </a:rPr>
                          </m:ctrlPr>
                        </m:dPr>
                        <m:e>
                          <m:r>
                            <a:rPr lang="sr-Latn-ME" sz="1200" b="0" i="1" smtClean="0">
                              <a:solidFill>
                                <a:srgbClr val="7030A0"/>
                              </a:solidFill>
                              <a:latin typeface="Cambria Math"/>
                              <a:cs typeface="Arial" panose="020B0604020202020204" pitchFamily="34" charset="0"/>
                            </a:rPr>
                            <m:t>𝑇</m:t>
                          </m:r>
                          <m:r>
                            <a:rPr lang="sr-Latn-ME" sz="1200" b="0" i="1" smtClean="0">
                              <a:solidFill>
                                <a:srgbClr val="7030A0"/>
                              </a:solidFill>
                              <a:latin typeface="Cambria Math"/>
                              <a:cs typeface="Arial" panose="020B0604020202020204" pitchFamily="34" charset="0"/>
                            </a:rPr>
                            <m:t>&lt;</m:t>
                          </m:r>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cs typeface="Arial" panose="020B0604020202020204" pitchFamily="34" charset="0"/>
                                </a:rPr>
                                <m:t>𝑎</m:t>
                              </m:r>
                            </m:num>
                            <m:den>
                              <m:r>
                                <a:rPr lang="sr-Latn-ME" sz="1200" i="1" smtClean="0">
                                  <a:solidFill>
                                    <a:srgbClr val="7030A0"/>
                                  </a:solidFill>
                                  <a:latin typeface="Cambria Math"/>
                                  <a:ea typeface="Cambria Math"/>
                                  <a:cs typeface="Arial" panose="020B0604020202020204" pitchFamily="34" charset="0"/>
                                </a:rPr>
                                <m:t>𝜎</m:t>
                              </m:r>
                            </m:den>
                          </m:f>
                        </m:e>
                      </m:d>
                      <m:r>
                        <a:rPr lang="sr-Latn-ME" sz="1200" i="1">
                          <a:solidFill>
                            <a:srgbClr val="7030A0"/>
                          </a:solidFill>
                          <a:latin typeface="Cambria Math"/>
                          <a:cs typeface="Arial" panose="020B0604020202020204" pitchFamily="34" charset="0"/>
                        </a:rPr>
                        <m:t>−1=0,</m:t>
                      </m:r>
                      <m:r>
                        <a:rPr lang="sr-Latn-ME" sz="1200" b="0" i="1" smtClean="0">
                          <a:solidFill>
                            <a:srgbClr val="7030A0"/>
                          </a:solidFill>
                          <a:latin typeface="Cambria Math"/>
                          <a:cs typeface="Arial" panose="020B0604020202020204" pitchFamily="34" charset="0"/>
                        </a:rPr>
                        <m:t>4</m:t>
                      </m:r>
                      <m:r>
                        <a:rPr lang="sr-Latn-ME" sz="1200" i="1">
                          <a:solidFill>
                            <a:srgbClr val="7030A0"/>
                          </a:solidFill>
                          <a:latin typeface="Cambria Math"/>
                          <a:cs typeface="Arial" panose="020B0604020202020204" pitchFamily="34" charset="0"/>
                        </a:rPr>
                        <m:t>5</m:t>
                      </m:r>
                    </m:oMath>
                  </m:oMathPara>
                </a14:m>
                <a:endParaRPr lang="sr-Latn-ME" sz="1200" dirty="0">
                  <a:solidFill>
                    <a:srgbClr val="7030A0"/>
                  </a:solidFill>
                  <a:latin typeface="Arial" panose="020B0604020202020204" pitchFamily="34" charset="0"/>
                  <a:cs typeface="Arial" panose="020B0604020202020204" pitchFamily="34" charset="0"/>
                </a:endParaRPr>
              </a:p>
              <a:p>
                <a:pPr marL="0" lvl="1" indent="0">
                  <a:buNone/>
                </a:pPr>
                <a14:m>
                  <m:oMathPara xmlns:m="http://schemas.openxmlformats.org/officeDocument/2006/math">
                    <m:oMathParaPr>
                      <m:jc m:val="centerGroup"/>
                    </m:oMathParaPr>
                    <m:oMath xmlns:m="http://schemas.openxmlformats.org/officeDocument/2006/math">
                      <m:r>
                        <a:rPr lang="sr-Latn-ME" sz="1200" i="1">
                          <a:solidFill>
                            <a:srgbClr val="7030A0"/>
                          </a:solidFill>
                          <a:latin typeface="Cambria Math"/>
                          <a:cs typeface="Arial" panose="020B0604020202020204" pitchFamily="34" charset="0"/>
                        </a:rPr>
                        <m:t>𝑃</m:t>
                      </m:r>
                      <m:d>
                        <m:dPr>
                          <m:ctrlPr>
                            <a:rPr lang="sr-Latn-ME" sz="1200" i="1">
                              <a:solidFill>
                                <a:srgbClr val="7030A0"/>
                              </a:solidFill>
                              <a:latin typeface="Cambria Math"/>
                              <a:cs typeface="Arial" panose="020B0604020202020204" pitchFamily="34" charset="0"/>
                            </a:rPr>
                          </m:ctrlPr>
                        </m:dPr>
                        <m:e>
                          <m:r>
                            <a:rPr lang="sr-Latn-ME" sz="1200" b="0" i="1" smtClean="0">
                              <a:solidFill>
                                <a:srgbClr val="7030A0"/>
                              </a:solidFill>
                              <a:latin typeface="Cambria Math"/>
                              <a:cs typeface="Arial" panose="020B0604020202020204" pitchFamily="34" charset="0"/>
                            </a:rPr>
                            <m:t>𝑇</m:t>
                          </m:r>
                          <m:r>
                            <a:rPr lang="sr-Latn-ME" sz="1200" b="0" i="1" smtClean="0">
                              <a:solidFill>
                                <a:srgbClr val="7030A0"/>
                              </a:solidFill>
                              <a:latin typeface="Cambria Math"/>
                              <a:cs typeface="Arial" panose="020B0604020202020204" pitchFamily="34" charset="0"/>
                            </a:rPr>
                            <m:t>&lt;</m:t>
                          </m:r>
                          <m:f>
                            <m:fPr>
                              <m:ctrlPr>
                                <a:rPr lang="sr-Latn-ME" sz="1200" i="1">
                                  <a:solidFill>
                                    <a:srgbClr val="7030A0"/>
                                  </a:solidFill>
                                  <a:latin typeface="Cambria Math"/>
                                  <a:cs typeface="Arial" panose="020B0604020202020204" pitchFamily="34" charset="0"/>
                                </a:rPr>
                              </m:ctrlPr>
                            </m:fPr>
                            <m:num>
                              <m:r>
                                <a:rPr lang="sr-Latn-ME" sz="1200" i="1">
                                  <a:solidFill>
                                    <a:srgbClr val="7030A0"/>
                                  </a:solidFill>
                                  <a:latin typeface="Cambria Math"/>
                                  <a:cs typeface="Arial" panose="020B0604020202020204" pitchFamily="34" charset="0"/>
                                </a:rPr>
                                <m:t>𝑎</m:t>
                              </m:r>
                            </m:num>
                            <m:den>
                              <m:r>
                                <a:rPr lang="sr-Latn-ME" sz="1200" i="1" smtClean="0">
                                  <a:solidFill>
                                    <a:srgbClr val="7030A0"/>
                                  </a:solidFill>
                                  <a:latin typeface="Cambria Math"/>
                                  <a:ea typeface="Cambria Math"/>
                                  <a:cs typeface="Arial" panose="020B0604020202020204" pitchFamily="34" charset="0"/>
                                </a:rPr>
                                <m:t>𝜎</m:t>
                              </m:r>
                            </m:den>
                          </m:f>
                        </m:e>
                      </m:d>
                      <m:r>
                        <a:rPr lang="sr-Latn-ME" sz="1200" i="1">
                          <a:solidFill>
                            <a:srgbClr val="7030A0"/>
                          </a:solidFill>
                          <a:latin typeface="Cambria Math"/>
                          <a:ea typeface="Cambria Math"/>
                          <a:cs typeface="Arial" panose="020B0604020202020204" pitchFamily="34" charset="0"/>
                        </a:rPr>
                        <m:t>=</m:t>
                      </m:r>
                      <m:f>
                        <m:fPr>
                          <m:ctrlPr>
                            <a:rPr lang="sr-Latn-ME" sz="1200" i="1">
                              <a:solidFill>
                                <a:srgbClr val="7030A0"/>
                              </a:solidFill>
                              <a:latin typeface="Cambria Math"/>
                              <a:ea typeface="Cambria Math"/>
                              <a:cs typeface="Arial" panose="020B0604020202020204" pitchFamily="34" charset="0"/>
                            </a:rPr>
                          </m:ctrlPr>
                        </m:fPr>
                        <m:num>
                          <m:r>
                            <a:rPr lang="sr-Latn-ME" sz="1200" i="1">
                              <a:solidFill>
                                <a:srgbClr val="7030A0"/>
                              </a:solidFill>
                              <a:latin typeface="Cambria Math"/>
                              <a:ea typeface="Cambria Math"/>
                              <a:cs typeface="Arial" panose="020B0604020202020204" pitchFamily="34" charset="0"/>
                            </a:rPr>
                            <m:t>1+0,</m:t>
                          </m:r>
                          <m:r>
                            <a:rPr lang="sr-Latn-ME" sz="1200" b="0" i="1" smtClean="0">
                              <a:solidFill>
                                <a:srgbClr val="7030A0"/>
                              </a:solidFill>
                              <a:latin typeface="Cambria Math"/>
                              <a:ea typeface="Cambria Math"/>
                              <a:cs typeface="Arial" panose="020B0604020202020204" pitchFamily="34" charset="0"/>
                            </a:rPr>
                            <m:t>45</m:t>
                          </m:r>
                        </m:num>
                        <m:den>
                          <m:r>
                            <a:rPr lang="sr-Latn-ME" sz="1200" b="0" i="1" smtClean="0">
                              <a:solidFill>
                                <a:srgbClr val="7030A0"/>
                              </a:solidFill>
                              <a:latin typeface="Cambria Math"/>
                              <a:ea typeface="Cambria Math"/>
                              <a:cs typeface="Arial" panose="020B0604020202020204" pitchFamily="34" charset="0"/>
                            </a:rPr>
                            <m:t>2</m:t>
                          </m:r>
                        </m:den>
                      </m:f>
                      <m:r>
                        <a:rPr lang="sr-Latn-ME" sz="1200" i="1">
                          <a:solidFill>
                            <a:srgbClr val="7030A0"/>
                          </a:solidFill>
                          <a:latin typeface="Cambria Math"/>
                          <a:ea typeface="Cambria Math"/>
                          <a:cs typeface="Arial" panose="020B0604020202020204" pitchFamily="34" charset="0"/>
                        </a:rPr>
                        <m:t>=0,</m:t>
                      </m:r>
                      <m:r>
                        <a:rPr lang="sr-Latn-ME" sz="1200" b="0" i="1" smtClean="0">
                          <a:solidFill>
                            <a:srgbClr val="7030A0"/>
                          </a:solidFill>
                          <a:latin typeface="Cambria Math"/>
                          <a:ea typeface="Cambria Math"/>
                          <a:cs typeface="Arial" panose="020B0604020202020204" pitchFamily="34" charset="0"/>
                        </a:rPr>
                        <m:t>725</m:t>
                      </m:r>
                    </m:oMath>
                  </m:oMathPara>
                </a14:m>
                <a:endParaRPr lang="sr-Latn-ME" sz="1200" dirty="0">
                  <a:solidFill>
                    <a:srgbClr val="7030A0"/>
                  </a:solidFill>
                  <a:latin typeface="Arial" panose="020B0604020202020204" pitchFamily="34" charset="0"/>
                  <a:cs typeface="Arial" panose="020B0604020202020204" pitchFamily="34" charset="0"/>
                </a:endParaRPr>
              </a:p>
              <a:p>
                <a:pPr marL="0" lvl="1" indent="0">
                  <a:buNone/>
                </a:pPr>
                <a:endParaRPr lang="sr-Latn-ME" sz="1200" dirty="0">
                  <a:solidFill>
                    <a:srgbClr val="7030A0"/>
                  </a:solidFill>
                  <a:latin typeface="Arial" panose="020B0604020202020204" pitchFamily="34" charset="0"/>
                  <a:cs typeface="Arial" panose="020B0604020202020204" pitchFamily="34" charset="0"/>
                </a:endParaRPr>
              </a:p>
              <a:p>
                <a:pPr marL="0" lvl="1" indent="0">
                  <a:buNone/>
                </a:pPr>
                <a:r>
                  <a:rPr lang="sr-Latn-ME" sz="1200" dirty="0">
                    <a:solidFill>
                      <a:srgbClr val="7030A0"/>
                    </a:solidFill>
                    <a:latin typeface="Arial" panose="020B0604020202020204" pitchFamily="34" charset="0"/>
                    <a:cs typeface="Arial" panose="020B0604020202020204" pitchFamily="34" charset="0"/>
                  </a:rPr>
                  <a:t>iz tablica se pročita :</a:t>
                </a:r>
              </a:p>
              <a:p>
                <a:pPr marL="0" lvl="1" indent="0">
                  <a:buNone/>
                </a:pPr>
                <a14:m>
                  <m:oMathPara xmlns:m="http://schemas.openxmlformats.org/officeDocument/2006/math">
                    <m:oMathParaPr>
                      <m:jc m:val="centerGroup"/>
                    </m:oMathParaPr>
                    <m:oMath xmlns:m="http://schemas.openxmlformats.org/officeDocument/2006/math">
                      <m:r>
                        <a:rPr lang="sr-Latn-ME" sz="1200" i="1">
                          <a:solidFill>
                            <a:srgbClr val="7030A0"/>
                          </a:solidFill>
                          <a:latin typeface="Cambria Math"/>
                          <a:ea typeface="Cambria Math"/>
                          <a:cs typeface="Arial" panose="020B0604020202020204" pitchFamily="34" charset="0"/>
                        </a:rPr>
                        <m:t>𝑧𝑎</m:t>
                      </m:r>
                      <m:r>
                        <a:rPr lang="sr-Latn-ME" sz="1200" i="1">
                          <a:solidFill>
                            <a:srgbClr val="7030A0"/>
                          </a:solidFill>
                          <a:latin typeface="Cambria Math"/>
                          <a:ea typeface="Cambria Math"/>
                          <a:cs typeface="Arial" panose="020B0604020202020204" pitchFamily="34" charset="0"/>
                        </a:rPr>
                        <m:t> </m:t>
                      </m:r>
                      <m:r>
                        <a:rPr lang="sr-Latn-ME" sz="1200" i="1">
                          <a:solidFill>
                            <a:srgbClr val="7030A0"/>
                          </a:solidFill>
                          <a:latin typeface="Cambria Math"/>
                          <a:ea typeface="Cambria Math"/>
                          <a:cs typeface="Arial" panose="020B0604020202020204" pitchFamily="34" charset="0"/>
                        </a:rPr>
                        <m:t>𝑝</m:t>
                      </m:r>
                      <m:r>
                        <a:rPr lang="sr-Latn-ME" sz="1200" i="1">
                          <a:solidFill>
                            <a:srgbClr val="7030A0"/>
                          </a:solidFill>
                          <a:latin typeface="Cambria Math"/>
                          <a:ea typeface="Cambria Math"/>
                          <a:cs typeface="Arial" panose="020B0604020202020204" pitchFamily="34" charset="0"/>
                        </a:rPr>
                        <m:t>=0,725        </m:t>
                      </m:r>
                      <m:r>
                        <a:rPr lang="sr-Latn-ME" sz="1200" i="1">
                          <a:solidFill>
                            <a:srgbClr val="7030A0"/>
                          </a:solidFill>
                          <a:latin typeface="Cambria Math"/>
                          <a:ea typeface="Cambria Math"/>
                          <a:cs typeface="Arial" panose="020B0604020202020204" pitchFamily="34" charset="0"/>
                        </a:rPr>
                        <m:t>𝑍</m:t>
                      </m:r>
                      <m:r>
                        <a:rPr lang="sr-Latn-ME" sz="1200" i="1">
                          <a:solidFill>
                            <a:srgbClr val="7030A0"/>
                          </a:solidFill>
                          <a:latin typeface="Cambria Math"/>
                          <a:ea typeface="Cambria Math"/>
                          <a:cs typeface="Arial" panose="020B0604020202020204" pitchFamily="34" charset="0"/>
                        </a:rPr>
                        <m:t>=</m:t>
                      </m:r>
                      <m:f>
                        <m:fPr>
                          <m:ctrlPr>
                            <a:rPr lang="sr-Latn-ME" sz="1200" i="1">
                              <a:solidFill>
                                <a:srgbClr val="7030A0"/>
                              </a:solidFill>
                              <a:latin typeface="Cambria Math"/>
                              <a:ea typeface="Cambria Math"/>
                              <a:cs typeface="Arial" panose="020B0604020202020204" pitchFamily="34" charset="0"/>
                            </a:rPr>
                          </m:ctrlPr>
                        </m:fPr>
                        <m:num>
                          <m:r>
                            <a:rPr lang="sr-Latn-ME" sz="1200" i="1">
                              <a:solidFill>
                                <a:srgbClr val="7030A0"/>
                              </a:solidFill>
                              <a:latin typeface="Cambria Math"/>
                              <a:ea typeface="Cambria Math"/>
                              <a:cs typeface="Arial" panose="020B0604020202020204" pitchFamily="34" charset="0"/>
                            </a:rPr>
                            <m:t>𝑎</m:t>
                          </m:r>
                        </m:num>
                        <m:den>
                          <m:r>
                            <a:rPr lang="sr-Latn-ME" sz="1200" b="0" i="1" smtClean="0">
                              <a:solidFill>
                                <a:srgbClr val="7030A0"/>
                              </a:solidFill>
                              <a:latin typeface="Cambria Math"/>
                              <a:ea typeface="Cambria Math"/>
                              <a:cs typeface="Arial" panose="020B0604020202020204" pitchFamily="34" charset="0"/>
                            </a:rPr>
                            <m:t>5</m:t>
                          </m:r>
                        </m:den>
                      </m:f>
                      <m:r>
                        <a:rPr lang="sr-Latn-ME" sz="1200" i="1">
                          <a:solidFill>
                            <a:srgbClr val="7030A0"/>
                          </a:solidFill>
                          <a:latin typeface="Cambria Math"/>
                          <a:ea typeface="Cambria Math"/>
                          <a:cs typeface="Arial" panose="020B0604020202020204" pitchFamily="34" charset="0"/>
                        </a:rPr>
                        <m:t>=</m:t>
                      </m:r>
                      <m:r>
                        <a:rPr lang="sr-Latn-ME" sz="1200" b="0" i="1" smtClean="0">
                          <a:solidFill>
                            <a:srgbClr val="7030A0"/>
                          </a:solidFill>
                          <a:latin typeface="Cambria Math"/>
                          <a:ea typeface="Cambria Math"/>
                          <a:cs typeface="Arial" panose="020B0604020202020204" pitchFamily="34" charset="0"/>
                        </a:rPr>
                        <m:t>0</m:t>
                      </m:r>
                      <m:r>
                        <a:rPr lang="sr-Latn-ME" sz="1200" i="1">
                          <a:solidFill>
                            <a:srgbClr val="7030A0"/>
                          </a:solidFill>
                          <a:latin typeface="Cambria Math"/>
                          <a:ea typeface="Cambria Math"/>
                          <a:cs typeface="Arial" panose="020B0604020202020204" pitchFamily="34" charset="0"/>
                        </a:rPr>
                        <m:t>,6</m:t>
                      </m:r>
                    </m:oMath>
                  </m:oMathPara>
                </a14:m>
                <a:endParaRPr lang="sr-Latn-ME" sz="1200" dirty="0">
                  <a:solidFill>
                    <a:srgbClr val="7030A0"/>
                  </a:solidFill>
                  <a:latin typeface="Arial" panose="020B0604020202020204" pitchFamily="34" charset="0"/>
                  <a:ea typeface="Cambria Math"/>
                  <a:cs typeface="Arial" panose="020B0604020202020204" pitchFamily="34" charset="0"/>
                </a:endParaRPr>
              </a:p>
              <a:p>
                <a:pPr marL="0" lvl="1" indent="0">
                  <a:buNone/>
                </a:pPr>
                <a:r>
                  <a:rPr lang="sr-Latn-ME" sz="1200" dirty="0">
                    <a:solidFill>
                      <a:srgbClr val="7030A0"/>
                    </a:solidFill>
                    <a:latin typeface="Arial" panose="020B0604020202020204" pitchFamily="34" charset="0"/>
                    <a:ea typeface="Cambria Math"/>
                    <a:cs typeface="Arial" panose="020B0604020202020204" pitchFamily="34" charset="0"/>
                  </a:rPr>
                  <a:t>odavde se sračuna </a:t>
                </a:r>
              </a:p>
              <a:p>
                <a:pPr marL="0" lvl="1" indent="0">
                  <a:buNone/>
                </a:pPr>
                <a14:m>
                  <m:oMathPara xmlns:m="http://schemas.openxmlformats.org/officeDocument/2006/math">
                    <m:oMathParaPr>
                      <m:jc m:val="centerGroup"/>
                    </m:oMathParaPr>
                    <m:oMath xmlns:m="http://schemas.openxmlformats.org/officeDocument/2006/math">
                      <m:r>
                        <a:rPr lang="sr-Latn-ME" sz="1200" i="1">
                          <a:solidFill>
                            <a:srgbClr val="7030A0"/>
                          </a:solidFill>
                          <a:latin typeface="Cambria Math"/>
                          <a:ea typeface="Cambria Math"/>
                          <a:cs typeface="Arial" panose="020B0604020202020204" pitchFamily="34" charset="0"/>
                        </a:rPr>
                        <m:t>𝑎</m:t>
                      </m:r>
                      <m:r>
                        <a:rPr lang="sr-Latn-ME" sz="1200" i="1">
                          <a:solidFill>
                            <a:srgbClr val="7030A0"/>
                          </a:solidFill>
                          <a:latin typeface="Cambria Math"/>
                          <a:ea typeface="Cambria Math"/>
                          <a:cs typeface="Arial" panose="020B0604020202020204" pitchFamily="34" charset="0"/>
                        </a:rPr>
                        <m:t>=0,6∙5=3</m:t>
                      </m:r>
                    </m:oMath>
                  </m:oMathPara>
                </a14:m>
                <a:endParaRPr lang="sr-Latn-ME" sz="1200" dirty="0">
                  <a:solidFill>
                    <a:srgbClr val="7030A0"/>
                  </a:solidFill>
                  <a:latin typeface="Arial" panose="020B0604020202020204" pitchFamily="34" charset="0"/>
                  <a:ea typeface="Cambria Math"/>
                  <a:cs typeface="Arial" panose="020B0604020202020204" pitchFamily="34" charset="0"/>
                </a:endParaRPr>
              </a:p>
              <a:p>
                <a:pPr marL="0" lvl="1" indent="0">
                  <a:buNone/>
                </a:pPr>
                <a:r>
                  <a:rPr lang="sr-Latn-ME" sz="1200" dirty="0">
                    <a:solidFill>
                      <a:srgbClr val="7030A0"/>
                    </a:solidFill>
                    <a:latin typeface="Arial" panose="020B0604020202020204" pitchFamily="34" charset="0"/>
                    <a:ea typeface="Cambria Math"/>
                    <a:cs typeface="Arial" panose="020B0604020202020204" pitchFamily="34" charset="0"/>
                  </a:rPr>
                  <a:t>dakle traženi interval za X je:</a:t>
                </a:r>
              </a:p>
              <a:p>
                <a:pPr marL="0" lvl="1" indent="0">
                  <a:buNone/>
                </a:pPr>
                <a:endParaRPr lang="sr-Latn-ME" sz="1200" dirty="0">
                  <a:solidFill>
                    <a:srgbClr val="7030A0"/>
                  </a:solidFill>
                  <a:latin typeface="Arial" panose="020B0604020202020204" pitchFamily="34" charset="0"/>
                  <a:ea typeface="Cambria Math"/>
                  <a:cs typeface="Arial" panose="020B0604020202020204" pitchFamily="34" charset="0"/>
                </a:endParaRPr>
              </a:p>
              <a:p>
                <a:pPr marL="0" lvl="1" indent="0">
                  <a:buNone/>
                </a:pPr>
                <a14:m>
                  <m:oMathPara xmlns:m="http://schemas.openxmlformats.org/officeDocument/2006/math">
                    <m:oMathParaPr>
                      <m:jc m:val="centerGroup"/>
                    </m:oMathParaPr>
                    <m:oMath xmlns:m="http://schemas.openxmlformats.org/officeDocument/2006/math">
                      <m:d>
                        <m:dPr>
                          <m:ctrlPr>
                            <a:rPr lang="sr-Latn-ME" sz="1200" i="1">
                              <a:solidFill>
                                <a:srgbClr val="7030A0"/>
                              </a:solidFill>
                              <a:latin typeface="Cambria Math"/>
                              <a:ea typeface="Cambria Math"/>
                              <a:cs typeface="Arial" panose="020B0604020202020204" pitchFamily="34" charset="0"/>
                            </a:rPr>
                          </m:ctrlPr>
                        </m:dPr>
                        <m:e>
                          <m:r>
                            <a:rPr lang="sr-Latn-ME" sz="1200" i="1">
                              <a:solidFill>
                                <a:srgbClr val="7030A0"/>
                              </a:solidFill>
                              <a:latin typeface="Cambria Math"/>
                              <a:ea typeface="Cambria Math"/>
                              <a:cs typeface="Arial" panose="020B0604020202020204" pitchFamily="34" charset="0"/>
                            </a:rPr>
                            <m:t>𝜇</m:t>
                          </m:r>
                          <m:r>
                            <a:rPr lang="sr-Latn-ME" sz="1200" i="1">
                              <a:solidFill>
                                <a:srgbClr val="7030A0"/>
                              </a:solidFill>
                              <a:latin typeface="Cambria Math"/>
                              <a:ea typeface="Cambria Math"/>
                              <a:cs typeface="Arial" panose="020B0604020202020204" pitchFamily="34" charset="0"/>
                            </a:rPr>
                            <m:t>−</m:t>
                          </m:r>
                          <m:r>
                            <a:rPr lang="sr-Latn-ME" sz="1200" i="1">
                              <a:solidFill>
                                <a:srgbClr val="7030A0"/>
                              </a:solidFill>
                              <a:latin typeface="Cambria Math"/>
                              <a:ea typeface="Cambria Math"/>
                              <a:cs typeface="Arial" panose="020B0604020202020204" pitchFamily="34" charset="0"/>
                            </a:rPr>
                            <m:t>𝑎</m:t>
                          </m:r>
                          <m:r>
                            <a:rPr lang="sr-Latn-ME" sz="1200" i="1">
                              <a:solidFill>
                                <a:srgbClr val="7030A0"/>
                              </a:solidFill>
                              <a:latin typeface="Cambria Math"/>
                              <a:ea typeface="Cambria Math"/>
                              <a:cs typeface="Arial" panose="020B0604020202020204" pitchFamily="34" charset="0"/>
                            </a:rPr>
                            <m:t>,</m:t>
                          </m:r>
                          <m:r>
                            <a:rPr lang="sr-Latn-ME" sz="1200" i="1">
                              <a:solidFill>
                                <a:srgbClr val="7030A0"/>
                              </a:solidFill>
                              <a:latin typeface="Cambria Math"/>
                              <a:ea typeface="Cambria Math"/>
                              <a:cs typeface="Arial" panose="020B0604020202020204" pitchFamily="34" charset="0"/>
                            </a:rPr>
                            <m:t>𝜇</m:t>
                          </m:r>
                          <m:r>
                            <a:rPr lang="sr-Latn-ME" sz="1200" i="1">
                              <a:solidFill>
                                <a:srgbClr val="7030A0"/>
                              </a:solidFill>
                              <a:latin typeface="Cambria Math"/>
                              <a:ea typeface="Cambria Math"/>
                              <a:cs typeface="Arial" panose="020B0604020202020204" pitchFamily="34" charset="0"/>
                            </a:rPr>
                            <m:t>+</m:t>
                          </m:r>
                          <m:r>
                            <a:rPr lang="sr-Latn-ME" sz="1200" i="1">
                              <a:solidFill>
                                <a:srgbClr val="7030A0"/>
                              </a:solidFill>
                              <a:latin typeface="Cambria Math"/>
                              <a:ea typeface="Cambria Math"/>
                              <a:cs typeface="Arial" panose="020B0604020202020204" pitchFamily="34" charset="0"/>
                            </a:rPr>
                            <m:t>𝑎</m:t>
                          </m:r>
                        </m:e>
                      </m:d>
                      <m:r>
                        <a:rPr lang="sr-Latn-ME" sz="1200">
                          <a:solidFill>
                            <a:srgbClr val="7030A0"/>
                          </a:solidFill>
                          <a:latin typeface="Cambria Math"/>
                          <a:ea typeface="Cambria Math"/>
                          <a:cs typeface="Arial" panose="020B0604020202020204" pitchFamily="34" charset="0"/>
                        </a:rPr>
                        <m:t>=</m:t>
                      </m:r>
                      <m:d>
                        <m:dPr>
                          <m:ctrlPr>
                            <a:rPr lang="sr-Latn-ME" sz="1200" i="1">
                              <a:solidFill>
                                <a:srgbClr val="7030A0"/>
                              </a:solidFill>
                              <a:latin typeface="Cambria Math"/>
                              <a:ea typeface="Cambria Math"/>
                              <a:cs typeface="Arial" panose="020B0604020202020204" pitchFamily="34" charset="0"/>
                            </a:rPr>
                          </m:ctrlPr>
                        </m:dPr>
                        <m:e>
                          <m:r>
                            <a:rPr lang="sr-Latn-ME" sz="1200" b="0" i="0" smtClean="0">
                              <a:solidFill>
                                <a:srgbClr val="7030A0"/>
                              </a:solidFill>
                              <a:latin typeface="Cambria Math"/>
                              <a:ea typeface="Cambria Math"/>
                              <a:cs typeface="Arial" panose="020B0604020202020204" pitchFamily="34" charset="0"/>
                            </a:rPr>
                            <m:t>100</m:t>
                          </m:r>
                          <m:r>
                            <a:rPr lang="sr-Latn-ME" sz="1200">
                              <a:solidFill>
                                <a:srgbClr val="7030A0"/>
                              </a:solidFill>
                              <a:latin typeface="Cambria Math"/>
                              <a:ea typeface="Cambria Math"/>
                              <a:cs typeface="Arial" panose="020B0604020202020204" pitchFamily="34" charset="0"/>
                            </a:rPr>
                            <m:t>−</m:t>
                          </m:r>
                          <m:r>
                            <a:rPr lang="sr-Latn-ME" sz="1200" b="0" i="0" smtClean="0">
                              <a:solidFill>
                                <a:srgbClr val="7030A0"/>
                              </a:solidFill>
                              <a:latin typeface="Cambria Math"/>
                              <a:ea typeface="Cambria Math"/>
                              <a:cs typeface="Arial" panose="020B0604020202020204" pitchFamily="34" charset="0"/>
                            </a:rPr>
                            <m:t>3</m:t>
                          </m:r>
                          <m:r>
                            <a:rPr lang="sr-Latn-ME" sz="1200">
                              <a:solidFill>
                                <a:srgbClr val="7030A0"/>
                              </a:solidFill>
                              <a:latin typeface="Cambria Math"/>
                              <a:ea typeface="Cambria Math"/>
                              <a:cs typeface="Arial" panose="020B0604020202020204" pitchFamily="34" charset="0"/>
                            </a:rPr>
                            <m:t>;</m:t>
                          </m:r>
                          <m:r>
                            <a:rPr lang="sr-Latn-ME" sz="1200" b="0" i="0" smtClean="0">
                              <a:solidFill>
                                <a:srgbClr val="7030A0"/>
                              </a:solidFill>
                              <a:latin typeface="Cambria Math"/>
                              <a:ea typeface="Cambria Math"/>
                              <a:cs typeface="Arial" panose="020B0604020202020204" pitchFamily="34" charset="0"/>
                            </a:rPr>
                            <m:t>100</m:t>
                          </m:r>
                          <m:r>
                            <a:rPr lang="sr-Latn-ME" sz="1200">
                              <a:solidFill>
                                <a:srgbClr val="7030A0"/>
                              </a:solidFill>
                              <a:latin typeface="Cambria Math"/>
                              <a:ea typeface="Cambria Math"/>
                              <a:cs typeface="Arial" panose="020B0604020202020204" pitchFamily="34" charset="0"/>
                            </a:rPr>
                            <m:t>+</m:t>
                          </m:r>
                          <m:r>
                            <a:rPr lang="sr-Latn-ME" sz="1200" b="0" i="1" smtClean="0">
                              <a:solidFill>
                                <a:srgbClr val="7030A0"/>
                              </a:solidFill>
                              <a:latin typeface="Cambria Math"/>
                              <a:ea typeface="Cambria Math"/>
                              <a:cs typeface="Arial" panose="020B0604020202020204" pitchFamily="34" charset="0"/>
                            </a:rPr>
                            <m:t>3</m:t>
                          </m:r>
                        </m:e>
                      </m:d>
                      <m:r>
                        <a:rPr lang="sr-Latn-ME" sz="1200">
                          <a:solidFill>
                            <a:srgbClr val="7030A0"/>
                          </a:solidFill>
                          <a:latin typeface="Cambria Math"/>
                          <a:ea typeface="Cambria Math"/>
                          <a:cs typeface="Arial" panose="020B0604020202020204" pitchFamily="34" charset="0"/>
                        </a:rPr>
                        <m:t>=(</m:t>
                      </m:r>
                      <m:r>
                        <a:rPr lang="sr-Latn-ME" sz="1200" b="0" i="0" smtClean="0">
                          <a:solidFill>
                            <a:srgbClr val="7030A0"/>
                          </a:solidFill>
                          <a:latin typeface="Cambria Math"/>
                          <a:ea typeface="Cambria Math"/>
                          <a:cs typeface="Arial" panose="020B0604020202020204" pitchFamily="34" charset="0"/>
                        </a:rPr>
                        <m:t>97</m:t>
                      </m:r>
                      <m:r>
                        <a:rPr lang="sr-Latn-ME" sz="1200">
                          <a:solidFill>
                            <a:srgbClr val="7030A0"/>
                          </a:solidFill>
                          <a:latin typeface="Cambria Math"/>
                          <a:ea typeface="Cambria Math"/>
                          <a:cs typeface="Arial" panose="020B0604020202020204" pitchFamily="34" charset="0"/>
                        </a:rPr>
                        <m:t>;</m:t>
                      </m:r>
                      <m:r>
                        <a:rPr lang="sr-Latn-ME" sz="1200" b="0" i="0" smtClean="0">
                          <a:solidFill>
                            <a:srgbClr val="7030A0"/>
                          </a:solidFill>
                          <a:latin typeface="Cambria Math"/>
                          <a:ea typeface="Cambria Math"/>
                          <a:cs typeface="Arial" panose="020B0604020202020204" pitchFamily="34" charset="0"/>
                        </a:rPr>
                        <m:t>103</m:t>
                      </m:r>
                      <m:r>
                        <a:rPr lang="sr-Latn-ME" sz="1200">
                          <a:solidFill>
                            <a:srgbClr val="7030A0"/>
                          </a:solidFill>
                          <a:latin typeface="Cambria Math"/>
                          <a:ea typeface="Cambria Math"/>
                          <a:cs typeface="Arial" panose="020B0604020202020204" pitchFamily="34" charset="0"/>
                        </a:rPr>
                        <m:t>)</m:t>
                      </m:r>
                    </m:oMath>
                  </m:oMathPara>
                </a14:m>
                <a:endParaRPr lang="sr-Latn-ME" sz="1200" dirty="0">
                  <a:solidFill>
                    <a:srgbClr val="7030A0"/>
                  </a:solidFill>
                  <a:latin typeface="Arial" panose="020B0604020202020204" pitchFamily="34" charset="0"/>
                  <a:ea typeface="Cambria Math"/>
                  <a:cs typeface="Arial" panose="020B0604020202020204" pitchFamily="34" charset="0"/>
                </a:endParaRPr>
              </a:p>
              <a:p>
                <a:pPr marL="0" lvl="1" indent="0">
                  <a:buNone/>
                </a:pPr>
                <a:endParaRPr lang="sr-Latn-ME" sz="1200" dirty="0">
                  <a:solidFill>
                    <a:srgbClr val="7030A0"/>
                  </a:solidFill>
                  <a:latin typeface="Arial" panose="020B0604020202020204" pitchFamily="34" charset="0"/>
                  <a:ea typeface="Cambria Math"/>
                  <a:cs typeface="Arial" panose="020B0604020202020204" pitchFamily="34" charset="0"/>
                </a:endParaRPr>
              </a:p>
              <a:p>
                <a:pPr marL="0" lvl="1" indent="0">
                  <a:buNone/>
                </a:pPr>
                <a:r>
                  <a:rPr lang="sr-Latn-ME" sz="1200" dirty="0">
                    <a:solidFill>
                      <a:srgbClr val="7030A0"/>
                    </a:solidFill>
                    <a:latin typeface="Arial" panose="020B0604020202020204" pitchFamily="34" charset="0"/>
                    <a:ea typeface="Cambria Math"/>
                    <a:cs typeface="Arial" panose="020B0604020202020204" pitchFamily="34" charset="0"/>
                  </a:rPr>
                  <a:t>može se provjeriti tako da se za ovaj interval iz tablica procita </a:t>
                </a:r>
                <a:r>
                  <a:rPr lang="sr-Latn-ME" sz="1200" dirty="0" smtClean="0">
                    <a:solidFill>
                      <a:srgbClr val="7030A0"/>
                    </a:solidFill>
                    <a:latin typeface="Arial" panose="020B0604020202020204" pitchFamily="34" charset="0"/>
                    <a:ea typeface="Cambria Math"/>
                    <a:cs typeface="Arial" panose="020B0604020202020204" pitchFamily="34" charset="0"/>
                  </a:rPr>
                  <a:t>vjerovatnoca</a:t>
                </a:r>
                <a:endParaRPr lang="sr-Latn-ME" sz="1200" dirty="0" smtClean="0">
                  <a:solidFill>
                    <a:srgbClr val="7030A0"/>
                  </a:solidFill>
                  <a:latin typeface="Arial" panose="020B0604020202020204" pitchFamily="34" charset="0"/>
                  <a:cs typeface="Arial" panose="020B060402020202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sz="half" idx="1"/>
              </p:nvPr>
            </p:nvSpPr>
            <p:spPr>
              <a:xfrm>
                <a:off x="395536" y="1340768"/>
                <a:ext cx="4032448" cy="5400600"/>
              </a:xfrm>
              <a:blipFill rotWithShape="1">
                <a:blip r:embed="rId3"/>
                <a:stretch>
                  <a:fillRect l="-151" t="-113"/>
                </a:stretch>
              </a:blipFill>
            </p:spPr>
            <p:txBody>
              <a:bodyPr/>
              <a:lstStyle/>
              <a:p>
                <a:r>
                  <a:rPr lang="sr-Latn-ME">
                    <a:noFill/>
                  </a:rPr>
                  <a:t> </a:t>
                </a:r>
              </a:p>
            </p:txBody>
          </p:sp>
        </mc:Fallback>
      </mc:AlternateContent>
      <p:pic>
        <p:nvPicPr>
          <p:cNvPr id="7" name="Picture 4"/>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l="9541" t="12514" r="10551" b="2263"/>
          <a:stretch/>
        </p:blipFill>
        <p:spPr bwMode="auto">
          <a:xfrm>
            <a:off x="4355976" y="1700808"/>
            <a:ext cx="4721474"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563562" y="2728925"/>
            <a:ext cx="712513"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8" name="Rectangle 7"/>
          <p:cNvSpPr/>
          <p:nvPr/>
        </p:nvSpPr>
        <p:spPr>
          <a:xfrm>
            <a:off x="4840211" y="1844824"/>
            <a:ext cx="360040" cy="10525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Tree>
    <p:extLst>
      <p:ext uri="{BB962C8B-B14F-4D97-AF65-F5344CB8AC3E}">
        <p14:creationId xmlns:p14="http://schemas.microsoft.com/office/powerpoint/2010/main" val="4100549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vert="horz" lIns="91440" tIns="45720" rIns="91440" bIns="45720" rtlCol="0" anchor="ctr">
                <a:noAutofit/>
              </a:bodyPr>
              <a:lstStyle/>
              <a:p>
                <a:pPr algn="l"/>
                <a:r>
                  <a:rPr lang="sr-Latn-ME" sz="1100" b="1" dirty="0" smtClean="0">
                    <a:solidFill>
                      <a:srgbClr val="7030A0"/>
                    </a:solidFill>
                    <a:latin typeface="Arial" panose="020B0604020202020204" pitchFamily="34" charset="0"/>
                    <a:cs typeface="Arial" panose="020B0604020202020204" pitchFamily="34" charset="0"/>
                  </a:rPr>
                  <a:t>Zadatak 5.</a:t>
                </a:r>
                <a:br>
                  <a:rPr lang="sr-Latn-ME" sz="1100" b="1" dirty="0" smtClean="0">
                    <a:solidFill>
                      <a:srgbClr val="7030A0"/>
                    </a:solidFill>
                    <a:latin typeface="Arial" panose="020B0604020202020204" pitchFamily="34" charset="0"/>
                    <a:cs typeface="Arial" panose="020B0604020202020204" pitchFamily="34" charset="0"/>
                  </a:rPr>
                </a:br>
                <a:r>
                  <a:rPr lang="sr-Latn-ME" sz="1100" dirty="0" smtClean="0">
                    <a:solidFill>
                      <a:srgbClr val="7030A0"/>
                    </a:solidFill>
                    <a:latin typeface="Arial" panose="020B0604020202020204" pitchFamily="34" charset="0"/>
                    <a:cs typeface="Arial" panose="020B0604020202020204" pitchFamily="34" charset="0"/>
                  </a:rPr>
                  <a:t>Pri velikom broju mjerenja uočeno je da 75% grešaka ne premašuje +1,25mm. Zamjenjujući frekvencije pojavljivanja grešaka njihovim vjerovatnoćama, odrediti </a:t>
                </a:r>
                <a:r>
                  <a:rPr lang="sr-Latn-ME" sz="1100" b="1" dirty="0" smtClean="0">
                    <a:solidFill>
                      <a:srgbClr val="7030A0"/>
                    </a:solidFill>
                    <a:latin typeface="Arial" panose="020B0604020202020204" pitchFamily="34" charset="0"/>
                    <a:cs typeface="Arial" panose="020B0604020202020204" pitchFamily="34" charset="0"/>
                  </a:rPr>
                  <a:t>standardno odstupanje </a:t>
                </a:r>
                <a:r>
                  <a:rPr lang="el-GR" sz="1100" b="1" dirty="0" smtClean="0">
                    <a:solidFill>
                      <a:srgbClr val="7030A0"/>
                    </a:solidFill>
                    <a:latin typeface="Arial" panose="020B0604020202020204" pitchFamily="34" charset="0"/>
                    <a:cs typeface="Arial" panose="020B0604020202020204" pitchFamily="34" charset="0"/>
                  </a:rPr>
                  <a:t>σ</a:t>
                </a:r>
                <a:r>
                  <a:rPr lang="sr-Latn-ME" sz="1100" dirty="0" smtClean="0">
                    <a:solidFill>
                      <a:srgbClr val="7030A0"/>
                    </a:solidFill>
                    <a:latin typeface="Arial" panose="020B0604020202020204" pitchFamily="34" charset="0"/>
                    <a:cs typeface="Arial" panose="020B0604020202020204" pitchFamily="34" charset="0"/>
                  </a:rPr>
                  <a:t>, smatrajući da su greške mjerenja slučajna promjenljiva sa normalnom raspodjelom </a:t>
                </a:r>
                <a14:m>
                  <m:oMath xmlns:m="http://schemas.openxmlformats.org/officeDocument/2006/math">
                    <m:r>
                      <a:rPr lang="sr-Latn-ME" sz="1100" i="1" dirty="0">
                        <a:solidFill>
                          <a:srgbClr val="7030A0"/>
                        </a:solidFill>
                        <a:latin typeface="Cambria Math"/>
                        <a:cs typeface="Arial" panose="020B0604020202020204" pitchFamily="34" charset="0"/>
                      </a:rPr>
                      <m:t>𝑋</m:t>
                    </m:r>
                    <m:r>
                      <a:rPr lang="sr-Latn-ME" sz="1100" i="1" dirty="0">
                        <a:solidFill>
                          <a:srgbClr val="7030A0"/>
                        </a:solidFill>
                        <a:latin typeface="Cambria Math"/>
                        <a:ea typeface="Cambria Math"/>
                        <a:cs typeface="Arial" panose="020B0604020202020204" pitchFamily="34" charset="0"/>
                      </a:rPr>
                      <m:t>~</m:t>
                    </m:r>
                    <m:r>
                      <a:rPr lang="sr-Latn-ME" sz="1100" i="1" dirty="0">
                        <a:solidFill>
                          <a:srgbClr val="7030A0"/>
                        </a:solidFill>
                        <a:latin typeface="Cambria Math"/>
                        <a:ea typeface="Cambria Math"/>
                        <a:cs typeface="Arial" panose="020B0604020202020204" pitchFamily="34" charset="0"/>
                      </a:rPr>
                      <m:t>𝑁</m:t>
                    </m:r>
                    <m:d>
                      <m:dPr>
                        <m:ctrlPr>
                          <a:rPr lang="sr-Latn-ME" sz="1100" i="1" dirty="0">
                            <a:solidFill>
                              <a:srgbClr val="7030A0"/>
                            </a:solidFill>
                            <a:latin typeface="Cambria Math"/>
                            <a:ea typeface="Cambria Math"/>
                            <a:cs typeface="Arial" panose="020B0604020202020204" pitchFamily="34" charset="0"/>
                          </a:rPr>
                        </m:ctrlPr>
                      </m:dPr>
                      <m:e>
                        <m:r>
                          <a:rPr lang="sr-Latn-ME" sz="1100" b="0" i="1" dirty="0" smtClean="0">
                            <a:solidFill>
                              <a:srgbClr val="7030A0"/>
                            </a:solidFill>
                            <a:latin typeface="Cambria Math"/>
                            <a:ea typeface="Cambria Math"/>
                            <a:cs typeface="Arial" panose="020B0604020202020204" pitchFamily="34" charset="0"/>
                          </a:rPr>
                          <m:t>0</m:t>
                        </m:r>
                        <m:r>
                          <a:rPr lang="sr-Latn-ME" sz="1100" i="1" dirty="0">
                            <a:solidFill>
                              <a:srgbClr val="7030A0"/>
                            </a:solidFill>
                            <a:latin typeface="Cambria Math"/>
                            <a:ea typeface="Cambria Math"/>
                            <a:cs typeface="Arial" panose="020B0604020202020204" pitchFamily="34" charset="0"/>
                          </a:rPr>
                          <m:t>;</m:t>
                        </m:r>
                        <m:r>
                          <a:rPr lang="sr-Latn-ME" sz="1100" i="1" dirty="0" smtClean="0">
                            <a:solidFill>
                              <a:srgbClr val="7030A0"/>
                            </a:solidFill>
                            <a:latin typeface="Cambria Math"/>
                            <a:ea typeface="Cambria Math"/>
                            <a:cs typeface="Arial" panose="020B0604020202020204" pitchFamily="34" charset="0"/>
                          </a:rPr>
                          <m:t>𝜎</m:t>
                        </m:r>
                      </m:e>
                    </m:d>
                    <m:r>
                      <a:rPr lang="sr-Latn-ME" sz="1100" b="0" i="0" dirty="0" smtClean="0">
                        <a:solidFill>
                          <a:srgbClr val="7030A0"/>
                        </a:solidFill>
                        <a:latin typeface="Cambria Math"/>
                        <a:ea typeface="Cambria Math"/>
                        <a:cs typeface="Arial" panose="020B0604020202020204" pitchFamily="34" charset="0"/>
                      </a:rPr>
                      <m:t>.</m:t>
                    </m:r>
                  </m:oMath>
                </a14:m>
                <a:endParaRPr lang="sr-Latn-ME" sz="1100" dirty="0">
                  <a:solidFill>
                    <a:srgbClr val="7030A0"/>
                  </a:solidFill>
                  <a:latin typeface="Arial" panose="020B0604020202020204" pitchFamily="34" charset="0"/>
                  <a:cs typeface="Arial" panose="020B0604020202020204" pitchFamily="34"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1">
                <a:blip r:embed="rId3"/>
                <a:stretch>
                  <a:fillRect/>
                </a:stretch>
              </a:blipFill>
            </p:spPr>
            <p:txBody>
              <a:bodyPr/>
              <a:lstStyle/>
              <a:p>
                <a:r>
                  <a:rPr lang="sr-Latn-ME">
                    <a:noFill/>
                  </a:rPr>
                  <a:t> </a:t>
                </a:r>
              </a:p>
            </p:txBody>
          </p:sp>
        </mc:Fallback>
      </mc:AlternateContent>
      <mc:AlternateContent xmlns:mc="http://schemas.openxmlformats.org/markup-compatibility/2006" xmlns:a14="http://schemas.microsoft.com/office/drawing/2010/main">
        <mc:Choice Requires="a14">
          <p:sp>
            <p:nvSpPr>
              <p:cNvPr id="4" name="Content Placeholder 3"/>
              <p:cNvSpPr>
                <a:spLocks noGrp="1"/>
              </p:cNvSpPr>
              <p:nvPr>
                <p:ph sz="half" idx="1"/>
              </p:nvPr>
            </p:nvSpPr>
            <p:spPr>
              <a:xfrm>
                <a:off x="323528" y="1340768"/>
                <a:ext cx="4176464" cy="5400600"/>
              </a:xfrm>
            </p:spPr>
            <p:txBody>
              <a:bodyPr>
                <a:noAutofit/>
              </a:bodyPr>
              <a:lstStyle/>
              <a:p>
                <a:pPr marL="0" indent="0">
                  <a:buNone/>
                </a:pPr>
                <a:r>
                  <a:rPr lang="sr-Latn-ME" sz="1200" b="1" u="sng" dirty="0" smtClean="0">
                    <a:solidFill>
                      <a:srgbClr val="7030A0"/>
                    </a:solidFill>
                    <a:latin typeface="Arial" panose="020B0604020202020204" pitchFamily="34" charset="0"/>
                    <a:cs typeface="Arial" panose="020B0604020202020204" pitchFamily="34" charset="0"/>
                  </a:rPr>
                  <a:t>RJEŠENJE </a:t>
                </a:r>
                <a:r>
                  <a:rPr lang="sr-Latn-ME" sz="1200" dirty="0" smtClean="0">
                    <a:solidFill>
                      <a:srgbClr val="7030A0"/>
                    </a:solidFill>
                    <a:latin typeface="Arial" panose="020B0604020202020204" pitchFamily="34" charset="0"/>
                    <a:cs typeface="Arial" panose="020B0604020202020204" pitchFamily="34" charset="0"/>
                  </a:rPr>
                  <a:t>       </a:t>
                </a:r>
              </a:p>
              <a:p>
                <a:pPr marL="0" indent="0">
                  <a:buNone/>
                </a:pPr>
                <a:r>
                  <a:rPr lang="sr-Latn-ME" sz="1200" i="1" dirty="0" smtClean="0">
                    <a:solidFill>
                      <a:srgbClr val="7030A0"/>
                    </a:solidFill>
                    <a:latin typeface="Cambria Math"/>
                    <a:cs typeface="Arial" panose="020B0604020202020204" pitchFamily="34" charset="0"/>
                  </a:rPr>
                  <a:t>X- slučajna promjenljiva= veličina greške (odstupanja)</a:t>
                </a:r>
              </a:p>
              <a:p>
                <a:pPr marL="0" indent="0">
                  <a:buNone/>
                </a:pPr>
                <a14:m>
                  <m:oMathPara xmlns:m="http://schemas.openxmlformats.org/officeDocument/2006/math">
                    <m:oMathParaPr>
                      <m:jc m:val="centerGroup"/>
                    </m:oMathParaPr>
                    <m:oMath xmlns:m="http://schemas.openxmlformats.org/officeDocument/2006/math">
                      <m:r>
                        <a:rPr lang="sr-Latn-ME" sz="1200" i="1" dirty="0">
                          <a:solidFill>
                            <a:srgbClr val="7030A0"/>
                          </a:solidFill>
                          <a:latin typeface="Cambria Math"/>
                          <a:cs typeface="Arial" panose="020B0604020202020204" pitchFamily="34" charset="0"/>
                        </a:rPr>
                        <m:t>𝑋</m:t>
                      </m:r>
                      <m:r>
                        <a:rPr lang="sr-Latn-ME" sz="1200" i="1" dirty="0">
                          <a:solidFill>
                            <a:srgbClr val="7030A0"/>
                          </a:solidFill>
                          <a:latin typeface="Cambria Math"/>
                          <a:ea typeface="Cambria Math"/>
                          <a:cs typeface="Arial" panose="020B0604020202020204" pitchFamily="34" charset="0"/>
                        </a:rPr>
                        <m:t>~</m:t>
                      </m:r>
                      <m:r>
                        <a:rPr lang="sr-Latn-ME" sz="1200" i="1" dirty="0">
                          <a:solidFill>
                            <a:srgbClr val="7030A0"/>
                          </a:solidFill>
                          <a:latin typeface="Cambria Math"/>
                          <a:ea typeface="Cambria Math"/>
                          <a:cs typeface="Arial" panose="020B0604020202020204" pitchFamily="34" charset="0"/>
                        </a:rPr>
                        <m:t>𝑁</m:t>
                      </m:r>
                      <m:r>
                        <a:rPr lang="sr-Latn-ME" sz="1200" i="1" dirty="0">
                          <a:solidFill>
                            <a:srgbClr val="7030A0"/>
                          </a:solidFill>
                          <a:latin typeface="Cambria Math"/>
                          <a:ea typeface="Cambria Math"/>
                          <a:cs typeface="Arial" panose="020B0604020202020204" pitchFamily="34" charset="0"/>
                        </a:rPr>
                        <m:t>(0;</m:t>
                      </m:r>
                      <m:r>
                        <a:rPr lang="sr-Latn-ME" sz="1200" i="1" dirty="0" smtClean="0">
                          <a:solidFill>
                            <a:srgbClr val="7030A0"/>
                          </a:solidFill>
                          <a:latin typeface="Cambria Math"/>
                          <a:ea typeface="Cambria Math"/>
                          <a:cs typeface="Arial" panose="020B0604020202020204" pitchFamily="34" charset="0"/>
                        </a:rPr>
                        <m:t>𝜎</m:t>
                      </m:r>
                      <m:r>
                        <a:rPr lang="sr-Latn-ME" sz="1200" i="1" dirty="0">
                          <a:solidFill>
                            <a:srgbClr val="7030A0"/>
                          </a:solidFill>
                          <a:latin typeface="Cambria Math"/>
                          <a:ea typeface="Cambria Math"/>
                          <a:cs typeface="Arial" panose="020B0604020202020204" pitchFamily="34" charset="0"/>
                        </a:rPr>
                        <m:t>)</m:t>
                      </m:r>
                    </m:oMath>
                  </m:oMathPara>
                </a14:m>
                <a:endParaRPr lang="sr-Latn-ME" sz="1200" dirty="0">
                  <a:solidFill>
                    <a:srgbClr val="7030A0"/>
                  </a:solidFill>
                  <a:latin typeface="Arial" panose="020B0604020202020204" pitchFamily="34" charset="0"/>
                  <a:cs typeface="Arial" panose="020B0604020202020204" pitchFamily="34" charset="0"/>
                </a:endParaRPr>
              </a:p>
              <a:p>
                <a:pPr marL="0" indent="0">
                  <a:buNone/>
                </a:pPr>
                <a:r>
                  <a:rPr lang="sr-Latn-ME" sz="1200" dirty="0" smtClean="0">
                    <a:solidFill>
                      <a:srgbClr val="7030A0"/>
                    </a:solidFill>
                    <a:latin typeface="Arial" panose="020B0604020202020204" pitchFamily="34" charset="0"/>
                    <a:cs typeface="Arial" panose="020B0604020202020204" pitchFamily="34" charset="0"/>
                  </a:rPr>
                  <a:t> </a:t>
                </a:r>
                <a:r>
                  <a:rPr lang="sr-Latn-ME" sz="1200" dirty="0">
                    <a:solidFill>
                      <a:srgbClr val="7030A0"/>
                    </a:solidFill>
                    <a:latin typeface="Arial" panose="020B0604020202020204" pitchFamily="34" charset="0"/>
                    <a:cs typeface="Arial" panose="020B0604020202020204" pitchFamily="34" charset="0"/>
                  </a:rPr>
                  <a:t>75% grešaka ne premašuje +</a:t>
                </a:r>
                <a:r>
                  <a:rPr lang="sr-Latn-ME" sz="1200" dirty="0" smtClean="0">
                    <a:solidFill>
                      <a:srgbClr val="7030A0"/>
                    </a:solidFill>
                    <a:latin typeface="Arial" panose="020B0604020202020204" pitchFamily="34" charset="0"/>
                    <a:cs typeface="Arial" panose="020B0604020202020204" pitchFamily="34" charset="0"/>
                  </a:rPr>
                  <a:t>1,25mm, se može zapisati:</a:t>
                </a:r>
              </a:p>
              <a:p>
                <a:pPr marL="0" indent="0">
                  <a:buNone/>
                </a:pPr>
                <a:endParaRPr lang="sr-Latn-ME" sz="1200" dirty="0" smtClean="0">
                  <a:solidFill>
                    <a:srgbClr val="7030A0"/>
                  </a:solidFill>
                  <a:latin typeface="Arial" panose="020B0604020202020204" pitchFamily="34" charset="0"/>
                  <a:cs typeface="Arial" panose="020B0604020202020204" pitchFamily="34" charset="0"/>
                </a:endParaRPr>
              </a:p>
              <a:p>
                <a:pPr marL="0" indent="0">
                  <a:buNone/>
                </a:pPr>
                <a14:m>
                  <m:oMathPara xmlns:m="http://schemas.openxmlformats.org/officeDocument/2006/math">
                    <m:oMathParaPr>
                      <m:jc m:val="centerGroup"/>
                    </m:oMathParaPr>
                    <m:oMath xmlns:m="http://schemas.openxmlformats.org/officeDocument/2006/math">
                      <m:r>
                        <a:rPr lang="sr-Latn-ME" sz="1200" i="1">
                          <a:solidFill>
                            <a:srgbClr val="7030A0"/>
                          </a:solidFill>
                          <a:latin typeface="Cambria Math"/>
                          <a:cs typeface="Arial" panose="020B0604020202020204" pitchFamily="34" charset="0"/>
                        </a:rPr>
                        <m:t>𝑃</m:t>
                      </m:r>
                      <m:d>
                        <m:dPr>
                          <m:ctrlPr>
                            <a:rPr lang="sr-Latn-ME" sz="1200" i="1">
                              <a:solidFill>
                                <a:srgbClr val="7030A0"/>
                              </a:solidFill>
                              <a:latin typeface="Cambria Math"/>
                              <a:cs typeface="Arial" panose="020B0604020202020204" pitchFamily="34" charset="0"/>
                            </a:rPr>
                          </m:ctrlPr>
                        </m:dPr>
                        <m:e>
                          <m:r>
                            <a:rPr lang="sr-Latn-ME" sz="1200" i="1">
                              <a:solidFill>
                                <a:srgbClr val="7030A0"/>
                              </a:solidFill>
                              <a:latin typeface="Cambria Math"/>
                              <a:cs typeface="Arial" panose="020B0604020202020204" pitchFamily="34" charset="0"/>
                            </a:rPr>
                            <m:t>𝑋</m:t>
                          </m:r>
                          <m:r>
                            <a:rPr lang="sr-Latn-ME" sz="1200" b="0" i="1" smtClean="0">
                              <a:solidFill>
                                <a:srgbClr val="7030A0"/>
                              </a:solidFill>
                              <a:latin typeface="Cambria Math"/>
                              <a:cs typeface="Arial" panose="020B0604020202020204" pitchFamily="34" charset="0"/>
                            </a:rPr>
                            <m:t>&lt;</m:t>
                          </m:r>
                          <m:r>
                            <a:rPr lang="sr-Latn-ME" sz="1200" i="1">
                              <a:solidFill>
                                <a:srgbClr val="7030A0"/>
                              </a:solidFill>
                              <a:latin typeface="Cambria Math"/>
                              <a:ea typeface="Cambria Math"/>
                              <a:cs typeface="Arial" panose="020B0604020202020204" pitchFamily="34" charset="0"/>
                            </a:rPr>
                            <m:t>1</m:t>
                          </m:r>
                          <m:r>
                            <a:rPr lang="sr-Latn-ME" sz="1200" b="0" i="1" smtClean="0">
                              <a:solidFill>
                                <a:srgbClr val="7030A0"/>
                              </a:solidFill>
                              <a:latin typeface="Cambria Math"/>
                              <a:ea typeface="Cambria Math"/>
                              <a:cs typeface="Arial" panose="020B0604020202020204" pitchFamily="34" charset="0"/>
                            </a:rPr>
                            <m:t>,25</m:t>
                          </m:r>
                        </m:e>
                      </m:d>
                      <m:r>
                        <a:rPr lang="sr-Latn-ME" sz="1200" i="1">
                          <a:solidFill>
                            <a:srgbClr val="7030A0"/>
                          </a:solidFill>
                          <a:latin typeface="Cambria Math"/>
                          <a:cs typeface="Arial" panose="020B0604020202020204" pitchFamily="34" charset="0"/>
                        </a:rPr>
                        <m:t>=</m:t>
                      </m:r>
                      <m:r>
                        <a:rPr lang="sr-Latn-ME" sz="1200" b="0" i="0" smtClean="0">
                          <a:solidFill>
                            <a:srgbClr val="7030A0"/>
                          </a:solidFill>
                          <a:latin typeface="Cambria Math"/>
                          <a:cs typeface="Arial" panose="020B0604020202020204" pitchFamily="34" charset="0"/>
                        </a:rPr>
                        <m:t>0,75</m:t>
                      </m:r>
                    </m:oMath>
                  </m:oMathPara>
                </a14:m>
                <a:endParaRPr lang="sr-Latn-ME" sz="1200" dirty="0" smtClean="0">
                  <a:solidFill>
                    <a:srgbClr val="7030A0"/>
                  </a:solidFill>
                  <a:latin typeface="Arial" panose="020B0604020202020204" pitchFamily="34" charset="0"/>
                  <a:cs typeface="Arial" panose="020B0604020202020204" pitchFamily="34" charset="0"/>
                </a:endParaRPr>
              </a:p>
              <a:p>
                <a:pPr marL="0" indent="0">
                  <a:buNone/>
                </a:pPr>
                <a:endParaRPr lang="sr-Latn-ME" sz="1200" dirty="0">
                  <a:solidFill>
                    <a:srgbClr val="7030A0"/>
                  </a:solidFill>
                  <a:latin typeface="Arial" panose="020B0604020202020204" pitchFamily="34" charset="0"/>
                  <a:cs typeface="Arial" panose="020B0604020202020204" pitchFamily="34" charset="0"/>
                </a:endParaRPr>
              </a:p>
              <a:p>
                <a:pPr marL="0" indent="0">
                  <a:buNone/>
                </a:pPr>
                <a:r>
                  <a:rPr lang="sr-Latn-ME" sz="1200" dirty="0">
                    <a:solidFill>
                      <a:srgbClr val="7030A0"/>
                    </a:solidFill>
                    <a:latin typeface="Arial" panose="020B0604020202020204" pitchFamily="34" charset="0"/>
                    <a:cs typeface="Arial" panose="020B0604020202020204" pitchFamily="34" charset="0"/>
                  </a:rPr>
                  <a:t>uvedimo smjenu:</a:t>
                </a:r>
              </a:p>
              <a:p>
                <a:pPr marL="0" indent="0" algn="ctr">
                  <a:buNone/>
                </a:pPr>
                <a14:m>
                  <m:oMath xmlns:m="http://schemas.openxmlformats.org/officeDocument/2006/math">
                    <m:r>
                      <a:rPr lang="sr-Latn-ME" sz="1600" i="1">
                        <a:solidFill>
                          <a:srgbClr val="7030A0"/>
                        </a:solidFill>
                        <a:latin typeface="Cambria Math"/>
                        <a:cs typeface="Arial" panose="020B0604020202020204" pitchFamily="34" charset="0"/>
                      </a:rPr>
                      <m:t>𝑇</m:t>
                    </m:r>
                    <m:r>
                      <a:rPr lang="sr-Latn-ME" sz="1600" i="1">
                        <a:solidFill>
                          <a:srgbClr val="7030A0"/>
                        </a:solidFill>
                        <a:latin typeface="Cambria Math"/>
                        <a:cs typeface="Arial" panose="020B0604020202020204" pitchFamily="34" charset="0"/>
                      </a:rPr>
                      <m:t>=</m:t>
                    </m:r>
                    <m:f>
                      <m:fPr>
                        <m:ctrlPr>
                          <a:rPr lang="sr-Latn-ME" sz="1600" i="1">
                            <a:solidFill>
                              <a:srgbClr val="7030A0"/>
                            </a:solidFill>
                            <a:latin typeface="Cambria Math"/>
                            <a:cs typeface="Arial" panose="020B0604020202020204" pitchFamily="34" charset="0"/>
                          </a:rPr>
                        </m:ctrlPr>
                      </m:fPr>
                      <m:num>
                        <m:r>
                          <a:rPr lang="sr-Latn-ME" sz="1600" i="1">
                            <a:solidFill>
                              <a:srgbClr val="7030A0"/>
                            </a:solidFill>
                            <a:latin typeface="Cambria Math"/>
                            <a:cs typeface="Arial" panose="020B0604020202020204" pitchFamily="34" charset="0"/>
                          </a:rPr>
                          <m:t>𝑋</m:t>
                        </m:r>
                        <m:r>
                          <a:rPr lang="sr-Latn-ME" sz="1600" i="1">
                            <a:solidFill>
                              <a:srgbClr val="7030A0"/>
                            </a:solidFill>
                            <a:latin typeface="Cambria Math"/>
                            <a:cs typeface="Arial" panose="020B0604020202020204" pitchFamily="34" charset="0"/>
                          </a:rPr>
                          <m:t>−0</m:t>
                        </m:r>
                      </m:num>
                      <m:den>
                        <m:r>
                          <a:rPr lang="sr-Latn-ME" sz="1600" i="1" smtClean="0">
                            <a:solidFill>
                              <a:srgbClr val="7030A0"/>
                            </a:solidFill>
                            <a:latin typeface="Cambria Math"/>
                            <a:ea typeface="Cambria Math"/>
                            <a:cs typeface="Arial" panose="020B0604020202020204" pitchFamily="34" charset="0"/>
                          </a:rPr>
                          <m:t>𝜎</m:t>
                        </m:r>
                      </m:den>
                    </m:f>
                  </m:oMath>
                </a14:m>
                <a:r>
                  <a:rPr lang="sr-Latn-ME" sz="1600" dirty="0">
                    <a:solidFill>
                      <a:srgbClr val="7030A0"/>
                    </a:solidFill>
                    <a:latin typeface="Arial" panose="020B0604020202020204" pitchFamily="34" charset="0"/>
                    <a:cs typeface="Arial" panose="020B0604020202020204" pitchFamily="34" charset="0"/>
                  </a:rPr>
                  <a:t> </a:t>
                </a:r>
              </a:p>
              <a:p>
                <a:pPr marL="0" indent="0">
                  <a:buNone/>
                </a:pPr>
                <a14:m>
                  <m:oMathPara xmlns:m="http://schemas.openxmlformats.org/officeDocument/2006/math">
                    <m:oMathParaPr>
                      <m:jc m:val="left"/>
                    </m:oMathParaPr>
                    <m:oMath xmlns:m="http://schemas.openxmlformats.org/officeDocument/2006/math">
                      <m:r>
                        <a:rPr lang="sr-Latn-ME" sz="1200" i="1">
                          <a:solidFill>
                            <a:srgbClr val="7030A0"/>
                          </a:solidFill>
                          <a:latin typeface="Cambria Math"/>
                          <a:cs typeface="Arial" panose="020B0604020202020204" pitchFamily="34" charset="0"/>
                        </a:rPr>
                        <m:t>𝑃</m:t>
                      </m:r>
                      <m:d>
                        <m:dPr>
                          <m:ctrlPr>
                            <a:rPr lang="sr-Latn-ME" sz="1200" i="1">
                              <a:solidFill>
                                <a:srgbClr val="7030A0"/>
                              </a:solidFill>
                              <a:latin typeface="Cambria Math"/>
                              <a:cs typeface="Arial" panose="020B0604020202020204" pitchFamily="34" charset="0"/>
                            </a:rPr>
                          </m:ctrlPr>
                        </m:dPr>
                        <m:e>
                          <m:r>
                            <a:rPr lang="sr-Latn-ME" sz="1200" i="1">
                              <a:solidFill>
                                <a:srgbClr val="7030A0"/>
                              </a:solidFill>
                              <a:latin typeface="Cambria Math"/>
                              <a:cs typeface="Arial" panose="020B0604020202020204" pitchFamily="34" charset="0"/>
                            </a:rPr>
                            <m:t>𝑋</m:t>
                          </m:r>
                          <m:r>
                            <a:rPr lang="sr-Latn-ME" sz="1200" b="0" i="1" smtClean="0">
                              <a:solidFill>
                                <a:srgbClr val="7030A0"/>
                              </a:solidFill>
                              <a:latin typeface="Cambria Math"/>
                              <a:cs typeface="Arial" panose="020B0604020202020204" pitchFamily="34" charset="0"/>
                            </a:rPr>
                            <m:t>&lt;1,25</m:t>
                          </m:r>
                        </m:e>
                      </m:d>
                      <m:r>
                        <a:rPr lang="sr-Latn-ME" sz="1200" i="1">
                          <a:solidFill>
                            <a:srgbClr val="7030A0"/>
                          </a:solidFill>
                          <a:latin typeface="Cambria Math"/>
                          <a:cs typeface="Arial" panose="020B0604020202020204" pitchFamily="34" charset="0"/>
                        </a:rPr>
                        <m:t>=</m:t>
                      </m:r>
                      <m:r>
                        <a:rPr lang="sr-Latn-ME" sz="1200" i="1">
                          <a:solidFill>
                            <a:srgbClr val="7030A0"/>
                          </a:solidFill>
                          <a:latin typeface="Cambria Math"/>
                          <a:cs typeface="Arial" panose="020B0604020202020204" pitchFamily="34" charset="0"/>
                        </a:rPr>
                        <m:t>𝑃</m:t>
                      </m:r>
                      <m:d>
                        <m:dPr>
                          <m:ctrlPr>
                            <a:rPr lang="sr-Latn-ME" sz="1200" i="1">
                              <a:solidFill>
                                <a:srgbClr val="7030A0"/>
                              </a:solidFill>
                              <a:latin typeface="Cambria Math"/>
                              <a:ea typeface="Cambria Math"/>
                              <a:cs typeface="Arial" panose="020B0604020202020204" pitchFamily="34" charset="0"/>
                            </a:rPr>
                          </m:ctrlPr>
                        </m:dPr>
                        <m:e>
                          <m:f>
                            <m:fPr>
                              <m:ctrlPr>
                                <a:rPr lang="sr-Latn-ME" sz="1200" i="1">
                                  <a:solidFill>
                                    <a:srgbClr val="7030A0"/>
                                  </a:solidFill>
                                  <a:latin typeface="Cambria Math"/>
                                  <a:ea typeface="Cambria Math"/>
                                  <a:cs typeface="Arial" panose="020B0604020202020204" pitchFamily="34" charset="0"/>
                                </a:rPr>
                              </m:ctrlPr>
                            </m:fPr>
                            <m:num>
                              <m:r>
                                <a:rPr lang="sr-Latn-ME" sz="1200" i="1">
                                  <a:solidFill>
                                    <a:srgbClr val="7030A0"/>
                                  </a:solidFill>
                                  <a:latin typeface="Cambria Math"/>
                                  <a:ea typeface="Cambria Math"/>
                                  <a:cs typeface="Arial" panose="020B0604020202020204" pitchFamily="34" charset="0"/>
                                </a:rPr>
                                <m:t>𝑋</m:t>
                              </m:r>
                              <m:r>
                                <a:rPr lang="sr-Latn-ME" sz="1200" i="1">
                                  <a:solidFill>
                                    <a:srgbClr val="7030A0"/>
                                  </a:solidFill>
                                  <a:latin typeface="Cambria Math"/>
                                  <a:ea typeface="Cambria Math"/>
                                  <a:cs typeface="Arial" panose="020B0604020202020204" pitchFamily="34" charset="0"/>
                                </a:rPr>
                                <m:t>−0</m:t>
                              </m:r>
                            </m:num>
                            <m:den>
                              <m:r>
                                <a:rPr lang="sr-Latn-ME" sz="1200" i="1" smtClean="0">
                                  <a:solidFill>
                                    <a:srgbClr val="7030A0"/>
                                  </a:solidFill>
                                  <a:latin typeface="Cambria Math"/>
                                  <a:ea typeface="Cambria Math"/>
                                  <a:cs typeface="Arial" panose="020B0604020202020204" pitchFamily="34" charset="0"/>
                                </a:rPr>
                                <m:t>𝜎</m:t>
                              </m:r>
                            </m:den>
                          </m:f>
                          <m:r>
                            <a:rPr lang="sr-Latn-ME" sz="1200" i="1">
                              <a:solidFill>
                                <a:srgbClr val="7030A0"/>
                              </a:solidFill>
                              <a:latin typeface="Cambria Math"/>
                              <a:ea typeface="Cambria Math"/>
                              <a:cs typeface="Arial" panose="020B0604020202020204" pitchFamily="34" charset="0"/>
                            </a:rPr>
                            <m:t>&lt;</m:t>
                          </m:r>
                          <m:f>
                            <m:fPr>
                              <m:ctrlPr>
                                <a:rPr lang="sr-Latn-ME" sz="1200" i="1">
                                  <a:solidFill>
                                    <a:srgbClr val="7030A0"/>
                                  </a:solidFill>
                                  <a:latin typeface="Cambria Math"/>
                                  <a:ea typeface="Cambria Math"/>
                                  <a:cs typeface="Arial" panose="020B0604020202020204" pitchFamily="34" charset="0"/>
                                </a:rPr>
                              </m:ctrlPr>
                            </m:fPr>
                            <m:num>
                              <m:r>
                                <a:rPr lang="sr-Latn-ME" sz="1200" b="0" i="1" smtClean="0">
                                  <a:solidFill>
                                    <a:srgbClr val="7030A0"/>
                                  </a:solidFill>
                                  <a:latin typeface="Cambria Math"/>
                                  <a:ea typeface="Cambria Math"/>
                                  <a:cs typeface="Arial" panose="020B0604020202020204" pitchFamily="34" charset="0"/>
                                </a:rPr>
                                <m:t>1,25</m:t>
                              </m:r>
                              <m:r>
                                <a:rPr lang="sr-Latn-ME" sz="1200" i="1">
                                  <a:solidFill>
                                    <a:srgbClr val="7030A0"/>
                                  </a:solidFill>
                                  <a:latin typeface="Cambria Math"/>
                                  <a:ea typeface="Cambria Math"/>
                                  <a:cs typeface="Arial" panose="020B0604020202020204" pitchFamily="34" charset="0"/>
                                </a:rPr>
                                <m:t>−</m:t>
                              </m:r>
                              <m:r>
                                <a:rPr lang="sr-Latn-ME" sz="1200" b="0" i="1" smtClean="0">
                                  <a:solidFill>
                                    <a:srgbClr val="7030A0"/>
                                  </a:solidFill>
                                  <a:latin typeface="Cambria Math"/>
                                  <a:ea typeface="Cambria Math"/>
                                  <a:cs typeface="Arial" panose="020B0604020202020204" pitchFamily="34" charset="0"/>
                                </a:rPr>
                                <m:t>0</m:t>
                              </m:r>
                            </m:num>
                            <m:den>
                              <m:r>
                                <a:rPr lang="sr-Latn-ME" sz="1200" i="1" smtClean="0">
                                  <a:solidFill>
                                    <a:srgbClr val="7030A0"/>
                                  </a:solidFill>
                                  <a:latin typeface="Cambria Math"/>
                                  <a:ea typeface="Cambria Math"/>
                                  <a:cs typeface="Arial" panose="020B0604020202020204" pitchFamily="34" charset="0"/>
                                </a:rPr>
                                <m:t>𝜎</m:t>
                              </m:r>
                            </m:den>
                          </m:f>
                        </m:e>
                      </m:d>
                      <m:r>
                        <a:rPr lang="sr-Latn-ME" sz="1200" i="1">
                          <a:solidFill>
                            <a:srgbClr val="7030A0"/>
                          </a:solidFill>
                          <a:latin typeface="Cambria Math"/>
                          <a:ea typeface="Cambria Math"/>
                          <a:cs typeface="Arial" panose="020B0604020202020204" pitchFamily="34" charset="0"/>
                        </a:rPr>
                        <m:t>=</m:t>
                      </m:r>
                      <m:r>
                        <a:rPr lang="sr-Latn-ME" sz="1200" i="1">
                          <a:solidFill>
                            <a:srgbClr val="7030A0"/>
                          </a:solidFill>
                          <a:latin typeface="Cambria Math"/>
                          <a:cs typeface="Arial" panose="020B0604020202020204" pitchFamily="34" charset="0"/>
                        </a:rPr>
                        <m:t>𝑃</m:t>
                      </m:r>
                      <m:d>
                        <m:dPr>
                          <m:ctrlPr>
                            <a:rPr lang="sr-Latn-ME" sz="1200" i="1">
                              <a:solidFill>
                                <a:srgbClr val="7030A0"/>
                              </a:solidFill>
                              <a:latin typeface="Cambria Math"/>
                              <a:ea typeface="Cambria Math"/>
                              <a:cs typeface="Arial" panose="020B0604020202020204" pitchFamily="34" charset="0"/>
                            </a:rPr>
                          </m:ctrlPr>
                        </m:dPr>
                        <m:e>
                          <m:r>
                            <a:rPr lang="sr-Latn-ME" sz="1200" b="0" i="1" smtClean="0">
                              <a:solidFill>
                                <a:srgbClr val="7030A0"/>
                              </a:solidFill>
                              <a:latin typeface="Cambria Math"/>
                              <a:ea typeface="Cambria Math"/>
                              <a:cs typeface="Arial" panose="020B0604020202020204" pitchFamily="34" charset="0"/>
                            </a:rPr>
                            <m:t>𝑇</m:t>
                          </m:r>
                          <m:r>
                            <a:rPr lang="sr-Latn-ME" sz="1200" i="1">
                              <a:solidFill>
                                <a:srgbClr val="7030A0"/>
                              </a:solidFill>
                              <a:latin typeface="Cambria Math"/>
                              <a:ea typeface="Cambria Math"/>
                              <a:cs typeface="Arial" panose="020B0604020202020204" pitchFamily="34" charset="0"/>
                            </a:rPr>
                            <m:t>&lt;</m:t>
                          </m:r>
                          <m:f>
                            <m:fPr>
                              <m:ctrlPr>
                                <a:rPr lang="sr-Latn-ME" sz="1200" i="1">
                                  <a:solidFill>
                                    <a:srgbClr val="7030A0"/>
                                  </a:solidFill>
                                  <a:latin typeface="Cambria Math"/>
                                  <a:ea typeface="Cambria Math"/>
                                  <a:cs typeface="Arial" panose="020B0604020202020204" pitchFamily="34" charset="0"/>
                                </a:rPr>
                              </m:ctrlPr>
                            </m:fPr>
                            <m:num>
                              <m:r>
                                <a:rPr lang="sr-Latn-ME" sz="1200" i="1">
                                  <a:solidFill>
                                    <a:srgbClr val="7030A0"/>
                                  </a:solidFill>
                                  <a:latin typeface="Cambria Math"/>
                                  <a:ea typeface="Cambria Math"/>
                                  <a:cs typeface="Arial" panose="020B0604020202020204" pitchFamily="34" charset="0"/>
                                </a:rPr>
                                <m:t>1,2</m:t>
                              </m:r>
                              <m:r>
                                <a:rPr lang="sr-Latn-ME" sz="1200" b="0" i="1" smtClean="0">
                                  <a:solidFill>
                                    <a:srgbClr val="7030A0"/>
                                  </a:solidFill>
                                  <a:latin typeface="Cambria Math"/>
                                  <a:ea typeface="Cambria Math"/>
                                  <a:cs typeface="Arial" panose="020B0604020202020204" pitchFamily="34" charset="0"/>
                                </a:rPr>
                                <m:t>5</m:t>
                              </m:r>
                            </m:num>
                            <m:den>
                              <m:r>
                                <a:rPr lang="sr-Latn-ME" sz="1200" i="1" smtClean="0">
                                  <a:solidFill>
                                    <a:srgbClr val="7030A0"/>
                                  </a:solidFill>
                                  <a:latin typeface="Cambria Math"/>
                                  <a:ea typeface="Cambria Math"/>
                                  <a:cs typeface="Arial" panose="020B0604020202020204" pitchFamily="34" charset="0"/>
                                </a:rPr>
                                <m:t>𝜎</m:t>
                              </m:r>
                            </m:den>
                          </m:f>
                        </m:e>
                      </m:d>
                      <m:r>
                        <a:rPr lang="sr-Latn-ME" sz="1200" b="0" i="1" smtClean="0">
                          <a:solidFill>
                            <a:srgbClr val="7030A0"/>
                          </a:solidFill>
                          <a:latin typeface="Cambria Math"/>
                          <a:ea typeface="Cambria Math"/>
                          <a:cs typeface="Arial" panose="020B0604020202020204" pitchFamily="34" charset="0"/>
                        </a:rPr>
                        <m:t>=0,75</m:t>
                      </m:r>
                    </m:oMath>
                  </m:oMathPara>
                </a14:m>
                <a:endParaRPr lang="sr-Latn-ME" sz="1200" b="0" i="1" dirty="0" smtClean="0">
                  <a:solidFill>
                    <a:srgbClr val="7030A0"/>
                  </a:solidFill>
                  <a:latin typeface="Cambria Math"/>
                  <a:ea typeface="Cambria Math"/>
                  <a:cs typeface="Arial" panose="020B0604020202020204" pitchFamily="34" charset="0"/>
                </a:endParaRPr>
              </a:p>
              <a:p>
                <a:pPr marL="0" indent="0">
                  <a:buNone/>
                </a:pPr>
                <a:endParaRPr lang="sr-Latn-ME" sz="1200" dirty="0">
                  <a:solidFill>
                    <a:srgbClr val="7030A0"/>
                  </a:solidFill>
                  <a:latin typeface="Arial" panose="020B0604020202020204" pitchFamily="34" charset="0"/>
                  <a:cs typeface="Arial" panose="020B0604020202020204" pitchFamily="34" charset="0"/>
                </a:endParaRPr>
              </a:p>
              <a:p>
                <a:pPr marL="0" lvl="1" indent="0">
                  <a:buNone/>
                </a:pPr>
                <a:r>
                  <a:rPr lang="sr-Latn-ME" sz="1200" dirty="0">
                    <a:solidFill>
                      <a:srgbClr val="7030A0"/>
                    </a:solidFill>
                    <a:latin typeface="Arial" panose="020B0604020202020204" pitchFamily="34" charset="0"/>
                    <a:cs typeface="Arial" panose="020B0604020202020204" pitchFamily="34" charset="0"/>
                  </a:rPr>
                  <a:t>iz tablica se pročita :</a:t>
                </a:r>
              </a:p>
              <a:p>
                <a:pPr marL="0" lvl="1" indent="0">
                  <a:buNone/>
                </a:pPr>
                <a14:m>
                  <m:oMathPara xmlns:m="http://schemas.openxmlformats.org/officeDocument/2006/math">
                    <m:oMathParaPr>
                      <m:jc m:val="centerGroup"/>
                    </m:oMathParaPr>
                    <m:oMath xmlns:m="http://schemas.openxmlformats.org/officeDocument/2006/math">
                      <m:r>
                        <a:rPr lang="sr-Latn-ME" sz="1200" i="1">
                          <a:solidFill>
                            <a:srgbClr val="7030A0"/>
                          </a:solidFill>
                          <a:latin typeface="Cambria Math"/>
                          <a:ea typeface="Cambria Math"/>
                          <a:cs typeface="Arial" panose="020B0604020202020204" pitchFamily="34" charset="0"/>
                        </a:rPr>
                        <m:t>𝑧𝑎</m:t>
                      </m:r>
                      <m:r>
                        <a:rPr lang="sr-Latn-ME" sz="1200" i="1">
                          <a:solidFill>
                            <a:srgbClr val="7030A0"/>
                          </a:solidFill>
                          <a:latin typeface="Cambria Math"/>
                          <a:ea typeface="Cambria Math"/>
                          <a:cs typeface="Arial" panose="020B0604020202020204" pitchFamily="34" charset="0"/>
                        </a:rPr>
                        <m:t> </m:t>
                      </m:r>
                      <m:r>
                        <a:rPr lang="sr-Latn-ME" sz="1200" i="1">
                          <a:solidFill>
                            <a:srgbClr val="7030A0"/>
                          </a:solidFill>
                          <a:latin typeface="Cambria Math"/>
                          <a:ea typeface="Cambria Math"/>
                          <a:cs typeface="Arial" panose="020B0604020202020204" pitchFamily="34" charset="0"/>
                        </a:rPr>
                        <m:t>𝑝</m:t>
                      </m:r>
                      <m:r>
                        <a:rPr lang="sr-Latn-ME" sz="1200" i="1" smtClean="0">
                          <a:solidFill>
                            <a:srgbClr val="7030A0"/>
                          </a:solidFill>
                          <a:latin typeface="Cambria Math"/>
                          <a:ea typeface="Cambria Math"/>
                          <a:cs typeface="Arial" panose="020B0604020202020204" pitchFamily="34" charset="0"/>
                        </a:rPr>
                        <m:t>≈</m:t>
                      </m:r>
                      <m:r>
                        <a:rPr lang="sr-Latn-ME" sz="1200" i="1">
                          <a:solidFill>
                            <a:srgbClr val="7030A0"/>
                          </a:solidFill>
                          <a:latin typeface="Cambria Math"/>
                          <a:ea typeface="Cambria Math"/>
                          <a:cs typeface="Arial" panose="020B0604020202020204" pitchFamily="34" charset="0"/>
                        </a:rPr>
                        <m:t>0,</m:t>
                      </m:r>
                      <m:r>
                        <a:rPr lang="sr-Latn-ME" sz="1200" b="0" i="1" smtClean="0">
                          <a:solidFill>
                            <a:srgbClr val="7030A0"/>
                          </a:solidFill>
                          <a:latin typeface="Cambria Math"/>
                          <a:ea typeface="Cambria Math"/>
                          <a:cs typeface="Arial" panose="020B0604020202020204" pitchFamily="34" charset="0"/>
                        </a:rPr>
                        <m:t>7</m:t>
                      </m:r>
                      <m:r>
                        <a:rPr lang="sr-Latn-ME" sz="1200" i="1">
                          <a:solidFill>
                            <a:srgbClr val="7030A0"/>
                          </a:solidFill>
                          <a:latin typeface="Cambria Math"/>
                          <a:ea typeface="Cambria Math"/>
                          <a:cs typeface="Arial" panose="020B0604020202020204" pitchFamily="34" charset="0"/>
                        </a:rPr>
                        <m:t>5        </m:t>
                      </m:r>
                      <m:r>
                        <a:rPr lang="sr-Latn-ME" sz="1200" i="1">
                          <a:solidFill>
                            <a:srgbClr val="7030A0"/>
                          </a:solidFill>
                          <a:latin typeface="Cambria Math"/>
                          <a:ea typeface="Cambria Math"/>
                          <a:cs typeface="Arial" panose="020B0604020202020204" pitchFamily="34" charset="0"/>
                        </a:rPr>
                        <m:t>𝑍</m:t>
                      </m:r>
                      <m:r>
                        <a:rPr lang="sr-Latn-ME" sz="1200" i="1">
                          <a:solidFill>
                            <a:srgbClr val="7030A0"/>
                          </a:solidFill>
                          <a:latin typeface="Cambria Math"/>
                          <a:ea typeface="Cambria Math"/>
                          <a:cs typeface="Arial" panose="020B0604020202020204" pitchFamily="34" charset="0"/>
                        </a:rPr>
                        <m:t>=</m:t>
                      </m:r>
                      <m:f>
                        <m:fPr>
                          <m:ctrlPr>
                            <a:rPr lang="sr-Latn-ME" sz="1200" i="1">
                              <a:solidFill>
                                <a:srgbClr val="7030A0"/>
                              </a:solidFill>
                              <a:latin typeface="Cambria Math"/>
                              <a:ea typeface="Cambria Math"/>
                              <a:cs typeface="Arial" panose="020B0604020202020204" pitchFamily="34" charset="0"/>
                            </a:rPr>
                          </m:ctrlPr>
                        </m:fPr>
                        <m:num>
                          <m:r>
                            <a:rPr lang="sr-Latn-ME" sz="1200" b="0" i="1" smtClean="0">
                              <a:solidFill>
                                <a:srgbClr val="7030A0"/>
                              </a:solidFill>
                              <a:latin typeface="Cambria Math"/>
                              <a:ea typeface="Cambria Math"/>
                              <a:cs typeface="Arial" panose="020B0604020202020204" pitchFamily="34" charset="0"/>
                            </a:rPr>
                            <m:t>1,25</m:t>
                          </m:r>
                        </m:num>
                        <m:den>
                          <m:r>
                            <a:rPr lang="sr-Latn-ME" sz="1200" i="1" smtClean="0">
                              <a:solidFill>
                                <a:srgbClr val="7030A0"/>
                              </a:solidFill>
                              <a:latin typeface="Cambria Math"/>
                              <a:ea typeface="Cambria Math"/>
                              <a:cs typeface="Arial" panose="020B0604020202020204" pitchFamily="34" charset="0"/>
                            </a:rPr>
                            <m:t>𝜎</m:t>
                          </m:r>
                        </m:den>
                      </m:f>
                      <m:r>
                        <a:rPr lang="sr-Latn-ME" sz="1200" i="1">
                          <a:solidFill>
                            <a:srgbClr val="7030A0"/>
                          </a:solidFill>
                          <a:latin typeface="Cambria Math"/>
                          <a:ea typeface="Cambria Math"/>
                          <a:cs typeface="Arial" panose="020B0604020202020204" pitchFamily="34" charset="0"/>
                        </a:rPr>
                        <m:t>=</m:t>
                      </m:r>
                      <m:r>
                        <a:rPr lang="sr-Latn-ME" sz="1200" b="0" i="1" smtClean="0">
                          <a:solidFill>
                            <a:srgbClr val="7030A0"/>
                          </a:solidFill>
                          <a:latin typeface="Cambria Math"/>
                          <a:ea typeface="Cambria Math"/>
                          <a:cs typeface="Arial" panose="020B0604020202020204" pitchFamily="34" charset="0"/>
                        </a:rPr>
                        <m:t>0</m:t>
                      </m:r>
                      <m:r>
                        <a:rPr lang="sr-Latn-ME" sz="1200" i="1">
                          <a:solidFill>
                            <a:srgbClr val="7030A0"/>
                          </a:solidFill>
                          <a:latin typeface="Cambria Math"/>
                          <a:ea typeface="Cambria Math"/>
                          <a:cs typeface="Arial" panose="020B0604020202020204" pitchFamily="34" charset="0"/>
                        </a:rPr>
                        <m:t>,6</m:t>
                      </m:r>
                      <m:r>
                        <a:rPr lang="sr-Latn-ME" sz="1200" b="0" i="1" smtClean="0">
                          <a:solidFill>
                            <a:srgbClr val="7030A0"/>
                          </a:solidFill>
                          <a:latin typeface="Cambria Math"/>
                          <a:ea typeface="Cambria Math"/>
                          <a:cs typeface="Arial" panose="020B0604020202020204" pitchFamily="34" charset="0"/>
                        </a:rPr>
                        <m:t>8</m:t>
                      </m:r>
                    </m:oMath>
                  </m:oMathPara>
                </a14:m>
                <a:endParaRPr lang="sr-Latn-ME" sz="1200" dirty="0">
                  <a:solidFill>
                    <a:srgbClr val="7030A0"/>
                  </a:solidFill>
                  <a:latin typeface="Arial" panose="020B0604020202020204" pitchFamily="34" charset="0"/>
                  <a:ea typeface="Cambria Math"/>
                  <a:cs typeface="Arial" panose="020B0604020202020204" pitchFamily="34" charset="0"/>
                </a:endParaRPr>
              </a:p>
              <a:p>
                <a:pPr marL="0" lvl="1" indent="0">
                  <a:buNone/>
                </a:pPr>
                <a:r>
                  <a:rPr lang="sr-Latn-ME" sz="1200" dirty="0">
                    <a:solidFill>
                      <a:srgbClr val="7030A0"/>
                    </a:solidFill>
                    <a:latin typeface="Arial" panose="020B0604020202020204" pitchFamily="34" charset="0"/>
                    <a:ea typeface="Cambria Math"/>
                    <a:cs typeface="Arial" panose="020B0604020202020204" pitchFamily="34" charset="0"/>
                  </a:rPr>
                  <a:t>odavde se sračuna </a:t>
                </a:r>
              </a:p>
              <a:p>
                <a:pPr marL="0" lvl="1" indent="0">
                  <a:buNone/>
                </a:pPr>
                <a14:m>
                  <m:oMathPara xmlns:m="http://schemas.openxmlformats.org/officeDocument/2006/math">
                    <m:oMathParaPr>
                      <m:jc m:val="centerGroup"/>
                    </m:oMathParaPr>
                    <m:oMath xmlns:m="http://schemas.openxmlformats.org/officeDocument/2006/math">
                      <m:r>
                        <a:rPr lang="sr-Latn-ME" sz="1200" i="1" smtClean="0">
                          <a:solidFill>
                            <a:srgbClr val="7030A0"/>
                          </a:solidFill>
                          <a:latin typeface="Cambria Math"/>
                          <a:ea typeface="Cambria Math"/>
                          <a:cs typeface="Arial" panose="020B0604020202020204" pitchFamily="34" charset="0"/>
                        </a:rPr>
                        <m:t>𝜎</m:t>
                      </m:r>
                      <m:r>
                        <a:rPr lang="sr-Latn-ME" sz="1200" i="1">
                          <a:solidFill>
                            <a:srgbClr val="7030A0"/>
                          </a:solidFill>
                          <a:latin typeface="Cambria Math"/>
                          <a:ea typeface="Cambria Math"/>
                          <a:cs typeface="Arial" panose="020B0604020202020204" pitchFamily="34" charset="0"/>
                        </a:rPr>
                        <m:t>=</m:t>
                      </m:r>
                      <m:r>
                        <a:rPr lang="sr-Latn-ME" sz="1200" b="0" i="1" smtClean="0">
                          <a:solidFill>
                            <a:srgbClr val="7030A0"/>
                          </a:solidFill>
                          <a:latin typeface="Cambria Math"/>
                          <a:ea typeface="Cambria Math"/>
                          <a:cs typeface="Arial" panose="020B0604020202020204" pitchFamily="34" charset="0"/>
                        </a:rPr>
                        <m:t>1,25/0,68</m:t>
                      </m:r>
                      <m:r>
                        <a:rPr lang="sr-Latn-ME" sz="1200" i="1">
                          <a:solidFill>
                            <a:srgbClr val="7030A0"/>
                          </a:solidFill>
                          <a:latin typeface="Cambria Math"/>
                          <a:ea typeface="Cambria Math"/>
                          <a:cs typeface="Arial" panose="020B0604020202020204" pitchFamily="34" charset="0"/>
                        </a:rPr>
                        <m:t>=</m:t>
                      </m:r>
                      <m:r>
                        <a:rPr lang="sr-Latn-ME" sz="1200" b="1" i="0" smtClean="0">
                          <a:solidFill>
                            <a:srgbClr val="7030A0"/>
                          </a:solidFill>
                          <a:latin typeface="Cambria Math"/>
                          <a:ea typeface="Cambria Math"/>
                          <a:cs typeface="Arial" panose="020B0604020202020204" pitchFamily="34" charset="0"/>
                        </a:rPr>
                        <m:t>𝟏</m:t>
                      </m:r>
                      <m:r>
                        <a:rPr lang="sr-Latn-ME" sz="1200" b="1" i="0" smtClean="0">
                          <a:solidFill>
                            <a:srgbClr val="7030A0"/>
                          </a:solidFill>
                          <a:latin typeface="Cambria Math"/>
                          <a:ea typeface="Cambria Math"/>
                          <a:cs typeface="Arial" panose="020B0604020202020204" pitchFamily="34" charset="0"/>
                        </a:rPr>
                        <m:t>,</m:t>
                      </m:r>
                      <m:r>
                        <a:rPr lang="sr-Latn-ME" sz="1200" b="1" i="0" smtClean="0">
                          <a:solidFill>
                            <a:srgbClr val="7030A0"/>
                          </a:solidFill>
                          <a:latin typeface="Cambria Math"/>
                          <a:ea typeface="Cambria Math"/>
                          <a:cs typeface="Arial" panose="020B0604020202020204" pitchFamily="34" charset="0"/>
                        </a:rPr>
                        <m:t>𝟖𝟒</m:t>
                      </m:r>
                    </m:oMath>
                  </m:oMathPara>
                </a14:m>
                <a:endParaRPr lang="sr-Latn-ME" sz="1200" b="1" dirty="0">
                  <a:solidFill>
                    <a:srgbClr val="7030A0"/>
                  </a:solidFill>
                  <a:latin typeface="Arial" panose="020B0604020202020204" pitchFamily="34" charset="0"/>
                  <a:ea typeface="Cambria Math"/>
                  <a:cs typeface="Arial" panose="020B060402020202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sz="half" idx="1"/>
              </p:nvPr>
            </p:nvSpPr>
            <p:spPr>
              <a:xfrm>
                <a:off x="323528" y="1340768"/>
                <a:ext cx="4176464" cy="5400600"/>
              </a:xfrm>
              <a:blipFill rotWithShape="1">
                <a:blip r:embed="rId4"/>
                <a:stretch>
                  <a:fillRect t="-113"/>
                </a:stretch>
              </a:blipFill>
            </p:spPr>
            <p:txBody>
              <a:bodyPr/>
              <a:lstStyle/>
              <a:p>
                <a:r>
                  <a:rPr lang="sr-Latn-ME">
                    <a:noFill/>
                  </a:rPr>
                  <a:t> </a:t>
                </a:r>
              </a:p>
            </p:txBody>
          </p:sp>
        </mc:Fallback>
      </mc:AlternateContent>
      <p:pic>
        <p:nvPicPr>
          <p:cNvPr id="7" name="Picture 4"/>
          <p:cNvPicPr>
            <a:picLocks noGrp="1" noChangeAspect="1" noChangeArrowheads="1"/>
          </p:cNvPicPr>
          <p:nvPr>
            <p:ph sz="half" idx="2"/>
          </p:nvPr>
        </p:nvPicPr>
        <p:blipFill rotWithShape="1">
          <a:blip r:embed="rId5">
            <a:extLst>
              <a:ext uri="{28A0092B-C50C-407E-A947-70E740481C1C}">
                <a14:useLocalDpi xmlns:a14="http://schemas.microsoft.com/office/drawing/2010/main" val="0"/>
              </a:ext>
            </a:extLst>
          </a:blip>
          <a:srcRect l="9541" t="12514" r="10551" b="2263"/>
          <a:stretch/>
        </p:blipFill>
        <p:spPr bwMode="auto">
          <a:xfrm>
            <a:off x="4423426" y="1772816"/>
            <a:ext cx="4654024"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563562" y="2805125"/>
            <a:ext cx="3968878" cy="1683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
        <p:nvSpPr>
          <p:cNvPr id="8" name="Rectangle 7"/>
          <p:cNvSpPr/>
          <p:nvPr/>
        </p:nvSpPr>
        <p:spPr>
          <a:xfrm>
            <a:off x="8196014" y="1911499"/>
            <a:ext cx="360040" cy="10525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ME"/>
          </a:p>
        </p:txBody>
      </p:sp>
    </p:spTree>
    <p:extLst>
      <p:ext uri="{BB962C8B-B14F-4D97-AF65-F5344CB8AC3E}">
        <p14:creationId xmlns:p14="http://schemas.microsoft.com/office/powerpoint/2010/main" val="27132315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Literatura</a:t>
            </a:r>
            <a:endParaRPr lang="sr-Latn-ME" dirty="0"/>
          </a:p>
        </p:txBody>
      </p:sp>
      <p:sp>
        <p:nvSpPr>
          <p:cNvPr id="3" name="Content Placeholder 2"/>
          <p:cNvSpPr>
            <a:spLocks noGrp="1"/>
          </p:cNvSpPr>
          <p:nvPr>
            <p:ph idx="1"/>
          </p:nvPr>
        </p:nvSpPr>
        <p:spPr/>
        <p:txBody>
          <a:bodyPr>
            <a:normAutofit/>
          </a:bodyPr>
          <a:lstStyle/>
          <a:p>
            <a:r>
              <a:rPr lang="sr-Latn-ME" sz="1600" dirty="0" smtClean="0">
                <a:latin typeface="Arial" panose="020B0604020202020204" pitchFamily="34" charset="0"/>
                <a:cs typeface="Arial" panose="020B0604020202020204" pitchFamily="34" charset="0"/>
              </a:rPr>
              <a:t>Vukadinović, S.: Elementi teorije verovatnoće i matematičke statistike, Privredni pergled, Beo</a:t>
            </a:r>
          </a:p>
          <a:p>
            <a:r>
              <a:rPr lang="sr-Latn-ME" sz="1600" dirty="0">
                <a:latin typeface="Arial" panose="020B0604020202020204" pitchFamily="34" charset="0"/>
                <a:cs typeface="Arial" panose="020B0604020202020204" pitchFamily="34" charset="0"/>
              </a:rPr>
              <a:t>Vukadinović, S.: </a:t>
            </a:r>
            <a:r>
              <a:rPr lang="sr-Latn-ME" sz="1600" dirty="0" smtClean="0">
                <a:latin typeface="Arial" panose="020B0604020202020204" pitchFamily="34" charset="0"/>
                <a:cs typeface="Arial" panose="020B0604020202020204" pitchFamily="34" charset="0"/>
              </a:rPr>
              <a:t>Zbirka rešenih zadataka iz teorije verovatnoće, </a:t>
            </a:r>
            <a:r>
              <a:rPr lang="sr-Latn-ME" sz="1600" dirty="0">
                <a:latin typeface="Arial" panose="020B0604020202020204" pitchFamily="34" charset="0"/>
                <a:cs typeface="Arial" panose="020B0604020202020204" pitchFamily="34" charset="0"/>
              </a:rPr>
              <a:t>Privredni pergled, Beograd, </a:t>
            </a:r>
            <a:r>
              <a:rPr lang="sr-Latn-ME" sz="1600" dirty="0" smtClean="0">
                <a:latin typeface="Arial" panose="020B0604020202020204" pitchFamily="34" charset="0"/>
                <a:cs typeface="Arial" panose="020B0604020202020204" pitchFamily="34" charset="0"/>
              </a:rPr>
              <a:t>1983</a:t>
            </a:r>
          </a:p>
          <a:p>
            <a:r>
              <a:rPr lang="sr-Latn-ME" sz="1600" dirty="0" smtClean="0">
                <a:latin typeface="Arial" panose="020B0604020202020204" pitchFamily="34" charset="0"/>
                <a:cs typeface="Arial" panose="020B0604020202020204" pitchFamily="34" charset="0"/>
              </a:rPr>
              <a:t>Čuljak, V: Vjerojatnost i statistika, </a:t>
            </a:r>
            <a:r>
              <a:rPr lang="sr-Latn-ME" sz="1600" dirty="0">
                <a:latin typeface="Arial" panose="020B0604020202020204" pitchFamily="34" charset="0"/>
                <a:cs typeface="Arial" panose="020B0604020202020204" pitchFamily="34" charset="0"/>
              </a:rPr>
              <a:t>Građevinski fakultet, </a:t>
            </a:r>
            <a:r>
              <a:rPr lang="pl-PL" sz="1600" dirty="0">
                <a:latin typeface="Arial" panose="020B0604020202020204" pitchFamily="34" charset="0"/>
                <a:cs typeface="Arial" panose="020B0604020202020204" pitchFamily="34" charset="0"/>
              </a:rPr>
              <a:t>Sveučilište u Zagrebu, 2011, </a:t>
            </a:r>
            <a:r>
              <a:rPr lang="pl-PL" sz="1600" dirty="0">
                <a:latin typeface="Arial" panose="020B0604020202020204" pitchFamily="34" charset="0"/>
                <a:cs typeface="Arial" panose="020B0604020202020204" pitchFamily="34" charset="0"/>
                <a:hlinkClick r:id="rId3"/>
              </a:rPr>
              <a:t>https://portal.uniri.hr/system/resources/docs/000/004/082/original/Skripta_Vera_%</a:t>
            </a:r>
            <a:r>
              <a:rPr lang="pl-PL" sz="1600" dirty="0" smtClean="0">
                <a:latin typeface="Arial" panose="020B0604020202020204" pitchFamily="34" charset="0"/>
                <a:cs typeface="Arial" panose="020B0604020202020204" pitchFamily="34" charset="0"/>
                <a:hlinkClick r:id="rId3"/>
              </a:rPr>
              <a:t>C4%8Culjak.pdf?1413283708</a:t>
            </a:r>
            <a:endParaRPr lang="pl-PL" sz="1600" dirty="0" smtClean="0">
              <a:latin typeface="Arial" panose="020B0604020202020204" pitchFamily="34" charset="0"/>
              <a:cs typeface="Arial" panose="020B0604020202020204" pitchFamily="34" charset="0"/>
            </a:endParaRPr>
          </a:p>
          <a:p>
            <a:r>
              <a:rPr lang="sr-Latn-ME" sz="1600" dirty="0">
                <a:latin typeface="Arial" panose="020B0604020202020204" pitchFamily="34" charset="0"/>
                <a:cs typeface="Arial" panose="020B0604020202020204" pitchFamily="34" charset="0"/>
              </a:rPr>
              <a:t>Prof. dr Dušan </a:t>
            </a:r>
            <a:r>
              <a:rPr lang="sr-Latn-ME" sz="1600" dirty="0" smtClean="0">
                <a:latin typeface="Arial" panose="020B0604020202020204" pitchFamily="34" charset="0"/>
                <a:cs typeface="Arial" panose="020B0604020202020204" pitchFamily="34" charset="0"/>
              </a:rPr>
              <a:t>Joksimović: </a:t>
            </a:r>
            <a:r>
              <a:rPr lang="sr-Latn-ME" sz="1600" dirty="0">
                <a:latin typeface="Arial" panose="020B0604020202020204" pitchFamily="34" charset="0"/>
                <a:cs typeface="Arial" panose="020B0604020202020204" pitchFamily="34" charset="0"/>
              </a:rPr>
              <a:t>POSLOVNA STATISTIKA, Megatrend univerzitet primenjenih nauka, Beograd, </a:t>
            </a:r>
            <a:r>
              <a:rPr lang="sr-Latn-ME" sz="1600" dirty="0" smtClean="0">
                <a:latin typeface="Arial" panose="020B0604020202020204" pitchFamily="34" charset="0"/>
                <a:cs typeface="Arial" panose="020B0604020202020204" pitchFamily="34" charset="0"/>
              </a:rPr>
              <a:t>2006.</a:t>
            </a:r>
          </a:p>
          <a:p>
            <a:r>
              <a:rPr lang="sr-Latn-ME" sz="1600" dirty="0" smtClean="0">
                <a:latin typeface="Arial" panose="020B0604020202020204" pitchFamily="34" charset="0"/>
                <a:cs typeface="Arial" panose="020B0604020202020204" pitchFamily="34" charset="0"/>
              </a:rPr>
              <a:t>Pivac, S.: Statističke metode (predavanja</a:t>
            </a:r>
            <a:r>
              <a:rPr lang="sr-Latn-ME" sz="1600" dirty="0">
                <a:latin typeface="Arial" panose="020B0604020202020204" pitchFamily="34" charset="0"/>
                <a:cs typeface="Arial" panose="020B0604020202020204" pitchFamily="34" charset="0"/>
              </a:rPr>
              <a:t>, diplomski </a:t>
            </a:r>
            <a:r>
              <a:rPr lang="sr-Latn-ME" sz="1600" dirty="0" smtClean="0">
                <a:latin typeface="Arial" panose="020B0604020202020204" pitchFamily="34" charset="0"/>
                <a:cs typeface="Arial" panose="020B0604020202020204" pitchFamily="34" charset="0"/>
              </a:rPr>
              <a:t>studij, kolegij </a:t>
            </a:r>
            <a:r>
              <a:rPr lang="sr-Latn-ME" sz="1600" dirty="0">
                <a:latin typeface="Arial" panose="020B0604020202020204" pitchFamily="34" charset="0"/>
                <a:cs typeface="Arial" panose="020B0604020202020204" pitchFamily="34" charset="0"/>
              </a:rPr>
              <a:t>"Statističke metode</a:t>
            </a:r>
            <a:r>
              <a:rPr lang="sr-Latn-ME" sz="1600" dirty="0" smtClean="0">
                <a:latin typeface="Arial" panose="020B0604020202020204" pitchFamily="34" charset="0"/>
                <a:cs typeface="Arial" panose="020B0604020202020204" pitchFamily="34" charset="0"/>
              </a:rPr>
              <a:t>") e-nastavni materijal, Split</a:t>
            </a:r>
            <a:r>
              <a:rPr lang="sr-Latn-ME" sz="1600" dirty="0">
                <a:latin typeface="Arial" panose="020B0604020202020204" pitchFamily="34" charset="0"/>
                <a:cs typeface="Arial" panose="020B0604020202020204" pitchFamily="34" charset="0"/>
              </a:rPr>
              <a:t>, 2010</a:t>
            </a:r>
            <a:r>
              <a:rPr lang="sr-Latn-ME" sz="1600" dirty="0" smtClean="0">
                <a:latin typeface="Arial" panose="020B0604020202020204" pitchFamily="34" charset="0"/>
                <a:cs typeface="Arial" panose="020B0604020202020204" pitchFamily="34" charset="0"/>
              </a:rPr>
              <a:t>.</a:t>
            </a:r>
          </a:p>
          <a:p>
            <a:r>
              <a:rPr lang="sr-Latn-ME" sz="1600" dirty="0">
                <a:latin typeface="Arial" panose="020B0604020202020204" pitchFamily="34" charset="0"/>
                <a:cs typeface="Arial" panose="020B0604020202020204" pitchFamily="34" charset="0"/>
                <a:hlinkClick r:id="rId4"/>
              </a:rPr>
              <a:t>http://</a:t>
            </a:r>
            <a:r>
              <a:rPr lang="sr-Latn-ME" sz="1600" dirty="0" smtClean="0">
                <a:latin typeface="Arial" panose="020B0604020202020204" pitchFamily="34" charset="0"/>
                <a:cs typeface="Arial" panose="020B0604020202020204" pitchFamily="34" charset="0"/>
                <a:hlinkClick r:id="rId4"/>
              </a:rPr>
              <a:t>www.ef.uns.ac.rs/Download/metodologija_nir/20_uzorkovanje.pdf</a:t>
            </a:r>
            <a:endParaRPr lang="sr-Latn-ME" sz="1600" dirty="0" smtClean="0">
              <a:latin typeface="Arial" panose="020B0604020202020204" pitchFamily="34" charset="0"/>
              <a:cs typeface="Arial" panose="020B0604020202020204" pitchFamily="34" charset="0"/>
            </a:endParaRPr>
          </a:p>
          <a:p>
            <a:r>
              <a:rPr lang="sr-Latn-ME" sz="1600" dirty="0">
                <a:latin typeface="Arial" panose="020B0604020202020204" pitchFamily="34" charset="0"/>
                <a:cs typeface="Arial" panose="020B0604020202020204" pitchFamily="34" charset="0"/>
                <a:hlinkClick r:id="rId5"/>
              </a:rPr>
              <a:t>http://www.medfak.ni.ac.rs/PREDAVANJA/2.%20STOMATOLOGIJA/STATISTIKA/6.%</a:t>
            </a:r>
            <a:r>
              <a:rPr lang="sr-Latn-ME" sz="1600" dirty="0" smtClean="0">
                <a:latin typeface="Arial" panose="020B0604020202020204" pitchFamily="34" charset="0"/>
                <a:cs typeface="Arial" panose="020B0604020202020204" pitchFamily="34" charset="0"/>
                <a:hlinkClick r:id="rId5"/>
              </a:rPr>
              <a:t>20predavanje.pdf</a:t>
            </a:r>
            <a:endParaRPr lang="sr-Latn-ME" sz="1600" dirty="0" smtClean="0">
              <a:latin typeface="Arial" panose="020B0604020202020204" pitchFamily="34" charset="0"/>
              <a:cs typeface="Arial" panose="020B0604020202020204" pitchFamily="34" charset="0"/>
            </a:endParaRPr>
          </a:p>
          <a:p>
            <a:endParaRPr lang="sr-Latn-ME" sz="1600" dirty="0">
              <a:latin typeface="Arial" panose="020B0604020202020204" pitchFamily="34" charset="0"/>
              <a:cs typeface="Arial" panose="020B0604020202020204" pitchFamily="34" charset="0"/>
            </a:endParaRPr>
          </a:p>
          <a:p>
            <a:endParaRPr lang="sr-Latn-ME" sz="1600" dirty="0" smtClean="0">
              <a:latin typeface="Arial" panose="020B0604020202020204" pitchFamily="34" charset="0"/>
              <a:cs typeface="Arial" panose="020B0604020202020204" pitchFamily="34" charset="0"/>
            </a:endParaRPr>
          </a:p>
          <a:p>
            <a:endParaRPr lang="sr-Latn-ME" sz="1600" dirty="0">
              <a:latin typeface="Arial" panose="020B0604020202020204" pitchFamily="34" charset="0"/>
              <a:cs typeface="Arial" panose="020B0604020202020204" pitchFamily="34" charset="0"/>
            </a:endParaRPr>
          </a:p>
          <a:p>
            <a:endParaRPr lang="sr-Latn-ME"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35347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6689</TotalTime>
  <Words>1150</Words>
  <Application>Microsoft Office PowerPoint</Application>
  <PresentationFormat>On-screen Show (4:3)</PresentationFormat>
  <Paragraphs>120</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Zadatak 1.  Otpor kidanju jednog metalnog konca je slučajna promjenljiva X sa N(120,8). Uzorak koji se ispituje smatra se defektnim ako je X&lt;110. Odredi vjerovatnoću da je uzorak defektan. </vt:lpstr>
      <vt:lpstr>Zadatak 2.  Fabrika proizvodi kuglice nominalnog prečnika 5 mm. Usled neprecizne izrade, prečnik kuglice je praktično slučajna promenljiva X, sa normalnim zakonom raspodjele (μ=5mm i σ=0,05 mm). Pri kontroli se odbacuju sve kuglice čiji prečnik odstupa od nominalnog za više od 0,1 mm.  a)Koliki procenat kuglica će u prosjeku biti odbačen? b) Kolika tolerancija prećnika kuglice može da se garantuje sa vjerovatnoćom 0,97 </vt:lpstr>
      <vt:lpstr>Zadatak 2. - nastavak Fabrika proizvodi kuglice nominalnog prečnika 5 mm. Usled neprecizne izrade, prečnik kuglice je praktično slučajna promenljiva X, sa normalnim zakonom raspodjele (μ=5mm i σ=0,05 mm). Pri kontroli se odbacuju sve kuglice čiji prečnik odstupa od nominalnog za više od 0,1 mm.  a)Koliki procenat kuglica će u prosjeku biti odbačen? b) Kolika toerancija prećnika kuglice može da se garantuje sa vjerovatnoćom 0,97 </vt:lpstr>
      <vt:lpstr>Zadatak 3.  Izračunati vjerovatnoću da u 10000 bacanja novčića broj palih grbova bude između 4950 i 5100.</vt:lpstr>
      <vt:lpstr>Zadatak 4.  Vijek trajanja baterije (u časovima)  je slučajna promjenljiva X sa normalnom raspodjelom N(100, 5). a. Odrediti vjerovatnoću da nova baterija istog tipa traje najmanje 105 časova? b. Ako je jedna baterija već izdržala 90 časova, kolika je vjerovatnoća da će izdržati još15 časova? c. Odrediti interval simetričan u odnosu na μ u kojem će vjerovatnoća slučajne promjenljive X biti 0,4 </vt:lpstr>
      <vt:lpstr>Zadatak 4. -nastavak Vijek trajanja baterije (u časovima)  je slučajna promjenljiva X sa normalnom raspodjelom N(100, 5). a. Odrediti vjerovatnoću da nova baterija istog tipa traje najmanje 105 časova? b. Ako je jedna baterija već izdržala 90 časova, kolika je vjerovatnoća da će izdržati još15 časova? c. Odrediti interval simetričan u odnosu na μ u kojem će vjerovatnoća slučajne promjenljive X biti 0,4 </vt:lpstr>
      <vt:lpstr>Zadatak 5. Pri velikom broju mjerenja uočeno je da 75% grešaka ne premašuje +1,25mm. Zamjenjujući frekvencije pojavljivanja grešaka njihovim vjerovatnoćama, odrediti standardno odstupanje σ, smatrajući da su greške mjerenja slučajna promjenljiva sa normalnom raspodjelom X~N(0;σ).</vt:lpstr>
      <vt:lpstr>Literatura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KVANTITATIVNE METODE U GRAĐEVINSKOM MENADŽMENTU</dc:title>
  <dc:creator>zana</dc:creator>
  <cp:lastModifiedBy>zana</cp:lastModifiedBy>
  <cp:revision>667</cp:revision>
  <dcterms:created xsi:type="dcterms:W3CDTF">2015-09-16T06:05:45Z</dcterms:created>
  <dcterms:modified xsi:type="dcterms:W3CDTF">2017-11-06T10:25:15Z</dcterms:modified>
</cp:coreProperties>
</file>