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7" r:id="rId3"/>
    <p:sldId id="363" r:id="rId4"/>
    <p:sldId id="368" r:id="rId5"/>
    <p:sldId id="348" r:id="rId6"/>
    <p:sldId id="364" r:id="rId7"/>
    <p:sldId id="365" r:id="rId8"/>
    <p:sldId id="367" r:id="rId9"/>
    <p:sldId id="366" r:id="rId10"/>
    <p:sldId id="362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64413" autoAdjust="0"/>
  </p:normalViewPr>
  <p:slideViewPr>
    <p:cSldViewPr>
      <p:cViewPr varScale="1">
        <p:scale>
          <a:sx n="70" d="100"/>
          <a:sy n="70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172" y="93663"/>
            <a:ext cx="6065377" cy="455034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20688" y="5076056"/>
            <a:ext cx="5760640" cy="39604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335904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10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41158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93663"/>
            <a:ext cx="6064250" cy="4549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2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3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Posmatrajmo</a:t>
            </a: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geometrijski red: S=1+2/3+4/9+8/27+....</a:t>
            </a:r>
          </a:p>
          <a:p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dva uzastopna clana reda (naredni/posmatrani)=2/3.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 sa 2/3 pomnozimo cijeli red ovim brojem, onda re postaje:   2/3*S=2/3+4/9+8/27+...., razlikuje se od prvog samo što mu nedostaje prvi član</a:t>
            </a:r>
          </a:p>
          <a:p>
            <a:endParaRPr lang="sr-Latn-ME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vi-V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duzimanjem ova dva reda poništavaju se svi članovi osim prvog:</a:t>
            </a:r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S-2/3*S=1,</a:t>
            </a: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odnosno S(1-2/3)=1, pa je suma ovog reda S=1/(1-2/3)</a:t>
            </a:r>
          </a:p>
          <a:p>
            <a:endParaRPr lang="sr-Latn-ME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Uopstavajuci, mozemo reci da je suma beskonacnog geometrijskog reda oblika    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S=a+ar+ar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+...=a/(1-r)</a:t>
            </a:r>
          </a:p>
          <a:p>
            <a:endParaRPr lang="sr-Latn-ME" sz="1200" b="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r-Latn-ME" sz="1200" b="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vise na https://bs.wikipedia.org/wiki/Geometrijski_red</a:t>
            </a:r>
            <a:endParaRPr lang="vi-VN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4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Posmatrajmo</a:t>
            </a: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geometrijski red: S=1+2/3+4/9+8/27+....</a:t>
            </a:r>
          </a:p>
          <a:p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dva uzastopna clana reda (naredni/posmatrani)=2/3.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Ako sa 2/3 pomnozimo cijeli red ovim brojem, onda re postaje:   2/3*S=2/3+4/9+8/27+...., razlikuje se od prvog samo što mu nedostaje prvi član</a:t>
            </a:r>
          </a:p>
          <a:p>
            <a:endParaRPr lang="sr-Latn-ME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vi-V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duzimanjem ova dva reda poništavaju se svi članovi osim prvog:</a:t>
            </a:r>
            <a:r>
              <a:rPr lang="sr-Latn-M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S-2/3*S=1,</a:t>
            </a:r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odnosno S(1-2/3)=1, pa je suma ovog reda S=1/(1-2/3)</a:t>
            </a:r>
          </a:p>
          <a:p>
            <a:endParaRPr lang="sr-Latn-ME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Uopstavajuci, mozemo reci da je suma beskonacnog geometrijskog reda oblika    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S=a+ar+ar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+ar</a:t>
            </a:r>
            <a:r>
              <a:rPr lang="sr-Latn-ME" sz="1200" b="0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+...=a/(1-r)</a:t>
            </a:r>
          </a:p>
          <a:p>
            <a:endParaRPr lang="sr-Latn-ME" sz="1200" b="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r-Latn-ME" sz="1200" b="0" i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ME" sz="1200" b="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vise na https://bs.wikipedia.org/wiki/Geometrijski_red</a:t>
            </a:r>
            <a:endParaRPr lang="vi-VN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5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6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7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8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2150" y="93663"/>
            <a:ext cx="5505450" cy="4129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9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16.10.2018.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-statistika.r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rtal.uniri.hr/system/resources/docs/000/004/082/original/Skripta_Vera_%C4%8Culjak.pdf?141328370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vježbe 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V3</a:t>
            </a:r>
            <a:endParaRPr lang="sr-Latn-ME" sz="40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6651" y="2444988"/>
            <a:ext cx="7920880" cy="2625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Latn-M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SLUČAJNE PROMJENLJIVE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Definicija, diskretne i kontinualne promjenljive 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Funkcija raspodjele vjerovatnoće slučajne promjenljive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Gustina (raspodjele) vjerovatnoće</a:t>
            </a: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Matematičko očekivanje, varijansa, koeficijent varijacije</a:t>
            </a:r>
          </a:p>
        </p:txBody>
      </p:sp>
    </p:spTree>
    <p:extLst>
      <p:ext uri="{BB962C8B-B14F-4D97-AF65-F5344CB8AC3E}">
        <p14:creationId xmlns:p14="http://schemas.microsoft.com/office/powerpoint/2010/main" val="24854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3600" b="1" dirty="0" smtClean="0"/>
              <a:t>Literatura</a:t>
            </a:r>
            <a:endParaRPr lang="sr-Latn-M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Vukadinović, S.: Elementi teorije verovatnoće i matematičke statistike, Privredni pergled, Beo</a:t>
            </a: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Vukadinović, S.: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Zbirka rešenih zadataka iz teorije verovatnoće,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Privredni pergled, Beograd,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1983</a:t>
            </a: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Bruckler, F.M: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Pierre de Fermat; Osječki matematički list  5(2005),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37–42</a:t>
            </a:r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www.e-statistika.rs</a:t>
            </a:r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Čuljak, V: Vjerojatnost i statistika, </a:t>
            </a:r>
            <a:r>
              <a:rPr lang="sr-Latn-ME" sz="1600" dirty="0">
                <a:latin typeface="Arial" panose="020B0604020202020204" pitchFamily="34" charset="0"/>
                <a:cs typeface="Arial" panose="020B0604020202020204" pitchFamily="34" charset="0"/>
              </a:rPr>
              <a:t>Građevinski fakultet,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Sveučilište u Zagrebu, 2011,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https://portal.uniri.hr/system/resources/docs/000/004/082/original/Skripta_Vera_%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C4%8Culjak.pdf?1413283708</a:t>
            </a:r>
            <a:endParaRPr lang="pl-P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Tomič, V.: Elementi verovatnoće u srednjoj školi, (master rad), </a:t>
            </a:r>
            <a:r>
              <a:rPr lang="sr-Latn-ME" sz="1600" dirty="0" smtClean="0">
                <a:solidFill>
                  <a:srgbClr val="383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sr-Latn-ME" sz="1600" dirty="0">
                <a:solidFill>
                  <a:srgbClr val="383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://www.dmi.uns.ac.rs/site/dmi/download/master/matematika/VojinTomic.pdf</a:t>
            </a:r>
          </a:p>
        </p:txBody>
      </p:sp>
    </p:spTree>
    <p:extLst>
      <p:ext uri="{BB962C8B-B14F-4D97-AF65-F5344CB8AC3E}">
        <p14:creationId xmlns:p14="http://schemas.microsoft.com/office/powerpoint/2010/main" val="375716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 se gađa sa 4 metka. Neka je X slučajna promjenljiva koja označava broj pogodaka i ako je u svakom gađanju vjerovatnoća pogotka cilja 0,5 naći: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raspodjelu vjerovatnoća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slučajne promjenljive X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funkciju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raspodjele vjerovatnoća slučajne promjenljive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matematičko očekivanje, modu i medijanu,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varijansu i koeficijent varijacije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72816"/>
                <a:ext cx="8229600" cy="45259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Broj pogodaka može biti: 0,1,2, 3 ili 4,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je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X={0,1,2,3,4}-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skup vrijednosti slučajne promjenjive X (konačan niz brojeva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Ure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đe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 r</a:t>
                </a:r>
                <a:r>
                  <a:rPr lang="pt-BR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-torka 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elemenata </a:t>
                </a:r>
                <a:r>
                  <a:rPr lang="pt-BR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(4 gadjanja), n-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lanog skupa </a:t>
                </a:r>
                <a:r>
                  <a:rPr lang="pt-BR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{0=</a:t>
                </a:r>
                <a:r>
                  <a:rPr lang="en-US" sz="1200" i="1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promasaj</a:t>
                </a:r>
                <a:r>
                  <a:rPr lang="en-US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1=</a:t>
                </a:r>
                <a:r>
                  <a:rPr lang="en-US" sz="1200" i="1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pogodak</a:t>
                </a:r>
                <a:r>
                  <a:rPr lang="en-US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}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ali tako da se elementi mogu i ponavljati (r mo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že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biti i ve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ć</a:t>
                </a:r>
                <a:r>
                  <a:rPr lang="pt-BR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 od n) zove se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b="1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varijacija s ponavljanjem r-tog razreda od n elemenata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𝑉𝑠𝑎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𝑝𝑜𝑛𝑎𝑣𝑙𝑗𝑎𝑛𝑗𝑒𝑚</m:t>
                          </m:r>
                        </m:e>
                        <m:sub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  <m:sup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)</m:t>
                          </m:r>
                        </m:sup>
                      </m:sSubSup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p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sup>
                      </m:sSup>
                      <m:r>
                        <a:rPr lang="en-US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sup>
                      </m:sSup>
                      <m:r>
                        <a:rPr lang="en-US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=16 </m:t>
                      </m:r>
                      <m:r>
                        <a:rPr lang="en-US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𝑚𝑜𝑔𝑢𝑐𝑖h</m:t>
                      </m:r>
                      <m:r>
                        <a:rPr lang="en-US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𝑖𝑠h𝑜𝑑𝑎</m:t>
                      </m:r>
                    </m:oMath>
                  </m:oMathPara>
                </a14:m>
                <a:endParaRPr lang="sr-Latn-ME" sz="12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Raspodjela </a:t>
                </a:r>
                <a:r>
                  <a:rPr lang="sr-Latn-ME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vjerovatnoća  slučajne promjenljive X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u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tabeli</a:t>
                </a:r>
                <a:r>
                  <a:rPr lang="sr-Latn-ME" sz="12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(suma vjerovatnoca mora biti 1!)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</a:p>
              <a:p>
                <a:pPr>
                  <a:buFont typeface="+mj-lt"/>
                  <a:buAutoNum type="alphaLcParenR"/>
                </a:pP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funkcija raspodjele vjerovatnoće</a:t>
                </a:r>
                <a:endParaRPr lang="sr-Latn-ME" sz="12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sr-Latn-ME" sz="110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𝐹</m:t>
                      </m:r>
                      <m:d>
                        <m:dPr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d>
                      <m:r>
                        <a:rPr lang="sr-Latn-ME" sz="11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𝑃</m:t>
                      </m:r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&lt;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d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sr-Latn-ME" sz="11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eqArrPr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0       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≤0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16</m:t>
                                  </m:r>
                                </m:den>
                              </m:f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0&lt;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≤1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16</m:t>
                                  </m:r>
                                </m:den>
                              </m:f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1&lt;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≤2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16</m:t>
                                  </m:r>
                                </m:den>
                              </m:f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2&lt;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≤3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sr-Latn-ME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  <m:r>
                                    <a:rPr lang="en-US" sz="11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sz="11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16</m:t>
                                  </m:r>
                                </m:den>
                              </m:f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3&lt;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≤4</m:t>
                              </m:r>
                            </m:e>
                            <m:e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1     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𝑧𝑎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1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&gt;4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2" indent="0">
                  <a:buNone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72816"/>
                <a:ext cx="8229600" cy="4525963"/>
              </a:xfrm>
              <a:blipFill rotWithShape="1">
                <a:blip r:embed="rId3"/>
                <a:stretch>
                  <a:fillRect t="-13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362567"/>
              </p:ext>
            </p:extLst>
          </p:nvPr>
        </p:nvGraphicFramePr>
        <p:xfrm>
          <a:off x="2987824" y="3311632"/>
          <a:ext cx="4320476" cy="554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126"/>
                <a:gridCol w="490835"/>
                <a:gridCol w="521198"/>
                <a:gridCol w="480053"/>
                <a:gridCol w="480053"/>
                <a:gridCol w="617211"/>
              </a:tblGrid>
              <a:tr h="266911"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Broj pogodaka (x</a:t>
                      </a:r>
                      <a:r>
                        <a:rPr lang="sr-Latn-ME" sz="1100" baseline="-250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Vjerovatnoća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6/16</a:t>
                      </a:r>
                      <a:endParaRPr lang="sr-Latn-ME" sz="11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58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matematičko očekivanje, modu i medijanu,</a:t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varijansu, standardnu devijaciju i koeficijent varijacije</a:t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72816"/>
                <a:ext cx="8229600" cy="45259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>
                  <a:buFont typeface="+mj-lt"/>
                  <a:buAutoNum type="alphaLcParenR" startAt="3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matematičko očekivanje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200" b="1" i="1" dirty="0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𝝁</m:t>
                      </m:r>
                      <m:r>
                        <a:rPr lang="sr-Latn-ME" sz="1200" b="1" i="1" dirty="0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1" i="1" dirty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𝑴</m:t>
                      </m:r>
                      <m:d>
                        <m:dPr>
                          <m:ctrlPr>
                            <a:rPr lang="sr-Latn-ME" sz="1200" b="1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b="1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𝑿</m:t>
                          </m:r>
                        </m:e>
                      </m:d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+….+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sSub>
                        <m:sSub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𝑝</m:t>
                          </m:r>
                        </m:e>
                        <m:sub>
                          <m:r>
                            <a:rPr lang="sr-Latn-ME" sz="1200" b="0" i="1" dirty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b>
                      </m:sSub>
                      <m:r>
                        <a:rPr lang="sr-Latn-ME" sz="1200" b="0" i="1" dirty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2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  <m:r>
                            <a:rPr lang="sr-Latn-ME" sz="12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sr-Latn-ME" sz="1200" b="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sr-Latn-ME" sz="12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sr-Latn-ME" sz="1200" b="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r-Latn-ME" sz="1200" b="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sr-Latn-ME" sz="1200" b="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sr-Latn-ME" sz="1200" b="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=0</m:t>
                      </m:r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+1∙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+2∙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6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+3∙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+4∙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32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16</m:t>
                          </m:r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sr-Latn-ME" sz="1200" b="1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𝟐</m:t>
                      </m:r>
                    </m:oMath>
                  </m:oMathPara>
                </a14:m>
                <a:endParaRPr lang="sr-Latn-ME" sz="1200" b="1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400050"/>
                <a:r>
                  <a:rPr lang="sr-Latn-ME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medijana M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 je vrijednost slučajne promjenljive X za koju vjerovatnoća da slučajna promjenljiva uzme vrijednost manju od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iznosi 0,5,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 P(X&lt;x)=0,5, odnosno ona koja (s obzirom na diskretnu prirodu slučajne promjenljive) zadovoljava uslov, da postoji x</a:t>
                </a:r>
                <a:r>
                  <a:rPr lang="sr-Latn-ME" sz="12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tako: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lvl="1" indent="0" algn="ctr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&lt;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2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≤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1/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≤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≤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2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  x</a:t>
                </a:r>
                <a:r>
                  <a:rPr lang="sr-Latn-ME" sz="1200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=Me</a:t>
                </a:r>
                <a:endParaRPr lang="sr-Latn-ME" sz="1200" baseline="-25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14350" lvl="1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Prema kumulativnoj funkciji raspodjele vjerovatnoće F(X) koju smo definisali u prethodnom dijelu zadatka je za: </a:t>
                </a:r>
              </a:p>
              <a:p>
                <a:pPr marL="514350" lvl="1" indent="0" algn="ctr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P(X&lt;2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)=5/16&lt;0,5, 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 za P(X&lt;3)=11/16&gt;0,5, pa je medijana Me=2</a:t>
                </a:r>
              </a:p>
              <a:p>
                <a:pPr marL="400050"/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moda (Mo)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najvjerovatnija vrijednost slučajne promjenljive X , odnosno  pi=max, Mo=2. P(X=Mo)=6/16</a:t>
                </a:r>
              </a:p>
              <a:p>
                <a:pPr marL="0" indent="0">
                  <a:buNone/>
                </a:pP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 startAt="2"/>
                </a:pPr>
                <a:r>
                  <a:rPr lang="sr-Latn-ME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varijansa V(X) ili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2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12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sr-Latn-ME" sz="12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sub>
                      <m:sup>
                        <m:r>
                          <a:rPr lang="sr-Latn-ME" sz="12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bSup>
                    <m:r>
                      <a:rPr lang="en-US" sz="12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200" b="1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</a:t>
                </a:r>
                <a:r>
                  <a:rPr lang="en-US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disperzija D</a:t>
                </a:r>
                <a:r>
                  <a:rPr lang="en-US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(X) 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ekivanje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kvadrata odstupanja slučajne promjenljive X od matematičkog očekivanja M(X), od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𝑉</m:t>
                    </m:r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𝑋</m:t>
                    </m:r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[</m:t>
                        </m:r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d>
                          <m:dPr>
                            <m:ctrlP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</m:d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]</m:t>
                        </m:r>
                      </m:e>
                      <m:sup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sr-Latn-ME" sz="12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r-Latn-ME" sz="12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r-Latn-ME" sz="12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𝑋</m:t>
                                </m:r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)]</m:t>
                                </m:r>
                              </m:e>
                              <m:sup>
                                <m:r>
                                  <a:rPr lang="en-US" sz="12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∙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diskretnu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promjenljivu</a:t>
                </a: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𝑉</m:t>
                    </m:r>
                    <m:d>
                      <m:dPr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</m:e>
                    </m:d>
                    <m:r>
                      <a:rPr lang="sr-Latn-ME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  <m:r>
                              <a:rPr lang="en-US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12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0−2</m:t>
                            </m:r>
                          </m:e>
                        </m:d>
                      </m:e>
                      <m:sup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∙1/16</m:t>
                    </m:r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4/16</m:t>
                    </m:r>
                  </m:oMath>
                </a14:m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6/16</m:t>
                    </m:r>
                  </m:oMath>
                </a14:m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3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16</m:t>
                        </m:r>
                      </m:den>
                    </m:f>
                    <m:r>
                      <a:rPr lang="sr-Latn-ME" sz="12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4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16</m:t>
                        </m:r>
                      </m:den>
                    </m:f>
                  </m:oMath>
                </a14:m>
                <a:endParaRPr lang="sr-Latn-ME" sz="1200" b="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=4/16+4/16+0/16+4/16+4/16=1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standardno </a:t>
                </a:r>
                <a:r>
                  <a:rPr lang="en-US" sz="1200" b="1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odstupanje</a:t>
                </a:r>
                <a:r>
                  <a:rPr lang="sr-Latn-ME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(standardna devijacija)</a:t>
                </a:r>
                <a:r>
                  <a:rPr lang="en-US" sz="12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2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12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sr-Latn-ME" sz="12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sub>
                      <m:sup/>
                    </m:sSubSup>
                    <m:r>
                      <a:rPr lang="en-US" sz="1200" b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2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sr-Latn-ME" sz="12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𝑽</m:t>
                        </m:r>
                      </m:e>
                    </m:rad>
                    <m:d>
                      <m:dPr>
                        <m:ctrlPr>
                          <a:rPr lang="en-US" sz="12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2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𝑿</m:t>
                        </m:r>
                      </m:e>
                    </m:d>
                    <m:r>
                      <a:rPr lang="sr-Latn-ME" sz="12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2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sr-Latn-ME" sz="12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𝟏</m:t>
                        </m:r>
                      </m:e>
                    </m:rad>
                    <m:r>
                      <a:rPr lang="sr-Latn-ME" sz="12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12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b="1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koeficijent</a:t>
                </a:r>
                <a:r>
                  <a:rPr lang="en-US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varijacije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je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relativna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mjera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rasturanja</a:t>
                </a:r>
                <a:r>
                  <a:rPr lang="en-US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  <m:sub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  <m:r>
                      <a:rPr lang="en-US" sz="12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𝜎</m:t>
                        </m:r>
                      </m:num>
                      <m:den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𝜇</m:t>
                        </m:r>
                      </m:den>
                    </m:f>
                    <m:r>
                      <a:rPr lang="en-US" sz="12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𝜎</m:t>
                        </m:r>
                      </m:num>
                      <m:den>
                        <m:r>
                          <a:rPr lang="en-US" sz="12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𝜇</m:t>
                        </m:r>
                      </m:den>
                    </m:f>
                    <m:r>
                      <a:rPr lang="en-US" sz="12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∙100%</m:t>
                    </m:r>
                    <m:r>
                      <a:rPr lang="sr-Latn-ME" sz="12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=0,5</a:t>
                </a: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 startAt="3"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2" indent="0">
                  <a:buNone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72816"/>
                <a:ext cx="8229600" cy="4525963"/>
              </a:xfrm>
              <a:blipFill rotWithShape="1">
                <a:blip r:embed="rId3"/>
                <a:stretch>
                  <a:fillRect t="-3774" b="-242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231116"/>
              </p:ext>
            </p:extLst>
          </p:nvPr>
        </p:nvGraphicFramePr>
        <p:xfrm>
          <a:off x="4811692" y="1351328"/>
          <a:ext cx="4320476" cy="554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126"/>
                <a:gridCol w="490835"/>
                <a:gridCol w="521198"/>
                <a:gridCol w="480053"/>
                <a:gridCol w="480053"/>
                <a:gridCol w="617211"/>
              </a:tblGrid>
              <a:tr h="266911"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Broj pogodaka (x</a:t>
                      </a:r>
                      <a:r>
                        <a:rPr lang="sr-Latn-ME" sz="1100" baseline="-250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Vjerovatnoća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6/16</a:t>
                      </a:r>
                      <a:endParaRPr lang="sr-Latn-ME" sz="1100" b="1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18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Novčic se baca do pojave grba, a sa X označimo  broj bacanja novčića (uključujući i bacanje kada se pojavio grb). Naći za slučajnu promjenljivu X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zakon raspodjele vjerovatnoća 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matematičko očekivanje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628800"/>
                <a:ext cx="8496944" cy="474198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Prostor elementarnih događaja je beskonačan, ali prebrojiv skupom prirodnih brojeva, pa slučajna promjenljiva X</a:t>
                </a:r>
                <a:r>
                  <a:rPr lang="el-GR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{1,2,3....}.</a:t>
                </a:r>
              </a:p>
              <a:p>
                <a:pPr marL="0" indent="0">
                  <a:buNone/>
                </a:pPr>
                <a:r>
                  <a:rPr lang="en-US" sz="1200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ća pojave grba u svakom bacanju, jednaka je vjerovatnoći pojave pisma i iznosi 0,5. 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Pojava pisma i grba su nezavisni događaji, jer je P(AB)=P(A)∙P(B)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P(X=1)=1/2			               (u prvom bacanju se pojavio grb)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P(X=2)=(1-1/2)1/2=1/2-1/4=1/4	         (u drugom se pojavio grb, a u prvom se nije pojavio grb)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P(X=3)=(1-1/2)(1-1/2)1/2=(1-1/2-1/2+1/4)1/2=1/8..... (u trećem se pojavio grb, a u prvom i drugom se nije pojavio grb)</a:t>
                </a:r>
              </a:p>
              <a:p>
                <a:pPr marL="228600" indent="-228600">
                  <a:buFont typeface="+mj-lt"/>
                  <a:buAutoNum type="alphaLcParenR"/>
                </a:pPr>
                <a:endParaRPr lang="sr-Latn-ME" sz="12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zakon raspodjele vjerovatnoće: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𝑋</m:t>
                    </m:r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sr-Latn-ME" sz="13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f>
                      <m:fPr>
                        <m:ctrlPr>
                          <a:rPr lang="sr-Latn-ME" sz="13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3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sr-Latn-ME" sz="13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3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sr-Latn-ME" sz="1300" i="1" dirty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sr-Latn-ME" sz="13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x=1,2,3...., pri čemu mora biti i</a:t>
                </a:r>
                <a14:m>
                  <m:oMath xmlns:m="http://schemas.openxmlformats.org/officeDocument/2006/math">
                    <m:r>
                      <a:rPr lang="sr-Latn-ME" sz="130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     </m:t>
                    </m:r>
                  </m:oMath>
                </a14:m>
                <a:endParaRPr lang="sr-Latn-ME" sz="1300" dirty="0" smtClean="0">
                  <a:solidFill>
                    <a:srgbClr val="7030A0"/>
                  </a:solidFill>
                  <a:latin typeface="Cambria Math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30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     </m:t>
                      </m:r>
                      <m:nary>
                        <m:naryPr>
                          <m:chr m:val="∑"/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∞</m:t>
                          </m:r>
                        </m:sup>
                        <m:e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𝑋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sr-Latn-ME" sz="13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sr-Latn-ME" sz="1300" i="1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sr-Latn-ME" sz="13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sr-Latn-ME" sz="13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sr-Latn-ME" sz="1300" i="1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e>
                      </m:nary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4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8</m:t>
                          </m:r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+….=</m:t>
                      </m:r>
                      <m:f>
                        <m:fPr>
                          <m:ctrlP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sr-Latn-ME" sz="13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sr-Latn-ME" sz="13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sr-Latn-ME" sz="13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=1</m:t>
                      </m:r>
                    </m:oMath>
                  </m:oMathPara>
                </a14:m>
                <a:endParaRPr lang="sr-Latn-ME" sz="13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050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suma </a:t>
                </a:r>
                <a:r>
                  <a:rPr lang="sr-Latn-ME" sz="14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beskonacnog geometrijskog reda oblika    </a:t>
                </a:r>
                <a:r>
                  <a:rPr lang="sr-Latn-ME" sz="1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S=a+ar+ar</a:t>
                </a:r>
                <a:r>
                  <a:rPr lang="sr-Latn-ME" sz="1400" i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+ar</a:t>
                </a:r>
                <a:r>
                  <a:rPr lang="sr-Latn-ME" sz="1400" i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sr-Latn-ME" sz="1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+ar</a:t>
                </a:r>
                <a:r>
                  <a:rPr lang="sr-Latn-ME" sz="1400" i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sr-Latn-ME" sz="14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+...=a/(1-r)</a:t>
                </a:r>
              </a:p>
              <a:p>
                <a:pPr marL="228600" indent="-228600">
                  <a:buFont typeface="+mj-lt"/>
                  <a:buAutoNum type="alphaLcParenR" startAt="2"/>
                </a:pPr>
                <a:endParaRPr lang="sr-Latn-ME" sz="18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2"/>
                </a:pPr>
                <a:endParaRPr lang="sr-Latn-ME" sz="12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628800"/>
                <a:ext cx="8496944" cy="4741987"/>
              </a:xfrm>
              <a:blipFill rotWithShape="1">
                <a:blip r:embed="rId3"/>
                <a:stretch>
                  <a:fillRect l="-143" t="-129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2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M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matematičko očekivanje</a:t>
            </a: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496944" cy="531805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Prostor elementarnih događaja je beskonačan, ali prebrojiv skupom prirodnih brojeva, pa slučajna promjenljiva X</a:t>
                </a:r>
                <a:r>
                  <a:rPr lang="el-GR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ϵ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{1,2,3....}.</a:t>
                </a:r>
              </a:p>
              <a:p>
                <a:pPr marL="0" indent="0">
                  <a:buNone/>
                </a:pPr>
                <a:r>
                  <a:rPr lang="en-US" sz="1200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Vjerovatno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ća pojave grba u svakom bacanju, jednaka je vjerovatnoći pojave pisma i iznosi 0,5. 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Pojava pisma i grba su nezavisni događaji, jer je P(AB)=P(A)∙P(B)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P(X=1)=1/2			               (u prvom bacanju se pojavio grb)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P(X=2)=(1-1/2)1/2=1/2-1/4=1/4	         (u drugom se pojavio grb, a u prvom se nije pojavio grb)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P(X=3)=(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1-1/2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)(1-1/2)1/2=(1-1/2-1/2+1/4)1/2=1/8.....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(u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trećem se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pojavio grb,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u prvom i drugom se nije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pojavio grb)</a:t>
                </a:r>
              </a:p>
              <a:p>
                <a:pPr marL="228600" indent="-228600">
                  <a:buFont typeface="+mj-lt"/>
                  <a:buAutoNum type="alphaLcParenR" startAt="2"/>
                </a:pPr>
                <a:endParaRPr lang="sr-Latn-ME" sz="12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2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matematičko očekivanje:</a:t>
                </a:r>
              </a:p>
              <a:p>
                <a:pPr marL="0" lvl="2" indent="0">
                  <a:buNone/>
                </a:pPr>
                <a14:m>
                  <m:oMath xmlns:m="http://schemas.openxmlformats.org/officeDocument/2006/math"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𝑀</m:t>
                    </m:r>
                    <m:d>
                      <m:d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</m:e>
                    </m:d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+….+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𝑛</m:t>
                        </m:r>
                      </m:sub>
                    </m:sSub>
                    <m:r>
                      <a:rPr lang="sr-Latn-ME" sz="140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sr-Latn-ME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=1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+2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3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+....+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n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f>
                      <m:f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sr-Latn-ME" sz="140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=</a:t>
                </a:r>
                <a:r>
                  <a:rPr lang="sr-Latn-ME" sz="1400" dirty="0">
                    <a:solidFill>
                      <a:srgbClr val="7030A0"/>
                    </a:solidFill>
                    <a:ea typeface="Cambria Math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f>
                          <m:fPr>
                            <m:ctrlPr>
                              <a:rPr lang="sr-Latn-ME" sz="140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sr-Latn-ME" sz="140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sr-Latn-ME" sz="1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sr-Latn-ME" sz="1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𝑘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ctrlP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40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sr-Latn-ME" sz="140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sr-Latn-ME" sz="140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sr-Latn-ME" sz="1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sr-Latn-ME" sz="1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𝑘</m:t>
                                </m:r>
                                <m:r>
                                  <a:rPr lang="sr-Latn-ME" sz="1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uporedimo ga sa geometrijskim redom  koji konvergira i čija je suma   1/(1-a):        </a:t>
                </a:r>
                <a:r>
                  <a:rPr lang="sr-Latn-ME" sz="1200" dirty="0" smtClean="0">
                    <a:solidFill>
                      <a:srgbClr val="7030A0"/>
                    </a:solidFill>
                    <a:cs typeface="Arial" panose="020B0604020202020204" pitchFamily="34" charset="0"/>
                  </a:rPr>
                  <a:t>S1=</a:t>
                </a:r>
                <a14:m>
                  <m:oMath xmlns:m="http://schemas.openxmlformats.org/officeDocument/2006/math">
                    <m:r>
                      <a:rPr lang="sr-Latn-ME" sz="12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1+</m:t>
                    </m:r>
                    <m:r>
                      <a:rPr lang="sr-Latn-ME" sz="12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𝑎</m:t>
                    </m:r>
                    <m:r>
                      <a:rPr lang="sr-Latn-ME" sz="12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sr-Latn-ME" sz="120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</m:e>
                      <m:sup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+….+</m:t>
                    </m:r>
                    <m:sSup>
                      <m:sSupPr>
                        <m:ctrlP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</m:e>
                      <m:sup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</m:sSup>
                    <m:r>
                      <a:rPr lang="sr-Latn-ME" sz="1200" b="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(1−</m:t>
                        </m:r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  <m:r>
                          <a:rPr lang="sr-Latn-ME" sz="12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Posmatrajmo red koji se dobija njegovim diferenciranjem (i lijevu i desnu stranu diferenciramo)   </a:t>
                </a:r>
              </a:p>
              <a:p>
                <a:pPr marL="0" indent="0">
                  <a:buNone/>
                </a:pPr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S2=0+1+2a+3a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+4a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+...=1/(1-a)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  <a:p>
                <a:pPr marL="0" indent="0" algn="ctr">
                  <a:buNone/>
                </a:pPr>
                <a:endParaRPr lang="sr-Latn-ME" sz="1200" baseline="300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 reda S2 oduzmimo red S1:   0+1-1+2a-a+3a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+4a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+....=a+2a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+3a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+4a</a:t>
                </a:r>
                <a:r>
                  <a:rPr lang="sr-Latn-ME" sz="12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+......=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r-Latn-ME" sz="12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sr-Latn-ME" sz="120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(1−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𝑎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)</m:t>
                            </m:r>
                          </m:e>
                          <m:sup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sr-Latn-ME" sz="12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1−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𝑎</m:t>
                            </m:r>
                          </m:e>
                        </m:d>
                      </m:den>
                    </m:f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1−1+</m:t>
                        </m:r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sr-Latn-ME" sz="1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sr-Latn-ME" sz="1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1−</m:t>
                                </m:r>
                                <m:r>
                                  <a:rPr lang="sr-Latn-ME" sz="1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sr-Latn-ME" sz="12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sr-Latn-ME" sz="12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(1−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𝑎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)</m:t>
                            </m:r>
                          </m:e>
                          <m:sup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ako uvedemo smjenu a=1/2,  dobijamo red koji odgovara našem redu za proračun matematičkog očekivanja, pa je :</a:t>
                </a:r>
              </a:p>
              <a:p>
                <a:pPr marL="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200" i="1" dirty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𝑀</m:t>
                      </m:r>
                      <m:d>
                        <m:dPr>
                          <m:ctrlP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sr-Latn-ME" sz="1200" i="1" dirty="0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</m:d>
                      <m:r>
                        <a:rPr lang="sr-Latn-ME" sz="1200" i="1" dirty="0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den>
                      </m:f>
                      <m:r>
                        <a:rPr lang="sr-Latn-ME" sz="12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</m:t>
                      </m:r>
                      <m:f>
                        <m:fPr>
                          <m:ctrlPr>
                            <a:rPr lang="sr-Latn-ME" sz="12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sr-Latn-ME" sz="120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r-Latn-ME" sz="12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sr-Latn-ME" sz="1200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sr-Latn-ME" sz="12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sr-Latn-ME" sz="12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sr-Latn-ME" sz="1200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sr-Latn-ME" sz="1200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sr-Latn-ME" sz="12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=2</m:t>
                      </m:r>
                    </m:oMath>
                  </m:oMathPara>
                </a14:m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496944" cy="5318051"/>
              </a:xfrm>
              <a:blipFill rotWithShape="1">
                <a:blip r:embed="rId3"/>
                <a:stretch>
                  <a:fillRect t="-11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17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3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 partije od 100 proizvoda od kojih su 10% škart, izabran je na slučajan način uzorak od 5 proizvoda. Ako sa X označimo broj škartova u uzorku, naći :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zakon raspodjele vjerovatnoća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slučajne promjenljive X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matematičko očekivanje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slučajne promjenljive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varijansu i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standardno odstupanje slučajne promjenljive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2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Eksperiment je izbor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r=5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elemenata (bez vraćanja) iz skupa koji ima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n=100 elemenata, elementarni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događaj je grupa od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proizvoda – nije važan redosled, pa se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radi o podskupu od 5 proizvoda, a ne o uredjenoj 5-orki. </a:t>
                </a:r>
                <a:r>
                  <a:rPr lang="sr-Latn-ME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Dakle, radi se o broju kombinacija bez ponavljanja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Ovakvih se podskupova na slučajan način može izabrati: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pl-PL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num>
                        <m:den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sr-Latn-ME" sz="1200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100!</m:t>
                          </m:r>
                        </m:num>
                        <m:den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  <m:r>
                            <a:rPr lang="sr-Latn-ME" sz="12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95</m:t>
                          </m:r>
                          <m:r>
                            <a:rPr lang="sr-Latn-ME" sz="12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!</m:t>
                          </m:r>
                        </m:den>
                      </m:f>
                      <m:r>
                        <a:rPr lang="sr-Latn-ME" sz="12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=75287520</m:t>
                      </m:r>
                    </m:oMath>
                  </m:oMathPara>
                </a14:m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DISKRETNA SLUCAJNA PROMJENLJIVA X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:r>
                  <a:rPr lang="sr-Latn-ME" sz="1200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Broj škartova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može biti: 0,1,2, 3 , 4 ili 5,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 je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X={0,1,2,3,4,5}-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skup vrijednosti slučajne promjenjive X (konačan niz brojeva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</a:p>
              <a:p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Događaj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A: „uzorak ima </a:t>
                </a:r>
                <a:r>
                  <a:rPr lang="sr-Latn-ME" sz="1200" i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neispravnih  proizvoda“</a:t>
                </a:r>
                <a:r>
                  <a:rPr lang="sr-Latn-ME" sz="1200" b="1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(onda u uzorku ima i  r-k=5-k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ispravnih)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1950" indent="-361950"/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ukupno ispravnih proizvoda ima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100*90%=90,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ukupno neispravnih ima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10.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 uzorku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ovih 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neispravnih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potiče od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neispravnih proizvoda, a oni se mogu izabrati od 10 neispravnih 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num>
                          <m:den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načina (broj kombinacija bez ponavljanja)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61950" indent="-361950"/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ispravni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proizvodi u uzorku potiču od ukupno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90 ispravnih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proizvoda. Ova grupa od 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(5-k)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ispravna proizvoda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 može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odabrati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90</m:t>
                            </m:r>
                          </m:num>
                          <m:den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5−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načina.</a:t>
                </a:r>
              </a:p>
              <a:p>
                <a:pPr marL="361950" indent="-361950"/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Dakle ukupno se 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neispravnih i 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5-k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ispravnih proizvoda mogu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izabrati na </a:t>
                </a:r>
                <a14:m>
                  <m:oMath xmlns:m="http://schemas.openxmlformats.org/officeDocument/2006/math">
                    <m:r>
                      <a:rPr lang="sr-Latn-ME" sz="12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d>
                      <m:dPr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num>
                          <m:den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r>
                  <a:rPr lang="sr-Latn-ME" sz="1200" dirty="0">
                    <a:solidFill>
                      <a:srgbClr val="7030A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r-Latn-ME" sz="12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sr-Latn-ME" sz="12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90</m:t>
                            </m:r>
                          </m:num>
                          <m:den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5−</m:t>
                            </m:r>
                            <m:r>
                              <a:rPr lang="sr-Latn-ME" sz="1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načina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361950" indent="-361950"/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96000" indent="-396000">
                  <a:buFont typeface="+mj-lt"/>
                  <a:buAutoNum type="alphaLcParenR"/>
                </a:pPr>
                <a:r>
                  <a:rPr lang="sr-Latn-ME" sz="12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zakon raspodjele vjerovatnoće</a:t>
                </a:r>
              </a:p>
              <a:p>
                <a:pPr marL="396000" indent="-396000"/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 </a:t>
                </a:r>
                <a:r>
                  <a:rPr lang="sr-Latn-ME" sz="12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klasičnoj definiciji je vjerovatnoća da se desi događaj 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A, odnosno da slučajna promjenljiva X uzme vrijednost </a:t>
                </a: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sr-Latn-ME" sz="1200" i="1" baseline="-25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sr-Latn-ME" sz="12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je :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𝑃</m:t>
                    </m:r>
                    <m:r>
                      <a:rPr lang="sr-Latn-ME" sz="14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4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𝑋</m:t>
                    </m:r>
                    <m:r>
                      <a:rPr lang="sr-Latn-ME" sz="14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40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b="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</m:sub>
                    </m:sSub>
                    <m:r>
                      <a:rPr lang="sr-Latn-ME" sz="1400" i="1" dirty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f>
                      <m:fPr>
                        <m:ctrlPr>
                          <a:rPr lang="sr-Latn-ME" sz="1400" i="1" dirty="0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sr-Latn-ME" sz="140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sr-Latn-ME" sz="140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10</m:t>
                                </m:r>
                              </m:num>
                              <m:den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r>
                          <a:rPr lang="sr-Latn-ME" sz="1400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∙</m:t>
                        </m:r>
                        <m:d>
                          <m:dPr>
                            <m:ctrlPr>
                              <a:rPr lang="sr-Latn-ME" sz="140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sr-Latn-ME" sz="140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90</m:t>
                                </m:r>
                              </m:num>
                              <m:den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5−</m:t>
                                </m:r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ctrlPr>
                              <a:rPr lang="sr-Latn-ME" sz="1400" i="1" dirty="0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sr-Latn-ME" sz="140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100</m:t>
                                </m:r>
                              </m:num>
                              <m:den>
                                <m:r>
                                  <a:rPr lang="sr-Latn-ME" sz="1400" b="0" i="1" dirty="0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5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sr-Latn-ME" sz="14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endParaRPr lang="sr-Latn-ME" sz="1200" i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sr-Latn-ME" sz="1200" i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odnosno p0=0,583, p1=0,340, p2=0,070, p3=0,007, p4=0, p5=0</a:t>
                </a: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2" indent="0">
                  <a:buNone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en-US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2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669979"/>
              </a:xfrm>
              <a:blipFill rotWithShape="1">
                <a:blip r:embed="rId3"/>
                <a:stretch>
                  <a:fillRect t="-131" r="-444" b="-3003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4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3. </a:t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matematičko očekivanje slučajne promjenljive X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varijansu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standardno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odstupanje slučajne promjenljive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b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 koeficijent varijacije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72816"/>
                <a:ext cx="8640960" cy="45259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>
                  <a:buFont typeface="+mj-lt"/>
                  <a:buAutoNum type="alphaLcParenR" startAt="3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matematičko očekivanje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sr-Latn-ME" sz="1400" b="0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𝜇</m:t>
                    </m:r>
                    <m:r>
                      <a:rPr lang="sr-Latn-ME" sz="1400" b="0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𝑀</m:t>
                    </m:r>
                    <m:d>
                      <m:d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</m:e>
                    </m:d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+….+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b>
                    </m:sSub>
                    <m:r>
                      <a:rPr lang="sr-Latn-ME" sz="1400" b="0" i="1" dirty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sSub>
                      <m:sSubPr>
                        <m:ctrlPr>
                          <a:rPr lang="sr-Latn-ME" sz="140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sr-Latn-ME" sz="1400" b="0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𝑛</m:t>
                        </m:r>
                      </m:sub>
                    </m:sSub>
                    <m:r>
                      <a:rPr lang="sr-Latn-ME" sz="1400" b="0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,583+1∙0,340+2∙0,070+3∙0,007+4∙0+5∙0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0,501</a:t>
                </a:r>
              </a:p>
              <a:p>
                <a:pPr marL="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 startAt="2"/>
                </a:pP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varijansa V(X) ili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4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sr-Latn-ME" sz="14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sub>
                      <m:sup>
                        <m:r>
                          <a:rPr lang="sr-Latn-ME" sz="14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bSup>
                    <m:r>
                      <a:rPr lang="en-US" sz="1400" i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400" b="1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odnosno</a:t>
                </a:r>
                <a:r>
                  <a:rPr lang="en-US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disperzija D</a:t>
                </a:r>
                <a:r>
                  <a:rPr lang="en-US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(X) 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je 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č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ekivanje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kvadrata odstupanja slučajne promjenljive X od matematičkog očekivanja M(X), od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𝑉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𝑋</m:t>
                    </m:r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[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</m:d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]</m:t>
                        </m:r>
                      </m:e>
                      <m:sup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𝑋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)]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∙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za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diskretnu</a:t>
                </a:r>
                <a:r>
                  <a:rPr lang="en-US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promjenljivu</a:t>
                </a: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𝑉</m:t>
                    </m:r>
                    <m:d>
                      <m:dPr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</m:e>
                    </m:d>
                    <m:r>
                      <a:rPr lang="sr-Latn-ME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[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𝑋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𝑀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</m:d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]</m:t>
                        </m:r>
                      </m:e>
                      <m:sup>
                        <m: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sz="14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0−</m:t>
                            </m:r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0,501</m:t>
                            </m:r>
                          </m:e>
                        </m:d>
                      </m:e>
                      <m:sup>
                        <m:r>
                          <a:rPr lang="sr-Latn-ME" sz="1400" b="0" i="1" smtClean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∙0,583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−0,501</m:t>
                            </m:r>
                          </m:e>
                        </m:d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0,340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−0,501</m:t>
                            </m:r>
                          </m:e>
                        </m:d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0,070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3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−0,501</m:t>
                            </m:r>
                          </m:e>
                        </m:d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</m:oMath>
                </a14:m>
                <a:endParaRPr lang="sr-Latn-ME" sz="1400" i="1" dirty="0" smtClean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0,007</m:t>
                    </m:r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4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−0,501</m:t>
                            </m:r>
                          </m:e>
                        </m:d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</m:oMath>
                </a14:m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sr-Latn-ME" sz="1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5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−0,501</m:t>
                            </m:r>
                          </m:e>
                        </m:d>
                      </m:e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sr-Latn-ME" sz="14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</m:t>
                    </m:r>
                    <m:r>
                      <a:rPr lang="sr-Latn-ME" sz="1400" b="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0=</m:t>
                    </m:r>
                    <m:r>
                      <a:rPr lang="sr-Latn-ME" sz="1400" b="0" i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0,1463+0,0847+0,1573+0,0437=0,432</m:t>
                    </m:r>
                  </m:oMath>
                </a14:m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3"/>
                </a:pPr>
                <a:r>
                  <a:rPr lang="en-US" sz="1400" b="1" dirty="0" err="1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standardno</a:t>
                </a:r>
                <a:r>
                  <a:rPr lang="en-US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 err="1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odstupanje</a:t>
                </a: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(standardna devijacija)</a:t>
                </a:r>
                <a:r>
                  <a:rPr lang="en-US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4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l-GR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sr-Latn-ME" sz="1400" b="1" i="1" dirty="0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𝒙</m:t>
                        </m:r>
                      </m:sub>
                      <m:sup/>
                    </m:sSubSup>
                    <m:r>
                      <a:rPr lang="en-US" sz="1400" b="1" dirty="0">
                        <a:solidFill>
                          <a:srgbClr val="7030A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4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sr-Latn-ME" sz="14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𝑽</m:t>
                        </m:r>
                      </m:e>
                    </m:rad>
                    <m:d>
                      <m:dPr>
                        <m:ctrlPr>
                          <a:rPr lang="en-US" sz="14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400" b="1" i="1" dirty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𝑿</m:t>
                        </m:r>
                      </m:e>
                    </m:d>
                    <m:r>
                      <a:rPr lang="sr-Latn-ME" sz="14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sr-Latn-ME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sr-Latn-ME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𝟎</m:t>
                        </m:r>
                        <m:r>
                          <a:rPr lang="sr-Latn-ME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sr-Latn-ME" sz="1400" b="1" i="1" dirty="0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𝟒𝟑𝟐</m:t>
                        </m:r>
                      </m:e>
                    </m:rad>
                    <m:r>
                      <a:rPr lang="sr-Latn-ME" sz="14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4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𝟎</m:t>
                    </m:r>
                    <m:r>
                      <a:rPr lang="sr-Latn-ME" sz="14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,</m:t>
                    </m:r>
                    <m:r>
                      <a:rPr lang="sr-Latn-ME" sz="1400" b="1" i="1" dirty="0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𝟔𝟓𝟕𝟑</m:t>
                    </m:r>
                  </m:oMath>
                </a14:m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3"/>
                </a:pPr>
                <a:endParaRPr lang="sr-Latn-ME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3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koeficijent varijacije: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𝑣</m:t>
                          </m:r>
                        </m:sub>
                      </m:sSub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𝜎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𝜇</m:t>
                          </m:r>
                        </m:den>
                      </m:f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𝜎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𝜇</m:t>
                          </m:r>
                        </m:den>
                      </m:f>
                      <m:r>
                        <a:rPr lang="en-US" sz="1400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∙100%</m:t>
                      </m:r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0,6573</m:t>
                          </m:r>
                        </m:num>
                        <m:den>
                          <m:r>
                            <a:rPr lang="sr-Latn-ME" sz="14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0,501</m:t>
                          </m:r>
                        </m:den>
                      </m:f>
                      <m:r>
                        <a:rPr lang="sr-Latn-ME" sz="1400" b="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=1,3119</m:t>
                      </m:r>
                    </m:oMath>
                  </m:oMathPara>
                </a14:m>
                <a:endParaRPr lang="en-US" sz="1400" dirty="0">
                  <a:solidFill>
                    <a:srgbClr val="7030A0"/>
                  </a:solidFill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lphaLcParenR" startAt="3"/>
                </a:pPr>
                <a:endParaRPr lang="sr-Latn-ME" sz="14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2" indent="0">
                  <a:buNone/>
                </a:pPr>
                <a:endParaRPr lang="en-U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+mj-lt"/>
                  <a:buAutoNum type="alphaLcParenR"/>
                </a:pPr>
                <a:endParaRPr lang="en-US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72816"/>
                <a:ext cx="8640960" cy="4525963"/>
              </a:xfrm>
              <a:blipFill rotWithShape="1">
                <a:blip r:embed="rId3"/>
                <a:stretch>
                  <a:fillRect l="-141" t="-135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06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Dvije mašine proizvode jednake proizvode. Raspodjela vjerovatnoća škartova, koji se u toku jedne smjene pojave na prvoj, odnosno drugoj mašini su dati u tabeli. 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Formirati raspodjelu vjerovatnoća broja škartova koji se pojave na obje mašine u toku jedne smjene (slučajna promjenljiva Z)</a:t>
            </a:r>
            <a:b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Naći matematičko očekivanje i varijansu  za slučajnu promjenljivu Z</a:t>
            </a:r>
            <a: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ME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498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ME" sz="1400" b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RJEŠENJE</a:t>
            </a:r>
          </a:p>
          <a:p>
            <a:pPr>
              <a:buFont typeface="+mj-lt"/>
              <a:buAutoNum type="alphaLcParenR"/>
            </a:pPr>
            <a:r>
              <a:rPr lang="sr-Latn-ME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:slučajna promjenljiva koja odgovara broju skartova koji se pojavi na obje mašine, Z=X+Y, a ova slučajna promjenljiva Z može da uzme vrijednosti (0,1,2,3,4,5)</a:t>
            </a: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su promjenljive X i Y nezavisne onda važi:</a:t>
            </a:r>
          </a:p>
          <a:p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P(Z=0)=P(X=0,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Y=0)=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P(X=0)*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P(Y=0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0,1*0,5=0,05</a:t>
            </a: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P(Z=1)=P(X=0, Y=1)+P(X=1,Y=0)=P(X=0)*P(Y=1)+P(X=1)*P(Y=0)=0,1*0,3+0,6*0,5=0,33</a:t>
            </a: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P(Z=2)=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P(X=0,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Y=2)+P(X=2,Y=0)+P(X=1,Y=1)=P(X=0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)*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P(Y=2)+P(X=2)*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P(Y=0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+P(X=1)*P(Y=1)= =0,1*0,2+0,2*0,5+0,6*0,3=0,3</a:t>
            </a: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P(Z=3)=P(X=3,Y=0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)+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P(X=1,Y=2)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+P(X=2,Y=1)= P(X=3)*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P(Y=0) +P(X=1)*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P(Y=2)+P(X=2)*P(Y=1) =0,1*0,5+0,6*0,2+0,2*0,3=0,23</a:t>
            </a: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P(Z=4)=P(X=2,Y=2)+P(X=3,Y=1) = P(X=2)*P(Y=2)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P(X=3)*P(Y=1)=0,2*0,2+0,1*0,3=0,07</a:t>
            </a: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P(Z=5)=P(X=3,Y=2) </a:t>
            </a:r>
            <a:r>
              <a:rPr lang="sr-Latn-ME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P(X=3)*P(Y=2)=0,1*0,2=0,02</a:t>
            </a:r>
          </a:p>
          <a:p>
            <a:r>
              <a:rPr lang="sr-Latn-ME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i Y jesu nezavisne i P(Z)=1</a:t>
            </a:r>
          </a:p>
          <a:p>
            <a:pPr>
              <a:buFont typeface="+mj-lt"/>
              <a:buAutoNum type="alphaLcParenR"/>
            </a:pPr>
            <a:endParaRPr lang="sr-Latn-ME" sz="14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lphaLcParenR"/>
            </a:pPr>
            <a:endParaRPr lang="sr-Latn-ME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759243"/>
              </p:ext>
            </p:extLst>
          </p:nvPr>
        </p:nvGraphicFramePr>
        <p:xfrm>
          <a:off x="2123728" y="1628800"/>
          <a:ext cx="5364000" cy="82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/>
                <a:gridCol w="432000"/>
                <a:gridCol w="432000"/>
                <a:gridCol w="432000"/>
                <a:gridCol w="432000"/>
                <a:gridCol w="1188000"/>
                <a:gridCol w="432000"/>
                <a:gridCol w="432000"/>
                <a:gridCol w="432000"/>
              </a:tblGrid>
              <a:tr h="216024">
                <a:tc gridSpan="5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prvu mašinu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drugu mašinu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 skartova (X)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</a:t>
                      </a:r>
                      <a:r>
                        <a:rPr lang="sr-Latn-ME" sz="1100" baseline="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skartova (Y)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403526"/>
              </p:ext>
            </p:extLst>
          </p:nvPr>
        </p:nvGraphicFramePr>
        <p:xfrm>
          <a:off x="2123759" y="5589240"/>
          <a:ext cx="4978833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689"/>
                <a:gridCol w="580864"/>
                <a:gridCol w="580864"/>
                <a:gridCol w="622354"/>
                <a:gridCol w="622354"/>
                <a:gridCol w="622354"/>
                <a:gridCol w="622354"/>
              </a:tblGrid>
              <a:tr h="252799">
                <a:tc gridSpan="7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obje mašine ukupno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074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 skartova (</a:t>
                      </a:r>
                      <a:r>
                        <a:rPr lang="sr-Latn-ME" sz="11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074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9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Zadatak </a:t>
            </a:r>
            <a:r>
              <a:rPr lang="sr-Latn-ME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ME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nastavak</a:t>
            </a:r>
            <a:endParaRPr lang="sr-Latn-ME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1628800"/>
            <a:ext cx="8147248" cy="4497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lphaLcParenR"/>
            </a:pPr>
            <a:endParaRPr lang="en-US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76872"/>
                <a:ext cx="8229600" cy="402190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sr-Latn-ME" sz="1400" b="1" u="sng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RJEŠENJE</a:t>
                </a:r>
              </a:p>
              <a:p>
                <a:pPr>
                  <a:buFont typeface="+mj-lt"/>
                  <a:buAutoNum type="alphaLcParenR" startAt="2"/>
                </a:pPr>
                <a:r>
                  <a:rPr lang="sr-Latn-ME" sz="1400" b="1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matematičko očekivanje;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matematičko 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očekivanje zbira slučajnih promjenljivih X i Y jednako je zbiru njihovih matematičkih očekivanja  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M(Z)=M(X+Y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)= M(X)+M(Y)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M(X)=0*0,1+1*0,6+2*0,2+3*0,1=1,3                           M(Y)=0*0,5+1*0,3+2*0,2=0,7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M(Z)=1,3+0,7=2</a:t>
                </a:r>
              </a:p>
              <a:p>
                <a:pPr marL="11430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Moze se provjeriti i ako se direktno racuna matematicko ocekivanje za promjenljivu Z, na osnovu njene raspodjele vjerovatnoće</a:t>
                </a:r>
              </a:p>
              <a:p>
                <a:pPr marL="114300" indent="0">
                  <a:buNone/>
                </a:pPr>
                <a:endParaRPr lang="sr-Latn-ME" sz="1400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>
                  <a:buFont typeface="+mj-lt"/>
                  <a:buAutoNum type="alphaLcParenR" startAt="3"/>
                </a:pPr>
                <a:r>
                  <a:rPr lang="sr-Latn-ME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varijansa</a:t>
                </a: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zbira slučajnih promjenljivih X i Y jednaka je zbiru njihovih 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varijansi</a:t>
                </a:r>
              </a:p>
              <a:p>
                <a:pPr marL="114300" indent="0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cs typeface="Arial" panose="020B0604020202020204" pitchFamily="34" charset="0"/>
                  </a:rPr>
                  <a:t>	V(X)=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𝑘</m:t>
                        </m:r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sr-Latn-ME" sz="1400" i="1">
                            <a:solidFill>
                              <a:srgbClr val="7030A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r-Latn-ME" sz="1400" i="1">
                                        <a:solidFill>
                                          <a:srgbClr val="7030A0"/>
                                        </a:solidFill>
                                        <a:latin typeface="Cambria Math"/>
                                        <a:cs typeface="Arial" panose="020B0604020202020204" pitchFamily="34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𝑀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𝑋</m:t>
                                </m:r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)]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∙</m:t>
                            </m:r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sr-Latn-ME" sz="1400" i="1">
                                <a:solidFill>
                                  <a:srgbClr val="7030A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14300" indent="0" algn="ctr">
                  <a:buNone/>
                </a:pPr>
                <a:r>
                  <a:rPr lang="sr-Latn-ME" sz="14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V(X+Y)= V(X)+V(Y)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V(X)=(0-1,3)</a:t>
                </a:r>
                <a:r>
                  <a:rPr lang="sr-Latn-ME" sz="1400" baseline="30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*0,1+(1-1,3)</a:t>
                </a:r>
                <a:r>
                  <a:rPr lang="sr-Latn-ME" sz="1400" baseline="30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*0,6+(2-1,3)</a:t>
                </a:r>
                <a:r>
                  <a:rPr lang="sr-Latn-ME" sz="1400" baseline="30000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*0,2+(3-1,3)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*0,1=0,61                          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V(Y)=(0-0,7)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*0,5+(1-0,7)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*0,3+(2-0,7)</a:t>
                </a:r>
                <a:r>
                  <a:rPr lang="sr-Latn-ME" sz="1400" baseline="300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*0,2=0,61</a:t>
                </a:r>
              </a:p>
              <a:p>
                <a:pPr marL="114300" indent="0" algn="ctr">
                  <a:buNone/>
                </a:pPr>
                <a:r>
                  <a:rPr lang="sr-Latn-ME" sz="1400" dirty="0" smtClean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V(Z)=0,61+0,61=1,22</a:t>
                </a: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14300" indent="0" algn="ctr">
                  <a:buNone/>
                </a:pPr>
                <a:endParaRPr lang="sr-Latn-ME" sz="1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76872"/>
                <a:ext cx="8229600" cy="4021907"/>
              </a:xfrm>
              <a:blipFill rotWithShape="1">
                <a:blip r:embed="rId3"/>
                <a:stretch>
                  <a:fillRect l="-148" t="-152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747997"/>
              </p:ext>
            </p:extLst>
          </p:nvPr>
        </p:nvGraphicFramePr>
        <p:xfrm>
          <a:off x="1475656" y="188640"/>
          <a:ext cx="536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/>
                <a:gridCol w="432000"/>
                <a:gridCol w="432000"/>
                <a:gridCol w="432000"/>
                <a:gridCol w="432000"/>
                <a:gridCol w="1188000"/>
                <a:gridCol w="432000"/>
                <a:gridCol w="432000"/>
                <a:gridCol w="43200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prvu mašinu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drugu mašinu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 skartova (X)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</a:t>
                      </a:r>
                      <a:r>
                        <a:rPr lang="sr-Latn-ME" sz="1100" baseline="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skartova (Y)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255817"/>
              </p:ext>
            </p:extLst>
          </p:nvPr>
        </p:nvGraphicFramePr>
        <p:xfrm>
          <a:off x="3491880" y="1484784"/>
          <a:ext cx="4978833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689"/>
                <a:gridCol w="580864"/>
                <a:gridCol w="580864"/>
                <a:gridCol w="622354"/>
                <a:gridCol w="622354"/>
                <a:gridCol w="622354"/>
                <a:gridCol w="622354"/>
              </a:tblGrid>
              <a:tr h="252799">
                <a:tc gridSpan="7"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 obje mašine ukupno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074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Br. skartova (</a:t>
                      </a:r>
                      <a:r>
                        <a:rPr lang="sr-Latn-ME" sz="11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074">
                <a:tc>
                  <a:txBody>
                    <a:bodyPr/>
                    <a:lstStyle/>
                    <a:p>
                      <a:r>
                        <a:rPr lang="sr-Latn-ME" sz="11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vjerovatnoće</a:t>
                      </a:r>
                      <a:endParaRPr lang="sr-Latn-ME" sz="11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r-Latn-ME" sz="1100" kern="12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3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7032</TotalTime>
  <Words>1969</Words>
  <Application>Microsoft Office PowerPoint</Application>
  <PresentationFormat>On-screen Show (4:3)</PresentationFormat>
  <Paragraphs>266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Zadatak 1.  Cilj se gađa sa 4 metka. Neka je X slučajna promjenljiva koja označava broj pogodaka i ako je u svakom gađanju vjerovatnoća pogotka cilja 0,5 naći: a) raspodjelu vjerovatnoća slučajne promjenljive X b) funkciju raspodjele vjerovatnoća slučajne promjenljive X c) matematičko očekivanje, modu i medijanu, d) varijansu i koeficijent varijacije </vt:lpstr>
      <vt:lpstr>Zadatak 1.  nastavak c) matematičko očekivanje, modu i medijanu, d) varijansu, standardnu devijaciju i koeficijent varijacije </vt:lpstr>
      <vt:lpstr>Zadatak 2.  Novčic se baca do pojave grba, a sa X označimo  broj bacanja novčića (uključujući i bacanje kada se pojavio grb). Naći za slučajnu promjenljivu X a) zakon raspodjele vjerovatnoća  b) matematičko očekivanje</vt:lpstr>
      <vt:lpstr>Zadatak 2. nastavak b) matematičko očekivanje</vt:lpstr>
      <vt:lpstr>Zadatak 3.  iz partije od 100 proizvoda od kojih su 10% škart, izabran je na slučajan način uzorak od 5 proizvoda. Ako sa X označimo broj škartova u uzorku, naći : a) zakon raspodjele vjerovatnoća slučajne promjenljive X b) matematičko očekivanje slučajne promjenljive X, c) varijansu i standardno odstupanje slučajne promjenljive X </vt:lpstr>
      <vt:lpstr>Zadatak 3.  nastavak b) matematičko očekivanje slučajne promjenljive X, c) varijansu i d) standardno odstupanje slučajne promjenljive X e) koeficijent varijacije </vt:lpstr>
      <vt:lpstr>Zadatak 4.  Dvije mašine proizvode jednake proizvode. Raspodjela vjerovatnoća škartova, koji se u toku jedne smjene pojave na prvoj, odnosno drugoj mašini su dati u tabeli.  a) Formirati raspodjelu vjerovatnoća broja škartova koji se pojave na obje mašine u toku jedne smjene (slučajna promjenljiva Z) b) Naći matematičko očekivanje i varijansu  za slučajnu promjenljivu Z </vt:lpstr>
      <vt:lpstr>Zadatak 4.  nastavak</vt:lpstr>
      <vt:lpstr>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zana</cp:lastModifiedBy>
  <cp:revision>548</cp:revision>
  <cp:lastPrinted>2017-10-17T06:00:25Z</cp:lastPrinted>
  <dcterms:created xsi:type="dcterms:W3CDTF">2015-09-16T06:05:45Z</dcterms:created>
  <dcterms:modified xsi:type="dcterms:W3CDTF">2018-10-16T10:14:53Z</dcterms:modified>
</cp:coreProperties>
</file>