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74" r:id="rId2"/>
    <p:sldId id="307" r:id="rId3"/>
    <p:sldId id="376" r:id="rId4"/>
    <p:sldId id="377" r:id="rId5"/>
    <p:sldId id="382" r:id="rId6"/>
    <p:sldId id="378" r:id="rId7"/>
    <p:sldId id="379" r:id="rId8"/>
    <p:sldId id="381" r:id="rId9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7158" autoAdjust="0"/>
  </p:normalViewPr>
  <p:slideViewPr>
    <p:cSldViewPr>
      <p:cViewPr varScale="1">
        <p:scale>
          <a:sx n="68" d="100"/>
          <a:sy n="68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2696" y="24535"/>
            <a:ext cx="54864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M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60648" y="4343400"/>
            <a:ext cx="6192688" cy="4621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2BB9D-8C5E-4816-B888-838AF92A9B08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84280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1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4202259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23813"/>
            <a:ext cx="54864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2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23813"/>
            <a:ext cx="54864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3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23813"/>
            <a:ext cx="54864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4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23813"/>
            <a:ext cx="54864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5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23813"/>
            <a:ext cx="54864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6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7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23813"/>
            <a:ext cx="5486400" cy="4114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8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13186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0902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697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9030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40593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36068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8161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6441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43473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9736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57927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D0A5-9B06-41D1-B21C-E3E8BC5CF920}" type="datetimeFigureOut">
              <a:rPr lang="sr-Latn-ME" smtClean="0"/>
              <a:t>02.11.2017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57411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0040" y="3326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KVANTITATIVNE METODE U GRAĐEVINSKOM MENADŽMENTU</a:t>
            </a:r>
          </a:p>
          <a:p>
            <a:r>
              <a:rPr lang="sr-Latn-ME" sz="2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predavanja </a:t>
            </a:r>
            <a:r>
              <a:rPr lang="sr-Latn-ME" sz="24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2017/18</a:t>
            </a:r>
            <a:endParaRPr lang="sr-Latn-ME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08304" y="587727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4000" b="1" dirty="0" smtClean="0"/>
              <a:t>V5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1560" y="2204864"/>
            <a:ext cx="7920880" cy="2841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RASPODJELE DISKRETNIH PROMJENLJIVIH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Binomna raspodjela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Puasonova raspodjela</a:t>
            </a:r>
          </a:p>
        </p:txBody>
      </p:sp>
    </p:spTree>
    <p:extLst>
      <p:ext uri="{BB962C8B-B14F-4D97-AF65-F5344CB8AC3E}">
        <p14:creationId xmlns:p14="http://schemas.microsoft.com/office/powerpoint/2010/main" val="26699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proizvodnji  prefabrikovanih betonskih ivičnjaka nalazi se 6 % neispravnih. </a:t>
            </a:r>
            <a:b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Ako ispitujemo uzorak od 5 proizvoda, kolika je vjerovatnoća da se među njima nađu tri neispravna proizvoda?</a:t>
            </a:r>
            <a:b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Koliko se može očekivati neispravnih proizvoda u uzorku od 5?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)Koliki 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treba da je uzorak da vjerovatnoća 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pojave najmanje jednog neispravnog 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proizvoda u uzorku 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bude </a:t>
            </a:r>
            <a:r>
              <a:rPr lang="sr-Latn-ME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najmanje  </a:t>
            </a:r>
            <a:r>
              <a:rPr lang="sr-Latn-M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0,01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X- slučajna promjenljiva= broj neispravnih proizvoda u uzorku od 5; X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ϵ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={0,1,2,3,4,5}</a:t>
                </a: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n- broj elemenata =5</a:t>
                </a: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p=6%=0,06</a:t>
                </a: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X~B(5;0,06),</a:t>
                </a: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a)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kolika je vjerovatnoća da se među </a:t>
                </a: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proizvoda iz uzorka nađu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tri neispravna proizvoda</a:t>
                </a:r>
                <a:endParaRPr lang="sr-Latn-ME" sz="14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𝟑</m:t>
                          </m:r>
                        </m:e>
                      </m:d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𝑷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𝑿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𝟑</m:t>
                          </m:r>
                        </m:e>
                      </m:d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𝒏</m:t>
                              </m:r>
                            </m:num>
                            <m:den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den>
                          </m:f>
                        </m:e>
                      </m:d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p>
                        <m:sSup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p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𝒙</m:t>
                          </m:r>
                        </m:sup>
                      </m:sSup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𝒒</m:t>
                          </m:r>
                        </m:e>
                        <m:sup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𝒙</m:t>
                          </m:r>
                        </m:sup>
                      </m:sSup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𝟓</m:t>
                              </m:r>
                            </m:num>
                            <m:den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p>
                        <m:sSup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𝟎𝟔</m:t>
                          </m:r>
                        </m:e>
                        <m:sup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𝟗𝟒</m:t>
                          </m:r>
                        </m:e>
                        <m:sup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𝟎𝟎𝟐</m:t>
                      </m:r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Mogli smo sračunati preko rekurentne formule: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d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𝑛</m:t>
                          </m:r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+1</m:t>
                          </m:r>
                        </m:num>
                        <m:den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den>
                      </m:f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𝑞</m:t>
                          </m:r>
                        </m:den>
                      </m:f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sr-Latn-ME" altLang="sr-Latn-RS" sz="1400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𝟎</m:t>
                          </m:r>
                        </m:e>
                      </m:d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=0</m:t>
                          </m:r>
                        </m:e>
                      </m:d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b="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400" b="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p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b="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0,06</m:t>
                          </m:r>
                        </m:e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0,94</m:t>
                          </m:r>
                        </m:e>
                        <m:sup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sr-Latn-ME" sz="1400" b="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0,94</m:t>
                          </m:r>
                        </m:e>
                        <m:sup>
                          <m:r>
                            <a:rPr lang="sr-Latn-ME" sz="1400" b="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sr-Latn-ME" sz="1400" b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=0,73</m:t>
                      </m:r>
                      <m:r>
                        <a:rPr lang="sr-Latn-ME" sz="1400" b="0" i="0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4</m:t>
                      </m:r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1+1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𝑞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</m:d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0,06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0,94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0,734=0,234</m:t>
                      </m:r>
                    </m:oMath>
                  </m:oMathPara>
                </a14:m>
                <a:endParaRPr lang="sr-Latn-ME" altLang="sr-Latn-RS" sz="1400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2+1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𝑞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0,06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0,94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∙0,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2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34=0,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3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</m:oMath>
                  </m:oMathPara>
                </a14:m>
                <a:endParaRPr lang="sr-Latn-ME" altLang="sr-Latn-RS" sz="1400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𝟑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5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3+1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3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𝑞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3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3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0,06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0,94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sr-Latn-ME" sz="1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𝟎𝟑𝟎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=0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,0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2</m:t>
                      </m:r>
                    </m:oMath>
                  </m:oMathPara>
                </a14:m>
                <a:endParaRPr lang="sr-Latn-ME" altLang="sr-Latn-RS" sz="1400" dirty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endParaRPr lang="sr-Latn-ME" altLang="sr-Latn-RS" sz="1400" dirty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endParaRPr lang="sr-Latn-ME" altLang="sr-Latn-RS" sz="1400" dirty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  <a:blipFill rotWithShape="1">
                <a:blip r:embed="rId3"/>
                <a:stretch>
                  <a:fillRect l="-148" t="-13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58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76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- nastavak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proizvodnji  prefabrikovanih betonskih ivičnjaka nalazi se 6 % neispravnih. </a:t>
            </a:r>
            <a:b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Ako ispitujemo uzorak od 5 proizvoda, kolika je vjerovatnoća da se među njima nađu tri neispravna 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proizvoda?</a:t>
            </a:r>
            <a:b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Koliko se može očekivati neispravnih proizvoda u uzorku od 5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)Koliki </a:t>
            </a:r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treba da je uzorak da vjerovatnoća 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pojave najmanje jednog </a:t>
            </a:r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neispravnog proizvoda u uzorku bude </a:t>
            </a:r>
            <a:r>
              <a:rPr lang="sr-Latn-ME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najmanje 0,1</a:t>
            </a:r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0" indent="0">
                  <a:buNone/>
                </a:pPr>
                <a:endParaRPr lang="sr-Latn-ME" sz="1400" b="1" u="sng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b) Koliko se može očekivati neispravnih proizvoda u uzorku od 5?</a:t>
                </a: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treba naći matematičko očekivanje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𝑀</m:t>
                      </m:r>
                      <m:d>
                        <m:dPr>
                          <m:ctrl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</m:d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𝑛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=5∙0,06=0,312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b)Koliki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treba da je uzorak da </a:t>
                </a: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vjerovatnoća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pojave </a:t>
                </a: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najmanje jednog neispravnog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proizvoda u uzorku </a:t>
                </a: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bude </a:t>
                </a:r>
                <a:r>
                  <a:rPr lang="sr-Latn-ME" sz="1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najmanje   0,1?</a:t>
                </a: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Treba odrediti 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tako da 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p(X≥1)≥0,01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≥1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&lt;1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𝑋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=0)≥0,1</m:t>
                      </m:r>
                    </m:oMath>
                  </m:oMathPara>
                </a14:m>
                <a:endParaRPr lang="sr-Latn-ME" sz="1400" b="1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𝟎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=0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p>
                      </m:sSup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</m:t>
                              </m:r>
                            </m:den>
                          </m:f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−0</m:t>
                          </m:r>
                        </m:sup>
                      </m:sSup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1∙1∙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sr-Latn-ME" sz="1400" dirty="0" smtClean="0">
                  <a:solidFill>
                    <a:srgbClr val="FF0000"/>
                  </a:solidFill>
                  <a:latin typeface="Arial" panose="020B0604020202020204" pitchFamily="34" charset="0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1−</m:t>
                      </m:r>
                      <m:sSup>
                        <m:sSup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𝑞</m:t>
                          </m:r>
                        </m:e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</m:sSup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≥</m:t>
                      </m:r>
                      <m:r>
                        <a:rPr lang="sr-Latn-ME" sz="140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0,</m:t>
                      </m:r>
                      <m:r>
                        <a:rPr lang="sr-Latn-ME" sz="1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</m:t>
                      </m:r>
                    </m:oMath>
                  </m:oMathPara>
                </a14:m>
                <a:endParaRPr lang="sr-Latn-ME" sz="1400" i="1" dirty="0" smtClean="0">
                  <a:solidFill>
                    <a:srgbClr val="FF000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0,94</m:t>
                          </m:r>
                        </m:e>
                        <m:sup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</m:sSup>
                      <m:r>
                        <a:rPr lang="sr-Latn-ME" sz="140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≤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1−</m:t>
                      </m:r>
                      <m:r>
                        <a:rPr lang="sr-Latn-ME" sz="1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0,1</m:t>
                      </m:r>
                    </m:oMath>
                  </m:oMathPara>
                </a14:m>
                <a:endParaRPr lang="sr-Latn-ME" sz="1400" i="1" dirty="0" smtClean="0">
                  <a:solidFill>
                    <a:srgbClr val="FF000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r-Latn-ME" sz="1400" i="0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log</m:t>
                          </m:r>
                        </m:fName>
                        <m:e>
                          <m:sSup>
                            <m:sSupPr>
                              <m:ctrlPr>
                                <a:rPr lang="sr-Latn-ME" sz="14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0,94</m:t>
                              </m:r>
                            </m:e>
                            <m:sup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p>
                          </m:sSup>
                        </m:e>
                      </m:func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≤</m:t>
                      </m:r>
                      <m:func>
                        <m:func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r-Latn-ME" sz="1400" i="0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log</m:t>
                          </m:r>
                        </m:fName>
                        <m:e>
                          <m: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0,90</m:t>
                          </m:r>
                        </m:e>
                      </m:func>
                    </m:oMath>
                  </m:oMathPara>
                </a14:m>
                <a:endParaRPr lang="sr-Latn-ME" sz="1400" i="1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𝑛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unc>
                        <m:func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r-Latn-ME" sz="140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log</m:t>
                          </m:r>
                        </m:fName>
                        <m:e>
                          <m: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,94</m:t>
                          </m:r>
                        </m:e>
                      </m:func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≤</m:t>
                      </m:r>
                      <m:func>
                        <m:funcPr>
                          <m:ctrlPr>
                            <a:rPr lang="sr-Latn-ME" sz="1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r-Latn-ME" sz="140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log</m:t>
                          </m:r>
                        </m:fName>
                        <m:e>
                          <m:r>
                            <a:rPr lang="sr-Latn-ME" sz="1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</m:t>
                          </m:r>
                          <m:r>
                            <a:rPr lang="sr-Latn-ME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,90</m:t>
                          </m:r>
                        </m:e>
                      </m:func>
                      <m:groupChr>
                        <m:groupChrPr>
                          <m:chr m:val="⇒"/>
                          <m:pos m:val="top"/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groupChrPr>
                        <m:e/>
                      </m:groupCh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𝑛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≥</m:t>
                      </m:r>
                      <m:f>
                        <m:fPr>
                          <m:ctrl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sr-Latn-ME" sz="1400" b="0" i="0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sr-Latn-ME" sz="1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0,90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sr-Latn-ME" sz="1400" b="0" i="0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0,94</m:t>
                              </m:r>
                            </m:e>
                          </m:func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≥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1,703</m:t>
                      </m:r>
                    </m:oMath>
                  </m:oMathPara>
                </a14:m>
                <a:endParaRPr lang="sr-Latn-ME" sz="1400" i="1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i="1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  <a:blipFill rotWithShape="1">
                <a:blip r:embed="rId3"/>
                <a:stretch>
                  <a:fillRect l="-148" t="-13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0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3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3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ME" sz="1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Uzorci od po 8 proizvoda formirani su na slučajan način iz velike partije u kojoj je 20% neispravnih proizvoda. Naći: a) očekivani broj neispravnih proizvoda u svakom od uzoraka b) vjerovatnoću da se u uzorku pojavi </a:t>
            </a:r>
            <a:r>
              <a:rPr lang="sr-Latn-ME" sz="13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manje</a:t>
            </a:r>
            <a:r>
              <a:rPr lang="sr-Latn-ME" sz="1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 očekivanog broja škartova; c) za 100 uzoraka po 8 proizvoda sračunati broj uzoraka u kojima se očekuju najviše dva neispravna proizvoda</a:t>
            </a:r>
            <a:endParaRPr lang="sr-Latn-ME" sz="13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X- slučajna promjenljiva= broj neispravnih proizvoda u uzorku od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8;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l-GR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ϵ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={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0,1,2,3,4,5,6,7,8}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n- broj elemenata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=8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p=20%=0,2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X~B(8;0,2),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a) očekivani broj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neispravnih proizvoda u uzorku od </a:t>
                </a: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8?</a:t>
                </a:r>
                <a:endParaRPr lang="sr-Latn-ME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treba naći matematičko očekivanje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𝑀</m:t>
                      </m:r>
                      <m:d>
                        <m:dPr>
                          <m:ctrl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</m:d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𝑛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=8∙0,2=1,6</m:t>
                      </m:r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b) naći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vjerovatnoću da se u uzorku pojavi </a:t>
                </a:r>
                <a:r>
                  <a:rPr lang="sr-Latn-ME" sz="1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manje</a:t>
                </a: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od očekivanog broja neispravnih proizvoda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(manje od onog koliko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sračunato pod a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))</a:t>
                </a: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Treba odrediti 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p(X&lt;1,6)=p(X=0)+p(X=1)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𝑛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+1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𝑞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sr-Latn-ME" altLang="sr-Latn-RS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𝟎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=0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p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8</m:t>
                          </m:r>
                        </m:sup>
                      </m:sSup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0,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8</m:t>
                          </m:r>
                        </m:e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8</m:t>
                          </m:r>
                        </m:sup>
                      </m:sSup>
                      <m:r>
                        <a:rPr lang="sr-Latn-ME" sz="140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0,167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8</m:t>
                      </m:r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−1+1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𝑞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8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∙0,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1678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=0,3355</m:t>
                      </m:r>
                    </m:oMath>
                  </m:oMathPara>
                </a14:m>
                <a:endParaRPr lang="sr-Latn-ME" altLang="sr-Latn-RS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𝑿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𝟔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=0</m:t>
                          </m:r>
                        </m:e>
                      </m:d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+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0,1678+0,3355=0,50334</m:t>
                      </m:r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  <a:blipFill rotWithShape="1">
                <a:blip r:embed="rId3"/>
                <a:stretch>
                  <a:fillRect l="-148" t="-13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96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3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3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nastavak</a:t>
            </a:r>
            <a:r>
              <a:rPr lang="sr-Latn-ME" sz="1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Uzorci od po 8 proizvoda formirani su na slučajan način iz velike partije u kojoj je 20% neispravnih proizvoda. Naći: a) očekivani broj neispravnih proizvoda u svakom od uzoraka b) vjerovatnoću da se u uzorku pojavi </a:t>
            </a:r>
            <a:r>
              <a:rPr lang="sr-Latn-ME" sz="1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manje</a:t>
            </a:r>
            <a:r>
              <a:rPr lang="sr-Latn-ME" sz="13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 očekivanog broja škartova; c</a:t>
            </a:r>
            <a:r>
              <a:rPr lang="sr-Latn-ME" sz="13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za 100 uzoraka po 8 proizvoda sračunati broj uzoraka u kojima se očekuju najviše dva neispravna proizvoda</a:t>
            </a:r>
            <a:endParaRPr lang="sr-Latn-ME" sz="13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0" indent="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182563">
                  <a:buFont typeface="+mj-lt"/>
                  <a:buAutoNum type="alphaLcParenR" startAt="3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za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100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uzoraka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po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8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proizvoda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sra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č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unati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broj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uzoraka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u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kojima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se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o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č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ekuju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najvi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š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e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2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neispravna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proizvoda</m:t>
                    </m:r>
                    <m:r>
                      <m:rPr>
                        <m:nor/>
                      </m:rPr>
                      <a:rPr lang="sr-Latn-ME" sz="1400" b="1" i="0" dirty="0" smtClean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sr-Latn-ME" sz="1400" b="0" i="0" dirty="0" smtClean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treba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na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ć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i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vjerovatno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ć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u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da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se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u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jednom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uzorku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na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đ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u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najvi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š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e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2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proizvoda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,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pa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tu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vjerovatno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ć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u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pomno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ž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iti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sa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 100 </m:t>
                    </m:r>
                    <m:r>
                      <m:rPr>
                        <m:nor/>
                      </m:rPr>
                      <a:rPr lang="sr-Latn-ME" sz="14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uzoraka</m:t>
                    </m:r>
                    <m:r>
                      <m:rPr>
                        <m:nor/>
                      </m:rPr>
                      <a:rPr lang="sr-Latn-ME" sz="1400" b="0" i="0" dirty="0" smtClean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, </m:t>
                    </m:r>
                    <m:r>
                      <m:rPr>
                        <m:nor/>
                      </m:rPr>
                      <a:rPr lang="sr-Latn-ME" sz="1400" b="0" i="0" dirty="0" smtClean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tj</m:t>
                    </m:r>
                    <m:r>
                      <m:rPr>
                        <m:nor/>
                      </m:rPr>
                      <a:rPr lang="sr-Latn-ME" sz="1400" b="0" i="0" dirty="0" smtClean="0">
                        <a:solidFill>
                          <a:srgbClr val="7030A0"/>
                        </a:solidFill>
                        <a:latin typeface="Arial" panose="020B0604020202020204" pitchFamily="34" charset="0"/>
                        <a:ea typeface="Cambria Math"/>
                        <a:cs typeface="Arial" panose="020B0604020202020204" pitchFamily="34" charset="0"/>
                      </a:rPr>
                      <m:t>.:</m:t>
                    </m:r>
                    <m:r>
                      <a:rPr lang="sr-Latn-ME" sz="1400" b="0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sr-Latn-ME" sz="1400" b="0" i="1" dirty="0" smtClean="0">
                  <a:solidFill>
                    <a:srgbClr val="7030A0"/>
                  </a:solidFill>
                  <a:latin typeface="Cambria Math"/>
                  <a:ea typeface="Cambria Math"/>
                  <a:cs typeface="Arial" panose="020B0604020202020204" pitchFamily="34" charset="0"/>
                </a:endParaRPr>
              </a:p>
              <a:p>
                <a:pPr defTabSz="182563">
                  <a:buFont typeface="+mj-lt"/>
                  <a:buAutoNum type="alphaLcParenR" startAt="3"/>
                </a:pPr>
                <a:endParaRPr lang="sr-Latn-ME" sz="1400" b="0" i="1" dirty="0" smtClean="0">
                  <a:solidFill>
                    <a:srgbClr val="7030A0"/>
                  </a:solidFill>
                  <a:latin typeface="Cambria Math"/>
                  <a:ea typeface="Cambria Math"/>
                  <a:cs typeface="Arial" panose="020B0604020202020204" pitchFamily="34" charset="0"/>
                </a:endParaRPr>
              </a:p>
              <a:p>
                <a:pPr marL="0" indent="0" algn="ctr" defTabSz="182563">
                  <a:buNone/>
                </a:pPr>
                <a14:m>
                  <m:oMath xmlns:m="http://schemas.openxmlformats.org/officeDocument/2006/math"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𝑝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𝑋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≤2</m:t>
                        </m:r>
                      </m:e>
                    </m:d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𝑝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𝑋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=0</m:t>
                        </m:r>
                      </m:e>
                    </m:d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+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𝑝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𝑋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=1</m:t>
                        </m:r>
                      </m:e>
                    </m:d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+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𝑝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𝑋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=2</m:t>
                        </m:r>
                      </m:e>
                    </m:d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,</a:t>
                </a:r>
              </a:p>
              <a:p>
                <a:pPr marL="0" indent="0" algn="ctr" defTabSz="182563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400050" lvl="1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u prethodnom dijelu zadatka sracunato p(0) i p(1)</a:t>
                </a:r>
              </a:p>
              <a:p>
                <a:pPr marL="0" indent="0">
                  <a:buNone/>
                </a:pPr>
                <a:endParaRPr lang="sr-Latn-ME" sz="1400" i="1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𝒑</m:t>
                      </m:r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𝟐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−2+1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𝑞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7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8</m:t>
                          </m:r>
                        </m:den>
                      </m:f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∙0,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3355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=0,293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6</m:t>
                      </m:r>
                    </m:oMath>
                  </m:oMathPara>
                </a14:m>
                <a:endParaRPr lang="sr-Latn-ME" sz="1400" i="1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i="1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≤2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=0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=1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=2</m:t>
                          </m:r>
                        </m:e>
                      </m:d>
                      <m:r>
                        <a:rPr lang="sr-Latn-ME" sz="140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0,1678+0,3355+0,2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936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=0,79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69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Ukupno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se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u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  0,7969∗100=79,69≈80 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uzoraka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o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č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ekuje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pojava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najvi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š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e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 2 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neispravna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sr-Latn-ME" sz="14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Cambria Math"/>
                          <a:cs typeface="Arial" panose="020B0604020202020204" pitchFamily="34" charset="0"/>
                        </a:rPr>
                        <m:t>proizvoda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  <a:blipFill rotWithShape="1">
                <a:blip r:embed="rId3"/>
                <a:stretch>
                  <a:fillRect l="-148" t="-13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970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3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Složeni mehanizam sastoji se od 2000 podjednako pouzdanih elemenata. Vjerovatnoća zastoja za svaki dio iznosi 0,0005. a) Koliko 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može očekivati elemenata koji su 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otkazali? b)Naći vjerovatnoću da mehanizam otkaže u radu, ako zastoj mehanizma </a:t>
            </a:r>
            <a:r>
              <a:rPr lang="sr-Latn-ME" sz="1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nastane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kada otkaže bar jedan element.</a:t>
            </a:r>
            <a:endParaRPr lang="sr-Latn-ME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X- slučajna promjenljiva= broj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elemenata koji su otkazali od 2000;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l-GR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ϵ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={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0,1,2,3...2000}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n- broj elemenata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=2000	vjerovatnoća otkaza 1 elementa : p=0,0005	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sr-Latn-ME" sz="1400" b="1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→∞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 </a:t>
                </a:r>
                <a:r>
                  <a:rPr lang="sr-Latn-ME" sz="1400" b="1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p→0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lvl="1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X~Po(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λ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	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λ=n∙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p=2000*0,0005=1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𝝀</m:t>
                        </m:r>
                      </m:sub>
                    </m:sSub>
                    <m:d>
                      <m:dPr>
                        <m:ctrlP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</m:e>
                    </m:d>
                    <m:r>
                      <a:rPr lang="sr-Latn-ME" sz="20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𝝀</m:t>
                            </m:r>
                          </m:e>
                          <m:sup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𝒙</m:t>
                            </m:r>
                          </m:sup>
                        </m:sSup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∙</m:t>
                        </m:r>
                        <m:sSup>
                          <m:sSupPr>
                            <m:ctrlP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𝝀</m:t>
                            </m:r>
                          </m:sup>
                        </m:sSup>
                      </m:num>
                      <m:den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</m:oMath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a) očekivani broj elemenata koji su otkazali </a:t>
                </a:r>
                <a:endParaRPr lang="sr-Latn-ME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treba naći matematičko očekivanje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𝑀</m:t>
                      </m:r>
                      <m:d>
                        <m:dPr>
                          <m:ctrl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</m:d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𝜆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</m:t>
                      </m:r>
                    </m:oMath>
                  </m:oMathPara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b) naći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vjerovatnoću da mehanizam otkaže u radu, ako zastoj mehanizma </a:t>
                </a:r>
                <a:r>
                  <a:rPr lang="sr-Latn-ME" sz="1400" b="1" u="sng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nastane</a:t>
                </a: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kada otkaže bar jedan element</a:t>
                </a:r>
                <a:endParaRPr lang="sr-Latn-ME" sz="14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Treba odrediti 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p(X≥1)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≥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1−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&lt;1</m:t>
                          </m:r>
                        </m:e>
                      </m:d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𝑋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=0)</m:t>
                      </m:r>
                    </m:oMath>
                  </m:oMathPara>
                </a14:m>
                <a:endParaRPr lang="sr-Latn-ME" sz="1400" b="1" i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𝑷</m:t>
                          </m:r>
                        </m:e>
                        <m:sub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𝝀</m:t>
                          </m:r>
                        </m:sub>
                      </m:sSub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𝟎</m:t>
                          </m:r>
                        </m:e>
                      </m:d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𝝀</m:t>
                              </m:r>
                            </m:e>
                            <m:sup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𝟎</m:t>
                              </m:r>
                            </m:sup>
                          </m:sSup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𝝀</m:t>
                              </m:r>
                            </m:sup>
                          </m:sSup>
                        </m:num>
                        <m:den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𝟎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!</m:t>
                          </m:r>
                        </m:den>
                      </m:f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sup>
                          </m:sSup>
                        </m:num>
                        <m:den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𝟏</m:t>
                          </m:r>
                        </m:den>
                      </m:f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𝒆</m:t>
                          </m:r>
                        </m:den>
                      </m:f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sr-Latn-ME" sz="1400" b="0" i="0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2,7183=0,368</m:t>
                      </m:r>
                    </m:oMath>
                  </m:oMathPara>
                </a14:m>
                <a:endParaRPr lang="sr-Latn-ME" sz="1400" b="0" i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b="0" i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≥1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&lt;1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=0</m:t>
                          </m:r>
                        </m:e>
                      </m:d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=1−0,368=0,632</m:t>
                      </m:r>
                    </m:oMath>
                  </m:oMathPara>
                </a14:m>
                <a:endParaRPr lang="sr-Latn-ME" sz="1400" b="1" i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b="0" i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b="1" i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  <a:blipFill rotWithShape="1">
                <a:blip r:embed="rId3"/>
                <a:stretch>
                  <a:fillRect l="-148" t="-13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512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Partija proizvoda sadrži 5% škartova. Uzima se slučajan uzorak od n=60 proizvoda. Izračunati vjerovatnoću da se u uzorku ne nadje ni jedan škart.</a:t>
            </a:r>
            <a:endParaRPr lang="sr-Latn-ME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X- slučajna promjenljiva= broj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škartova u uzorku od 60;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l-GR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ϵ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={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0,1,2,3...60}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n- broj elemenata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=60	 	vjerovatnoća škarta u partiji 5%  	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sr-Latn-ME" sz="1400" b="1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→∞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 </a:t>
                </a:r>
                <a:r>
                  <a:rPr lang="sr-Latn-ME" sz="1400" b="1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p→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  <a:p>
                <a:pPr marL="0" lvl="1" indent="0">
                  <a:buNone/>
                </a:pPr>
                <a:r>
                  <a:rPr lang="sr-Latn-ME" sz="14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praktično se Puasonova raspodjela može koristiti  za n≥50, i p≤0,1 </a:t>
                </a:r>
              </a:p>
              <a:p>
                <a:pPr marL="0" lvl="1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X~Po(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λ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	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λ=n∙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p=60*0,05=3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pretpostavljamo da se radi o Puasonovoj raspodjeli:</a:t>
                </a:r>
                <a:endParaRPr lang="sr-Latn-ME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𝝀</m:t>
                        </m:r>
                      </m:sub>
                    </m:sSub>
                    <m:d>
                      <m:dPr>
                        <m:ctrlP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</m:e>
                    </m:d>
                    <m:r>
                      <a:rPr lang="sr-Latn-ME" sz="20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𝝀</m:t>
                            </m:r>
                          </m:e>
                          <m:sup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𝒙</m:t>
                            </m:r>
                          </m:sup>
                        </m:sSup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∙</m:t>
                        </m:r>
                        <m:sSup>
                          <m:sSupPr>
                            <m:ctrlP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𝝀</m:t>
                            </m:r>
                          </m:sup>
                        </m:sSup>
                      </m:num>
                      <m:den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  <m:r>
                      <a:rPr lang="sr-Latn-ME" sz="20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sr-Latn-ME" sz="20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Vjerovatnoća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 se u uzorku ne nadje ni jedan škart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p(X=0)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𝑷</m:t>
                          </m:r>
                        </m:e>
                        <m:sub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𝝀</m:t>
                          </m:r>
                        </m:sub>
                      </m:sSub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𝟎</m:t>
                          </m:r>
                        </m:e>
                      </m:d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𝝀</m:t>
                              </m:r>
                            </m:e>
                            <m:sup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𝟎</m:t>
                              </m:r>
                            </m:sup>
                          </m:sSup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𝝀</m:t>
                              </m:r>
                            </m:sup>
                          </m:sSup>
                        </m:num>
                        <m:den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𝟎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!</m:t>
                          </m:r>
                        </m:den>
                      </m:f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</m:den>
                      </m:f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sup>
                          </m:sSup>
                        </m:den>
                      </m:f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𝟎𝟒𝟗𝟕𝟗</m:t>
                      </m:r>
                    </m:oMath>
                  </m:oMathPara>
                </a14:m>
                <a:endParaRPr lang="sr-Latn-ME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  <a:blipFill rotWithShape="1">
                <a:blip r:embed="rId3"/>
                <a:stretch>
                  <a:fillRect l="-148" t="-13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45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Proizvodi jedne velike serije, koja sadrži 0,7% škarta, pakuju se u kutije od 100 komada. a) Koliki će procenat kutija biti bez ijednog škarata; b) koliki će procenat kutija biti sa dva ili više škartova?.</a:t>
            </a:r>
            <a:endParaRPr lang="sr-Latn-ME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174035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X- slučajna promjenljiva= broj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škartova u uzorku od 100;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l-GR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ϵ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={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0,1,2,3...100}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n- broj elemenata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=100	 	vjerovatnoća škarta u partiji 0,7%  	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sr-Latn-ME" sz="1400" b="1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→∞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 </a:t>
                </a:r>
                <a:r>
                  <a:rPr lang="sr-Latn-ME" sz="1400" b="1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p→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  <a:p>
                <a:pPr marL="0" lvl="1" indent="0">
                  <a:buNone/>
                </a:pPr>
                <a:r>
                  <a:rPr lang="sr-Latn-ME" sz="14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praktično se Puasonova raspodjela može koristiti  za n≥50, i p≤0,1 </a:t>
                </a:r>
              </a:p>
              <a:p>
                <a:pPr marL="0" lvl="1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X~Po(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λ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	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λ=n∙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p=100*0,007=0,7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pretpostavljamo da se radi o Puasonovoj raspodjeli: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𝝀</m:t>
                        </m:r>
                      </m:sub>
                    </m:sSub>
                    <m:d>
                      <m:dPr>
                        <m:ctrlP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</m:e>
                    </m:d>
                    <m:r>
                      <a:rPr lang="sr-Latn-ME" sz="20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𝝀</m:t>
                            </m:r>
                          </m:e>
                          <m:sup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𝒙</m:t>
                            </m:r>
                          </m:sup>
                        </m:sSup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∙</m:t>
                        </m:r>
                        <m:sSup>
                          <m:sSupPr>
                            <m:ctrlP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sr-Latn-ME" sz="20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𝝀</m:t>
                            </m:r>
                          </m:sup>
                        </m:sSup>
                      </m:num>
                      <m:den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  <m:r>
                          <a:rPr lang="sr-Latn-ME" sz="20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  <m:r>
                      <a:rPr lang="sr-Latn-ME" sz="20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sr-Latn-ME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Vjerovatnoća </a:t>
                </a:r>
                <a:r>
                  <a:rPr lang="sr-Latn-ME" sz="1400" b="1" u="sng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 se u uzorku ne nadje ni jedan škart </a:t>
                </a: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p(X=0)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𝑷</m:t>
                          </m:r>
                        </m:e>
                        <m:sub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𝝀</m:t>
                          </m:r>
                        </m:sub>
                      </m:sSub>
                      <m:d>
                        <m:d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𝟎</m:t>
                          </m:r>
                        </m:e>
                      </m:d>
                      <m:r>
                        <a:rPr lang="sr-Latn-ME" sz="1400" b="1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𝝀</m:t>
                              </m:r>
                            </m:e>
                            <m:sup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𝟎</m:t>
                              </m:r>
                            </m:sup>
                          </m:sSup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𝝀</m:t>
                              </m:r>
                            </m:sup>
                          </m:sSup>
                        </m:num>
                        <m:den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𝟎</m:t>
                          </m:r>
                          <m:r>
                            <a:rPr lang="sr-Latn-ME" sz="1400" b="1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!</m:t>
                          </m:r>
                        </m:den>
                      </m:f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𝟎</m:t>
                              </m:r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sup>
                          </m:sSup>
                        </m:num>
                        <m:den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</m:den>
                      </m:f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1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𝟎</m:t>
                              </m:r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,</m:t>
                              </m:r>
                              <m:r>
                                <a:rPr lang="sr-Latn-ME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𝟕</m:t>
                              </m:r>
                            </m:sup>
                          </m:sSup>
                        </m:den>
                      </m:f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,</m:t>
                      </m:r>
                      <m:r>
                        <a:rPr lang="sr-Latn-ME" sz="1400" b="1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𝟒𝟗𝟔𝟓𝟗</m:t>
                      </m:r>
                    </m:oMath>
                  </m:oMathPara>
                </a14:m>
                <a:endParaRPr lang="sr-Latn-ME" sz="14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 kutija bez škarta: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𝝀</m:t>
                        </m:r>
                      </m:sub>
                    </m:sSub>
                    <m:d>
                      <m:d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𝟎</m:t>
                        </m:r>
                      </m:e>
                    </m:d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𝟏𝟎𝟎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%=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𝟒𝟗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𝟔𝟓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%</m:t>
                    </m:r>
                  </m:oMath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 startAt="2"/>
                </a:pPr>
                <a:r>
                  <a:rPr lang="sr-Latn-ME" sz="1400" b="1" u="sng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Vjerovatnoća da se u uzorku </a:t>
                </a: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nadju 2 ili više škartova je p(X≥2)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≥2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&lt;1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sr-Latn-ME" sz="1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e>
                      </m:d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𝑋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=1)</m:t>
                      </m:r>
                    </m:oMath>
                  </m:oMathPara>
                </a14:m>
                <a:endParaRPr lang="sr-Latn-ME" sz="1400" b="1" i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𝝀</m:t>
                        </m:r>
                      </m:sub>
                    </m:sSub>
                    <m:d>
                      <m:d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𝟏</m:t>
                        </m:r>
                      </m:e>
                    </m:d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𝝀</m:t>
                            </m:r>
                          </m:e>
                          <m:sup>
                            <m:r>
                              <a:rPr lang="sr-Latn-ME" sz="1400" b="1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𝟏</m:t>
                            </m:r>
                          </m:sup>
                        </m:sSup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∙</m:t>
                        </m:r>
                        <m:sSup>
                          <m:sSupPr>
                            <m:ctrlP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𝝀</m:t>
                            </m:r>
                          </m:sup>
                        </m:sSup>
                      </m:num>
                      <m:den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𝟎</m:t>
                        </m:r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𝟕</m:t>
                        </m:r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∙</m:t>
                        </m:r>
                        <m:sSup>
                          <m:sSupPr>
                            <m:ctrlP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𝟎</m:t>
                            </m:r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𝟕</m:t>
                            </m:r>
                          </m:sup>
                        </m:sSup>
                      </m:num>
                      <m:den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𝟏</m:t>
                        </m:r>
                      </m:den>
                    </m:f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𝟎</m:t>
                        </m:r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𝟕</m:t>
                        </m:r>
                      </m:num>
                      <m:den>
                        <m:sSup>
                          <m:sSupPr>
                            <m:ctrlP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𝟎</m:t>
                            </m:r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sr-Latn-ME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𝟕</m:t>
                            </m:r>
                          </m:sup>
                        </m:sSup>
                      </m:den>
                    </m:f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𝟎</m:t>
                    </m:r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𝟑𝟒𝟕𝟔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     , ili se može koristiti rekurentni obrazac:</a:t>
                </a:r>
                <a14:m>
                  <m:oMath xmlns:m="http://schemas.openxmlformats.org/officeDocument/2006/math">
                    <m:r>
                      <a:rPr lang="sr-Latn-ME" sz="1400" b="0" i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   </m:t>
                    </m:r>
                    <m:sSub>
                      <m:sSub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𝝀</m:t>
                        </m:r>
                      </m:sub>
                    </m:sSub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𝒙</m:t>
                    </m:r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)=</m:t>
                    </m:r>
                    <m:f>
                      <m:f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𝝀</m:t>
                        </m:r>
                      </m:num>
                      <m:den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</m:den>
                    </m:f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sSub>
                      <m:sSub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𝝀</m:t>
                        </m:r>
                      </m:sub>
                    </m:sSub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𝒙</m:t>
                    </m:r>
                  </m:oMath>
                </a14:m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 pa je za X=1, P(x=1)=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λ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/1*P(X=0)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≥2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&lt;1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sr-Latn-ME" sz="1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e>
                      </m:d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d>
                        <m:d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𝑋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=1</m:t>
                          </m:r>
                        </m:e>
                      </m:d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=1−0,49659−0,3476=0,1558</m:t>
                      </m:r>
                    </m:oMath>
                  </m:oMathPara>
                </a14:m>
                <a:endParaRPr lang="sr-Latn-ME" sz="1400" b="1" i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b="1" i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kutija </a:t>
                </a: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 2 ili više škarta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𝝀</m:t>
                        </m:r>
                      </m:sub>
                    </m:sSub>
                    <m:d>
                      <m:dPr>
                        <m:ctrlPr>
                          <a:rPr lang="sr-Latn-ME" sz="1400" b="1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𝑿</m:t>
                        </m:r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≥</m:t>
                        </m:r>
                        <m:r>
                          <a:rPr lang="sr-Latn-ME" sz="1400" b="1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𝟐</m:t>
                        </m:r>
                      </m:e>
                    </m:d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𝟏𝟎𝟎</m:t>
                    </m:r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%=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𝟏𝟓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4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𝟓𝟖</m:t>
                    </m:r>
                    <m:r>
                      <a:rPr lang="sr-Latn-ME" sz="14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%</m:t>
                    </m:r>
                  </m:oMath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 startAt="2"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174035"/>
              </a:xfrm>
              <a:blipFill rotWithShape="1">
                <a:blip r:embed="rId3"/>
                <a:stretch>
                  <a:fillRect l="-148" t="-118" b="-1769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95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6509</TotalTime>
  <Words>948</Words>
  <Application>Microsoft Office PowerPoint</Application>
  <PresentationFormat>On-screen Show (4:3)</PresentationFormat>
  <Paragraphs>116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Zadatak 1.  U proizvodnji  prefabrikovanih betonskih ivičnjaka nalazi se 6 % neispravnih.  a) Ako ispitujemo uzorak od 5 proizvoda, kolika je vjerovatnoća da se među njima nađu tri neispravna proizvoda? b) Koliko se može očekivati neispravnih proizvoda u uzorku od 5? c)Koliki treba da je uzorak da vjerovatnoća pojave najmanje jednog neispravnog proizvoda u uzorku bude najmanje  0,01? </vt:lpstr>
      <vt:lpstr>Zadatak 1. - nastavak U proizvodnji  prefabrikovanih betonskih ivičnjaka nalazi se 6 % neispravnih.  a) Ako ispitujemo uzorak od 5 proizvoda, kolika je vjerovatnoća da se među njima nađu tri neispravna proizvoda? b) Koliko se može očekivati neispravnih proizvoda u uzorku od 5? c)Koliki treba da je uzorak da vjerovatnoća pojave najmanje jednog neispravnog proizvoda u uzorku bude najmanje 0,1? </vt:lpstr>
      <vt:lpstr>Zadatak 2 Uzorci od po 8 proizvoda formirani su na slučajan način iz velike partije u kojoj je 20% neispravnih proizvoda. Naći: a) očekivani broj neispravnih proizvoda u svakom od uzoraka b) vjerovatnoću da se u uzorku pojavi manje od očekivanog broja škartova; c) za 100 uzoraka po 8 proizvoda sračunati broj uzoraka u kojima se očekuju najviše dva neispravna proizvoda</vt:lpstr>
      <vt:lpstr>Zadatak 2- nastavak Uzorci od po 8 proizvoda formirani su na slučajan način iz velike partije u kojoj je 20% neispravnih proizvoda. Naći: a) očekivani broj neispravnih proizvoda u svakom od uzoraka b) vjerovatnoću da se u uzorku pojavi manje od očekivanog broja škartova; c) za 100 uzoraka po 8 proizvoda sračunati broj uzoraka u kojima se očekuju najviše dva neispravna proizvoda</vt:lpstr>
      <vt:lpstr>Zadatak 3 Složeni mehanizam sastoji se od 2000 podjednako pouzdanih elemenata. Vjerovatnoća zastoja za svaki dio iznosi 0,0005. a) Koliko se može očekivati elemenata koji su otkazali? b)Naći vjerovatnoću da mehanizam otkaže u radu, ako zastoj mehanizma nastane kada otkaže bar jedan element.</vt:lpstr>
      <vt:lpstr>Zadatak 4 Partija proizvoda sadrži 5% škartova. Uzima se slučajan uzorak od n=60 proizvoda. Izračunati vjerovatnoću da se u uzorku ne nadje ni jedan škart.</vt:lpstr>
      <vt:lpstr>Zadatak 5 Proizvodi jedne velike serije, koja sadrži 0,7% škarta, pakuju se u kutije od 100 komada. a) Koliki će procenat kutija biti bez ijednog škarata; b) koliki će procenat kutija biti sa dva ili više škartova?.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KVANTITATIVNE METODE U GRAĐEVINSKOM MENADŽMENTU</dc:title>
  <dc:creator>zana</dc:creator>
  <cp:lastModifiedBy>zana</cp:lastModifiedBy>
  <cp:revision>611</cp:revision>
  <cp:lastPrinted>2017-10-20T09:33:03Z</cp:lastPrinted>
  <dcterms:created xsi:type="dcterms:W3CDTF">2015-09-16T06:05:45Z</dcterms:created>
  <dcterms:modified xsi:type="dcterms:W3CDTF">2017-11-02T08:15:24Z</dcterms:modified>
</cp:coreProperties>
</file>