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8"/>
  </p:notesMasterIdLst>
  <p:sldIdLst>
    <p:sldId id="477" r:id="rId2"/>
    <p:sldId id="471" r:id="rId3"/>
    <p:sldId id="475" r:id="rId4"/>
    <p:sldId id="479" r:id="rId5"/>
    <p:sldId id="480" r:id="rId6"/>
    <p:sldId id="478" r:id="rId7"/>
  </p:sldIdLst>
  <p:sldSz cx="9144000" cy="6858000" type="screen4x3"/>
  <p:notesSz cx="6858000" cy="9144000"/>
  <p:defaultText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1091" autoAdjust="0"/>
    <p:restoredTop sz="99822" autoAdjust="0"/>
  </p:normalViewPr>
  <p:slideViewPr>
    <p:cSldViewPr>
      <p:cViewPr varScale="1">
        <p:scale>
          <a:sx n="70" d="100"/>
          <a:sy n="70" d="100"/>
        </p:scale>
        <p:origin x="-1074" y="-9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sr-Latn-ME"/>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F9BA2F5-F4CA-4B0D-8AF4-2523143CFB35}" type="datetimeFigureOut">
              <a:rPr lang="sr-Latn-ME" smtClean="0"/>
              <a:t>11.12.2017</a:t>
            </a:fld>
            <a:endParaRPr lang="sr-Latn-ME"/>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sr-Latn-ME"/>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sr-Latn-ME"/>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9BA2BB9D-8C5E-4816-B888-838AF92A9B08}" type="slidenum">
              <a:rPr lang="sr-Latn-ME" smtClean="0"/>
              <a:t>‹#›</a:t>
            </a:fld>
            <a:endParaRPr lang="sr-Latn-ME"/>
          </a:p>
        </p:txBody>
      </p:sp>
    </p:spTree>
    <p:extLst>
      <p:ext uri="{BB962C8B-B14F-4D97-AF65-F5344CB8AC3E}">
        <p14:creationId xmlns:p14="http://schemas.microsoft.com/office/powerpoint/2010/main" val="84280988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sr-Latn-ME" dirty="0"/>
          </a:p>
        </p:txBody>
      </p:sp>
      <p:sp>
        <p:nvSpPr>
          <p:cNvPr id="4" name="Slide Number Placeholder 3"/>
          <p:cNvSpPr>
            <a:spLocks noGrp="1"/>
          </p:cNvSpPr>
          <p:nvPr>
            <p:ph type="sldNum" sz="quarter" idx="10"/>
          </p:nvPr>
        </p:nvSpPr>
        <p:spPr/>
        <p:txBody>
          <a:bodyPr/>
          <a:lstStyle/>
          <a:p>
            <a:fld id="{9BA2BB9D-8C5E-4816-B888-838AF92A9B08}" type="slidenum">
              <a:rPr lang="sr-Latn-ME" smtClean="0"/>
              <a:t>6</a:t>
            </a:fld>
            <a:endParaRPr lang="sr-Latn-ME"/>
          </a:p>
        </p:txBody>
      </p:sp>
    </p:spTree>
    <p:extLst>
      <p:ext uri="{BB962C8B-B14F-4D97-AF65-F5344CB8AC3E}">
        <p14:creationId xmlns:p14="http://schemas.microsoft.com/office/powerpoint/2010/main" val="134115809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sr-Latn-ME"/>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sr-Latn-ME"/>
          </a:p>
        </p:txBody>
      </p:sp>
      <p:sp>
        <p:nvSpPr>
          <p:cNvPr id="4" name="Date Placeholder 3"/>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5" name="Footer Placeholder 4"/>
          <p:cNvSpPr>
            <a:spLocks noGrp="1"/>
          </p:cNvSpPr>
          <p:nvPr>
            <p:ph type="ftr" sz="quarter" idx="11"/>
          </p:nvPr>
        </p:nvSpPr>
        <p:spPr/>
        <p:txBody>
          <a:bodyPr/>
          <a:lstStyle/>
          <a:p>
            <a:endParaRPr lang="sr-Latn-ME"/>
          </a:p>
        </p:txBody>
      </p:sp>
      <p:sp>
        <p:nvSpPr>
          <p:cNvPr id="6" name="Slide Number Placeholder 5"/>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11318680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ME"/>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4" name="Date Placeholder 3"/>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5" name="Footer Placeholder 4"/>
          <p:cNvSpPr>
            <a:spLocks noGrp="1"/>
          </p:cNvSpPr>
          <p:nvPr>
            <p:ph type="ftr" sz="quarter" idx="11"/>
          </p:nvPr>
        </p:nvSpPr>
        <p:spPr/>
        <p:txBody>
          <a:bodyPr/>
          <a:lstStyle/>
          <a:p>
            <a:endParaRPr lang="sr-Latn-ME"/>
          </a:p>
        </p:txBody>
      </p:sp>
      <p:sp>
        <p:nvSpPr>
          <p:cNvPr id="6" name="Slide Number Placeholder 5"/>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210902873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sr-Latn-ME"/>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4" name="Date Placeholder 3"/>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5" name="Footer Placeholder 4"/>
          <p:cNvSpPr>
            <a:spLocks noGrp="1"/>
          </p:cNvSpPr>
          <p:nvPr>
            <p:ph type="ftr" sz="quarter" idx="11"/>
          </p:nvPr>
        </p:nvSpPr>
        <p:spPr/>
        <p:txBody>
          <a:bodyPr/>
          <a:lstStyle/>
          <a:p>
            <a:endParaRPr lang="sr-Latn-ME"/>
          </a:p>
        </p:txBody>
      </p:sp>
      <p:sp>
        <p:nvSpPr>
          <p:cNvPr id="6" name="Slide Number Placeholder 5"/>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21697981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ME"/>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4" name="Date Placeholder 3"/>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5" name="Footer Placeholder 4"/>
          <p:cNvSpPr>
            <a:spLocks noGrp="1"/>
          </p:cNvSpPr>
          <p:nvPr>
            <p:ph type="ftr" sz="quarter" idx="11"/>
          </p:nvPr>
        </p:nvSpPr>
        <p:spPr/>
        <p:txBody>
          <a:bodyPr/>
          <a:lstStyle/>
          <a:p>
            <a:endParaRPr lang="sr-Latn-ME"/>
          </a:p>
        </p:txBody>
      </p:sp>
      <p:sp>
        <p:nvSpPr>
          <p:cNvPr id="6" name="Slide Number Placeholder 5"/>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39030343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sr-Latn-ME"/>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5" name="Footer Placeholder 4"/>
          <p:cNvSpPr>
            <a:spLocks noGrp="1"/>
          </p:cNvSpPr>
          <p:nvPr>
            <p:ph type="ftr" sz="quarter" idx="11"/>
          </p:nvPr>
        </p:nvSpPr>
        <p:spPr/>
        <p:txBody>
          <a:bodyPr/>
          <a:lstStyle/>
          <a:p>
            <a:endParaRPr lang="sr-Latn-ME"/>
          </a:p>
        </p:txBody>
      </p:sp>
      <p:sp>
        <p:nvSpPr>
          <p:cNvPr id="6" name="Slide Number Placeholder 5"/>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140593545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ME"/>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5" name="Date Placeholder 4"/>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6" name="Footer Placeholder 5"/>
          <p:cNvSpPr>
            <a:spLocks noGrp="1"/>
          </p:cNvSpPr>
          <p:nvPr>
            <p:ph type="ftr" sz="quarter" idx="11"/>
          </p:nvPr>
        </p:nvSpPr>
        <p:spPr/>
        <p:txBody>
          <a:bodyPr/>
          <a:lstStyle/>
          <a:p>
            <a:endParaRPr lang="sr-Latn-ME"/>
          </a:p>
        </p:txBody>
      </p:sp>
      <p:sp>
        <p:nvSpPr>
          <p:cNvPr id="7" name="Slide Number Placeholder 6"/>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23606883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sr-Latn-ME"/>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7" name="Date Placeholder 6"/>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8" name="Footer Placeholder 7"/>
          <p:cNvSpPr>
            <a:spLocks noGrp="1"/>
          </p:cNvSpPr>
          <p:nvPr>
            <p:ph type="ftr" sz="quarter" idx="11"/>
          </p:nvPr>
        </p:nvSpPr>
        <p:spPr/>
        <p:txBody>
          <a:bodyPr/>
          <a:lstStyle/>
          <a:p>
            <a:endParaRPr lang="sr-Latn-ME"/>
          </a:p>
        </p:txBody>
      </p:sp>
      <p:sp>
        <p:nvSpPr>
          <p:cNvPr id="9" name="Slide Number Placeholder 8"/>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3816119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ME"/>
          </a:p>
        </p:txBody>
      </p:sp>
      <p:sp>
        <p:nvSpPr>
          <p:cNvPr id="3" name="Date Placeholder 2"/>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4" name="Footer Placeholder 3"/>
          <p:cNvSpPr>
            <a:spLocks noGrp="1"/>
          </p:cNvSpPr>
          <p:nvPr>
            <p:ph type="ftr" sz="quarter" idx="11"/>
          </p:nvPr>
        </p:nvSpPr>
        <p:spPr/>
        <p:txBody>
          <a:bodyPr/>
          <a:lstStyle/>
          <a:p>
            <a:endParaRPr lang="sr-Latn-ME"/>
          </a:p>
        </p:txBody>
      </p:sp>
      <p:sp>
        <p:nvSpPr>
          <p:cNvPr id="5" name="Slide Number Placeholder 4"/>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226441046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3" name="Footer Placeholder 2"/>
          <p:cNvSpPr>
            <a:spLocks noGrp="1"/>
          </p:cNvSpPr>
          <p:nvPr>
            <p:ph type="ftr" sz="quarter" idx="11"/>
          </p:nvPr>
        </p:nvSpPr>
        <p:spPr/>
        <p:txBody>
          <a:bodyPr/>
          <a:lstStyle/>
          <a:p>
            <a:endParaRPr lang="sr-Latn-ME"/>
          </a:p>
        </p:txBody>
      </p:sp>
      <p:sp>
        <p:nvSpPr>
          <p:cNvPr id="4" name="Slide Number Placeholder 3"/>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34347309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sr-Latn-ME"/>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6" name="Footer Placeholder 5"/>
          <p:cNvSpPr>
            <a:spLocks noGrp="1"/>
          </p:cNvSpPr>
          <p:nvPr>
            <p:ph type="ftr" sz="quarter" idx="11"/>
          </p:nvPr>
        </p:nvSpPr>
        <p:spPr/>
        <p:txBody>
          <a:bodyPr/>
          <a:lstStyle/>
          <a:p>
            <a:endParaRPr lang="sr-Latn-ME"/>
          </a:p>
        </p:txBody>
      </p:sp>
      <p:sp>
        <p:nvSpPr>
          <p:cNvPr id="7" name="Slide Number Placeholder 6"/>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22973620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sr-Latn-ME"/>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sr-Latn-ME"/>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D03D0A5-9B06-41D1-B21C-E3E8BC5CF920}" type="datetimeFigureOut">
              <a:rPr lang="sr-Latn-ME" smtClean="0"/>
              <a:t>11.12.2017</a:t>
            </a:fld>
            <a:endParaRPr lang="sr-Latn-ME"/>
          </a:p>
        </p:txBody>
      </p:sp>
      <p:sp>
        <p:nvSpPr>
          <p:cNvPr id="6" name="Footer Placeholder 5"/>
          <p:cNvSpPr>
            <a:spLocks noGrp="1"/>
          </p:cNvSpPr>
          <p:nvPr>
            <p:ph type="ftr" sz="quarter" idx="11"/>
          </p:nvPr>
        </p:nvSpPr>
        <p:spPr/>
        <p:txBody>
          <a:bodyPr/>
          <a:lstStyle/>
          <a:p>
            <a:endParaRPr lang="sr-Latn-ME"/>
          </a:p>
        </p:txBody>
      </p:sp>
      <p:sp>
        <p:nvSpPr>
          <p:cNvPr id="7" name="Slide Number Placeholder 6"/>
          <p:cNvSpPr>
            <a:spLocks noGrp="1"/>
          </p:cNvSpPr>
          <p:nvPr>
            <p:ph type="sldNum" sz="quarter" idx="12"/>
          </p:nvPr>
        </p:nvSpPr>
        <p:spPr/>
        <p:txBody>
          <a:bodyPr/>
          <a:lstStyle/>
          <a:p>
            <a:fld id="{97002DAB-DC61-42EB-9285-EBB86EF78019}" type="slidenum">
              <a:rPr lang="sr-Latn-ME" smtClean="0"/>
              <a:t>‹#›</a:t>
            </a:fld>
            <a:endParaRPr lang="sr-Latn-ME"/>
          </a:p>
        </p:txBody>
      </p:sp>
    </p:spTree>
    <p:extLst>
      <p:ext uri="{BB962C8B-B14F-4D97-AF65-F5344CB8AC3E}">
        <p14:creationId xmlns:p14="http://schemas.microsoft.com/office/powerpoint/2010/main" val="35792753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sr-Latn-ME"/>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ME"/>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D03D0A5-9B06-41D1-B21C-E3E8BC5CF920}" type="datetimeFigureOut">
              <a:rPr lang="sr-Latn-ME" smtClean="0"/>
              <a:t>11.12.2017</a:t>
            </a:fld>
            <a:endParaRPr lang="sr-Latn-ME"/>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sr-Latn-ME"/>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7002DAB-DC61-42EB-9285-EBB86EF78019}" type="slidenum">
              <a:rPr lang="sr-Latn-ME" smtClean="0"/>
              <a:t>‹#›</a:t>
            </a:fld>
            <a:endParaRPr lang="sr-Latn-ME"/>
          </a:p>
        </p:txBody>
      </p:sp>
    </p:spTree>
    <p:extLst>
      <p:ext uri="{BB962C8B-B14F-4D97-AF65-F5344CB8AC3E}">
        <p14:creationId xmlns:p14="http://schemas.microsoft.com/office/powerpoint/2010/main" val="157411124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www.zweigmedia.com/utilities/lpg/index.html?lang=en"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txBox="1">
            <a:spLocks/>
          </p:cNvSpPr>
          <p:nvPr/>
        </p:nvSpPr>
        <p:spPr>
          <a:xfrm>
            <a:off x="760040" y="332656"/>
            <a:ext cx="7772400" cy="1470025"/>
          </a:xfrm>
          <a:prstGeom prst="rect">
            <a:avLst/>
          </a:prstGeom>
        </p:spPr>
        <p:txBody>
          <a:bodyPr vert="horz" lIns="91440" tIns="45720" rIns="91440" bIns="45720" rtlCol="0" anchor="ctr">
            <a:normAutofit fontScale="975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sr-Latn-ME" sz="2400" b="1" dirty="0" smtClean="0">
                <a:latin typeface="Arial" panose="020B0604020202020204" pitchFamily="34" charset="0"/>
                <a:cs typeface="Arial" panose="020B0604020202020204" pitchFamily="34" charset="0"/>
              </a:rPr>
              <a:t>KVANTITATIVNE METODE U GRAĐEVINSKOM MENADŽMENTU</a:t>
            </a:r>
          </a:p>
          <a:p>
            <a:r>
              <a:rPr lang="sr-Latn-ME" sz="2400" dirty="0">
                <a:solidFill>
                  <a:schemeClr val="tx1">
                    <a:lumMod val="65000"/>
                    <a:lumOff val="35000"/>
                  </a:schemeClr>
                </a:solidFill>
                <a:latin typeface="Arial" panose="020B0604020202020204" pitchFamily="34" charset="0"/>
                <a:cs typeface="Arial" panose="020B0604020202020204" pitchFamily="34" charset="0"/>
              </a:rPr>
              <a:t>predavanja </a:t>
            </a:r>
            <a:r>
              <a:rPr lang="sr-Latn-ME" sz="2400" dirty="0" smtClean="0">
                <a:solidFill>
                  <a:schemeClr val="tx1">
                    <a:lumMod val="65000"/>
                    <a:lumOff val="35000"/>
                  </a:schemeClr>
                </a:solidFill>
                <a:latin typeface="Arial" panose="020B0604020202020204" pitchFamily="34" charset="0"/>
                <a:cs typeface="Arial" panose="020B0604020202020204" pitchFamily="34" charset="0"/>
              </a:rPr>
              <a:t>2017/18</a:t>
            </a:r>
            <a:endParaRPr lang="sr-Latn-ME" sz="2400" dirty="0">
              <a:solidFill>
                <a:schemeClr val="tx1">
                  <a:lumMod val="65000"/>
                  <a:lumOff val="35000"/>
                </a:schemeClr>
              </a:solidFill>
              <a:latin typeface="Arial" panose="020B0604020202020204" pitchFamily="34" charset="0"/>
              <a:cs typeface="Arial" panose="020B0604020202020204" pitchFamily="34" charset="0"/>
            </a:endParaRPr>
          </a:p>
        </p:txBody>
      </p:sp>
      <p:sp>
        <p:nvSpPr>
          <p:cNvPr id="4" name="TextBox 3"/>
          <p:cNvSpPr txBox="1"/>
          <p:nvPr/>
        </p:nvSpPr>
        <p:spPr>
          <a:xfrm>
            <a:off x="7308304" y="5877272"/>
            <a:ext cx="1584176" cy="707886"/>
          </a:xfrm>
          <a:prstGeom prst="rect">
            <a:avLst/>
          </a:prstGeom>
          <a:noFill/>
        </p:spPr>
        <p:txBody>
          <a:bodyPr wrap="square" rtlCol="0">
            <a:spAutoFit/>
          </a:bodyPr>
          <a:lstStyle/>
          <a:p>
            <a:pPr algn="ctr"/>
            <a:r>
              <a:rPr lang="sr-Latn-ME" sz="4000" b="1" dirty="0" smtClean="0"/>
              <a:t>V10</a:t>
            </a:r>
          </a:p>
        </p:txBody>
      </p:sp>
      <p:sp>
        <p:nvSpPr>
          <p:cNvPr id="6" name="Content Placeholder 2"/>
          <p:cNvSpPr txBox="1">
            <a:spLocks/>
          </p:cNvSpPr>
          <p:nvPr/>
        </p:nvSpPr>
        <p:spPr>
          <a:xfrm>
            <a:off x="611560" y="2204864"/>
            <a:ext cx="7920880" cy="2841179"/>
          </a:xfrm>
          <a:prstGeom prst="rect">
            <a:avLst/>
          </a:prstGeom>
        </p:spPr>
        <p:txBody>
          <a:bodyPr vert="horz" lIns="91440" tIns="45720" rIns="91440" bIns="45720" rtlCol="0">
            <a:noAutofit/>
          </a:bodyPr>
          <a:lstStyle>
            <a:lvl1pPr marL="0" indent="0" algn="ctr" defTabSz="914400" rtl="0" eaLnBrk="1" latinLnBrk="0" hangingPunct="1">
              <a:spcBef>
                <a:spcPct val="20000"/>
              </a:spcBef>
              <a:buFont typeface="Arial" panose="020B0604020202020204"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r>
              <a:rPr lang="vi-VN" sz="2400" b="1" dirty="0" smtClean="0">
                <a:solidFill>
                  <a:schemeClr val="tx1"/>
                </a:solidFill>
                <a:latin typeface="Arial" panose="020B0604020202020204" pitchFamily="34" charset="0"/>
                <a:ea typeface="+mj-ea"/>
                <a:cs typeface="Arial" panose="020B0604020202020204" pitchFamily="34" charset="0"/>
              </a:rPr>
              <a:t>METODE OPTIMIZACIJE I NJIHOVA PRIMJENA U GRAĐEVINARSTVU</a:t>
            </a:r>
            <a:endParaRPr lang="sr-Latn-ME" sz="2400" b="1" dirty="0" smtClean="0">
              <a:solidFill>
                <a:schemeClr val="tx1"/>
              </a:solidFill>
              <a:latin typeface="Arial" panose="020B0604020202020204" pitchFamily="34" charset="0"/>
              <a:ea typeface="+mj-ea"/>
              <a:cs typeface="Arial" panose="020B0604020202020204" pitchFamily="34" charset="0"/>
            </a:endParaRPr>
          </a:p>
          <a:p>
            <a:pPr marL="800100" lvl="1" indent="-342900" algn="l">
              <a:buFont typeface="+mj-lt"/>
              <a:buAutoNum type="arabicPeriod"/>
            </a:pPr>
            <a:r>
              <a:rPr lang="sr-Latn-ME" sz="2400" b="1" dirty="0" smtClean="0">
                <a:solidFill>
                  <a:schemeClr val="tx1"/>
                </a:solidFill>
                <a:latin typeface="Arial" panose="020B0604020202020204" pitchFamily="34" charset="0"/>
                <a:cs typeface="Arial" panose="020B0604020202020204" pitchFamily="34" charset="0"/>
              </a:rPr>
              <a:t>Operaciona istraživanja </a:t>
            </a:r>
          </a:p>
          <a:p>
            <a:pPr marL="800100" lvl="1" indent="-342900" algn="l">
              <a:buFont typeface="+mj-lt"/>
              <a:buAutoNum type="arabicPeriod"/>
            </a:pPr>
            <a:r>
              <a:rPr lang="sr-Latn-ME" sz="2400" b="1" dirty="0" smtClean="0">
                <a:solidFill>
                  <a:schemeClr val="tx1"/>
                </a:solidFill>
                <a:latin typeface="Arial" panose="020B0604020202020204" pitchFamily="34" charset="0"/>
                <a:cs typeface="Arial" panose="020B0604020202020204" pitchFamily="34" charset="0"/>
              </a:rPr>
              <a:t>Linearno programiranje </a:t>
            </a:r>
          </a:p>
          <a:p>
            <a:pPr marL="1257300" lvl="2" indent="-342900" algn="l">
              <a:buFont typeface="+mj-lt"/>
              <a:buAutoNum type="arabicPeriod"/>
            </a:pPr>
            <a:r>
              <a:rPr lang="sr-Latn-ME" sz="2000" b="1" dirty="0" smtClean="0">
                <a:solidFill>
                  <a:schemeClr val="tx1"/>
                </a:solidFill>
                <a:latin typeface="Arial" panose="020B0604020202020204" pitchFamily="34" charset="0"/>
                <a:cs typeface="Arial" panose="020B0604020202020204" pitchFamily="34" charset="0"/>
              </a:rPr>
              <a:t>grafička metoda </a:t>
            </a:r>
          </a:p>
          <a:p>
            <a:pPr marL="1257300" lvl="2" indent="-342900" algn="l">
              <a:buFont typeface="+mj-lt"/>
              <a:buAutoNum type="arabicPeriod"/>
            </a:pPr>
            <a:r>
              <a:rPr lang="sr-Latn-ME" sz="2000" b="1" dirty="0" smtClean="0">
                <a:solidFill>
                  <a:schemeClr val="tx1"/>
                </a:solidFill>
                <a:latin typeface="Arial" panose="020B0604020202020204" pitchFamily="34" charset="0"/>
                <a:cs typeface="Arial" panose="020B0604020202020204" pitchFamily="34" charset="0"/>
              </a:rPr>
              <a:t>simpleks metoda  </a:t>
            </a:r>
            <a:r>
              <a:rPr lang="sr-Latn-ME" sz="2000" i="1" dirty="0" smtClean="0">
                <a:solidFill>
                  <a:schemeClr val="tx1"/>
                </a:solidFill>
                <a:latin typeface="Arial" panose="020B0604020202020204" pitchFamily="34" charset="0"/>
                <a:cs typeface="Arial" panose="020B0604020202020204" pitchFamily="34" charset="0"/>
              </a:rPr>
              <a:t>(u narednom predavanju)</a:t>
            </a:r>
            <a:endParaRPr lang="sr-Latn-ME" sz="2000" dirty="0" smtClean="0">
              <a:solidFill>
                <a:schemeClr val="tx1"/>
              </a:solidFill>
              <a:latin typeface="Arial" panose="020B0604020202020204" pitchFamily="34" charset="0"/>
              <a:cs typeface="Arial" panose="020B0604020202020204" pitchFamily="34" charset="0"/>
            </a:endParaRPr>
          </a:p>
          <a:p>
            <a:pPr marL="1257300" lvl="2" indent="-342900" algn="l">
              <a:buFont typeface="+mj-lt"/>
              <a:buAutoNum type="arabicPeriod"/>
            </a:pPr>
            <a:r>
              <a:rPr lang="sr-Latn-ME" sz="2000" b="1" dirty="0" smtClean="0">
                <a:solidFill>
                  <a:schemeClr val="tx1"/>
                </a:solidFill>
                <a:latin typeface="Arial" panose="020B0604020202020204" pitchFamily="34" charset="0"/>
                <a:cs typeface="Arial" panose="020B0604020202020204" pitchFamily="34" charset="0"/>
              </a:rPr>
              <a:t>transportni problemi-</a:t>
            </a:r>
            <a:r>
              <a:rPr lang="sr-Latn-ME" sz="2000" i="1" dirty="0" smtClean="0">
                <a:solidFill>
                  <a:schemeClr val="tx1"/>
                </a:solidFill>
                <a:latin typeface="Arial" panose="020B0604020202020204" pitchFamily="34" charset="0"/>
                <a:cs typeface="Arial" panose="020B0604020202020204" pitchFamily="34" charset="0"/>
              </a:rPr>
              <a:t> (u narednom predavanju)</a:t>
            </a:r>
          </a:p>
        </p:txBody>
      </p:sp>
      <p:sp>
        <p:nvSpPr>
          <p:cNvPr id="2" name="TextBox 1"/>
          <p:cNvSpPr txBox="1"/>
          <p:nvPr/>
        </p:nvSpPr>
        <p:spPr>
          <a:xfrm>
            <a:off x="611560" y="5373216"/>
            <a:ext cx="6408712" cy="954107"/>
          </a:xfrm>
          <a:prstGeom prst="rect">
            <a:avLst/>
          </a:prstGeom>
          <a:noFill/>
        </p:spPr>
        <p:txBody>
          <a:bodyPr wrap="square" rtlCol="0">
            <a:spAutoFit/>
          </a:bodyPr>
          <a:lstStyle/>
          <a:p>
            <a:r>
              <a:rPr lang="sr-Latn-ME" sz="1400" dirty="0" smtClean="0"/>
              <a:t>materijal predavanja prof. Ž. Praščevića (2013/14 st. godina) na Građevinskom fakultetu u Podgorici </a:t>
            </a:r>
          </a:p>
          <a:p>
            <a:r>
              <a:rPr lang="sr-Latn-ME" sz="1400" dirty="0" smtClean="0"/>
              <a:t>(koncipirano na osnovu knjige: Ž. Praščević, N. Praščević- Operaciona istraživanja u građevinarstvu, Beograd 2009)</a:t>
            </a:r>
            <a:endParaRPr lang="sr-Latn-ME" sz="1400" dirty="0"/>
          </a:p>
        </p:txBody>
      </p:sp>
    </p:spTree>
    <p:extLst>
      <p:ext uri="{BB962C8B-B14F-4D97-AF65-F5344CB8AC3E}">
        <p14:creationId xmlns:p14="http://schemas.microsoft.com/office/powerpoint/2010/main" val="72516234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p:txBody>
          <a:bodyPr>
            <a:noAutofit/>
          </a:bodyPr>
          <a:lstStyle/>
          <a:p>
            <a:pPr algn="l">
              <a:lnSpc>
                <a:spcPct val="90000"/>
              </a:lnSpc>
            </a:pPr>
            <a:r>
              <a:rPr lang="sr-Latn-ME" altLang="sr-Latn-RS" sz="1200" b="1" dirty="0">
                <a:solidFill>
                  <a:srgbClr val="7030A0"/>
                </a:solidFill>
                <a:latin typeface="Arial" panose="020B0604020202020204" pitchFamily="34" charset="0"/>
                <a:cs typeface="Arial" panose="020B0604020202020204" pitchFamily="34" charset="0"/>
              </a:rPr>
              <a:t>Primjer</a:t>
            </a:r>
            <a:r>
              <a:rPr lang="sr-Latn-ME" altLang="sr-Latn-RS" sz="1200" dirty="0">
                <a:solidFill>
                  <a:srgbClr val="7030A0"/>
                </a:solidFill>
                <a:latin typeface="Arial" panose="020B0604020202020204" pitchFamily="34" charset="0"/>
                <a:cs typeface="Arial" panose="020B0604020202020204" pitchFamily="34" charset="0"/>
              </a:rPr>
              <a:t>: </a:t>
            </a:r>
            <a:r>
              <a:rPr lang="vi-VN" altLang="sr-Latn-RS" sz="1200" dirty="0">
                <a:solidFill>
                  <a:srgbClr val="7030A0"/>
                </a:solidFill>
                <a:latin typeface="Arial" panose="020B0604020202020204" pitchFamily="34" charset="0"/>
                <a:cs typeface="Arial" panose="020B0604020202020204" pitchFamily="34" charset="0"/>
              </a:rPr>
              <a:t>U jednom preduzeću postoje dva pogona za proizvodnju betonske galanterije. Prvi pogon proizvodi betonske ivičnjake, a drugi betonske blokove za zidanje.</a:t>
            </a:r>
            <a:r>
              <a:rPr lang="sr-Latn-ME" altLang="sr-Latn-RS" sz="1200" dirty="0">
                <a:solidFill>
                  <a:srgbClr val="7030A0"/>
                </a:solidFill>
                <a:latin typeface="Arial" panose="020B0604020202020204" pitchFamily="34" charset="0"/>
                <a:cs typeface="Arial" panose="020B0604020202020204" pitchFamily="34" charset="0"/>
              </a:rPr>
              <a:t> </a:t>
            </a:r>
            <a:r>
              <a:rPr lang="vi-VN" altLang="sr-Latn-RS" sz="1200" dirty="0">
                <a:solidFill>
                  <a:srgbClr val="7030A0"/>
                </a:solidFill>
                <a:latin typeface="Arial" panose="020B0604020202020204" pitchFamily="34" charset="0"/>
                <a:cs typeface="Arial" panose="020B0604020202020204" pitchFamily="34" charset="0"/>
              </a:rPr>
              <a:t>Tržište u određenom vremenskom periodu može da primi najviše </a:t>
            </a:r>
            <a:r>
              <a:rPr lang="sr-Latn-ME" altLang="sr-Latn-RS" sz="1200" dirty="0" smtClean="0">
                <a:solidFill>
                  <a:srgbClr val="7030A0"/>
                </a:solidFill>
                <a:latin typeface="Arial" panose="020B0604020202020204" pitchFamily="34" charset="0"/>
                <a:cs typeface="Arial" panose="020B0604020202020204" pitchFamily="34" charset="0"/>
              </a:rPr>
              <a:t>8</a:t>
            </a:r>
            <a:r>
              <a:rPr lang="vi-VN" altLang="sr-Latn-RS" sz="1200" dirty="0" smtClean="0">
                <a:solidFill>
                  <a:srgbClr val="7030A0"/>
                </a:solidFill>
                <a:latin typeface="Arial" panose="020B0604020202020204" pitchFamily="34" charset="0"/>
                <a:cs typeface="Arial" panose="020B0604020202020204" pitchFamily="34" charset="0"/>
              </a:rPr>
              <a:t>000 </a:t>
            </a:r>
            <a:r>
              <a:rPr lang="vi-VN" altLang="sr-Latn-RS" sz="1200" dirty="0">
                <a:solidFill>
                  <a:srgbClr val="7030A0"/>
                </a:solidFill>
                <a:latin typeface="Arial" panose="020B0604020202020204" pitchFamily="34" charset="0"/>
                <a:cs typeface="Arial" panose="020B0604020202020204" pitchFamily="34" charset="0"/>
              </a:rPr>
              <a:t>komada betonskih </a:t>
            </a:r>
            <a:r>
              <a:rPr lang="vi-VN" altLang="sr-Latn-RS" sz="1200" dirty="0" smtClean="0">
                <a:solidFill>
                  <a:srgbClr val="7030A0"/>
                </a:solidFill>
                <a:latin typeface="Arial" panose="020B0604020202020204" pitchFamily="34" charset="0"/>
                <a:cs typeface="Arial" panose="020B0604020202020204" pitchFamily="34" charset="0"/>
              </a:rPr>
              <a:t>blokova</a:t>
            </a:r>
            <a:r>
              <a:rPr lang="sr-Latn-ME" altLang="sr-Latn-RS" sz="1200" dirty="0" smtClean="0">
                <a:solidFill>
                  <a:srgbClr val="7030A0"/>
                </a:solidFill>
                <a:latin typeface="Arial" panose="020B0604020202020204" pitchFamily="34" charset="0"/>
                <a:cs typeface="Arial" panose="020B0604020202020204" pitchFamily="34" charset="0"/>
              </a:rPr>
              <a:t>, a ugovorena je isporuka najmanje 2</a:t>
            </a:r>
            <a:r>
              <a:rPr lang="vi-VN" altLang="sr-Latn-RS" sz="1200" dirty="0" smtClean="0">
                <a:solidFill>
                  <a:srgbClr val="7030A0"/>
                </a:solidFill>
                <a:latin typeface="Arial" panose="020B0604020202020204" pitchFamily="34" charset="0"/>
                <a:cs typeface="Arial" panose="020B0604020202020204" pitchFamily="34" charset="0"/>
              </a:rPr>
              <a:t>000 </a:t>
            </a:r>
            <a:r>
              <a:rPr lang="vi-VN" altLang="sr-Latn-RS" sz="1200" dirty="0">
                <a:solidFill>
                  <a:srgbClr val="7030A0"/>
                </a:solidFill>
                <a:latin typeface="Arial" panose="020B0604020202020204" pitchFamily="34" charset="0"/>
                <a:cs typeface="Arial" panose="020B0604020202020204" pitchFamily="34" charset="0"/>
              </a:rPr>
              <a:t>kom betonskih </a:t>
            </a:r>
            <a:r>
              <a:rPr lang="vi-VN" altLang="sr-Latn-RS" sz="1200" dirty="0" smtClean="0">
                <a:solidFill>
                  <a:srgbClr val="7030A0"/>
                </a:solidFill>
                <a:latin typeface="Arial" panose="020B0604020202020204" pitchFamily="34" charset="0"/>
                <a:cs typeface="Arial" panose="020B0604020202020204" pitchFamily="34" charset="0"/>
              </a:rPr>
              <a:t>ivičnjaka.</a:t>
            </a:r>
            <a:r>
              <a:rPr lang="sr-Latn-ME" altLang="sr-Latn-RS" sz="1200" dirty="0" smtClean="0">
                <a:solidFill>
                  <a:srgbClr val="7030A0"/>
                </a:solidFill>
                <a:latin typeface="Arial" panose="020B0604020202020204" pitchFamily="34" charset="0"/>
                <a:cs typeface="Arial" panose="020B0604020202020204" pitchFamily="34" charset="0"/>
              </a:rPr>
              <a:t> </a:t>
            </a:r>
            <a:r>
              <a:rPr lang="vi-VN" altLang="sr-Latn-RS" sz="1200" dirty="0">
                <a:solidFill>
                  <a:srgbClr val="7030A0"/>
                </a:solidFill>
                <a:latin typeface="Arial" panose="020B0604020202020204" pitchFamily="34" charset="0"/>
                <a:cs typeface="Arial" panose="020B0604020202020204" pitchFamily="34" charset="0"/>
              </a:rPr>
              <a:t>Za proizvodnju ivičnjaka se troši 0</a:t>
            </a:r>
            <a:r>
              <a:rPr lang="sr-Latn-ME" altLang="sr-Latn-RS" sz="1200" dirty="0">
                <a:solidFill>
                  <a:srgbClr val="7030A0"/>
                </a:solidFill>
                <a:latin typeface="Arial" panose="020B0604020202020204" pitchFamily="34" charset="0"/>
                <a:cs typeface="Arial" panose="020B0604020202020204" pitchFamily="34" charset="0"/>
              </a:rPr>
              <a:t>,</a:t>
            </a:r>
            <a:r>
              <a:rPr lang="vi-VN" altLang="sr-Latn-RS" sz="1200" dirty="0">
                <a:solidFill>
                  <a:srgbClr val="7030A0"/>
                </a:solidFill>
                <a:latin typeface="Arial" panose="020B0604020202020204" pitchFamily="34" charset="0"/>
                <a:cs typeface="Arial" panose="020B0604020202020204" pitchFamily="34" charset="0"/>
              </a:rPr>
              <a:t>02 m3 betona po jednom komadu, a za blokove se troši 0</a:t>
            </a:r>
            <a:r>
              <a:rPr lang="sr-Latn-ME" altLang="sr-Latn-RS" sz="1200" dirty="0">
                <a:solidFill>
                  <a:srgbClr val="7030A0"/>
                </a:solidFill>
                <a:latin typeface="Arial" panose="020B0604020202020204" pitchFamily="34" charset="0"/>
                <a:cs typeface="Arial" panose="020B0604020202020204" pitchFamily="34" charset="0"/>
              </a:rPr>
              <a:t>,</a:t>
            </a:r>
            <a:r>
              <a:rPr lang="vi-VN" altLang="sr-Latn-RS" sz="1200" dirty="0">
                <a:solidFill>
                  <a:srgbClr val="7030A0"/>
                </a:solidFill>
                <a:latin typeface="Arial" panose="020B0604020202020204" pitchFamily="34" charset="0"/>
                <a:cs typeface="Arial" panose="020B0604020202020204" pitchFamily="34" charset="0"/>
              </a:rPr>
              <a:t>01 m3 betona po komadu. Oba pogona se snabdijevaju iz jedne fabrike betona čiji je kapacitet za ovaj vremenski period </a:t>
            </a:r>
            <a:r>
              <a:rPr lang="vi-VN" altLang="sr-Latn-RS" sz="1200" dirty="0" smtClean="0">
                <a:solidFill>
                  <a:srgbClr val="7030A0"/>
                </a:solidFill>
                <a:latin typeface="Arial" panose="020B0604020202020204" pitchFamily="34" charset="0"/>
                <a:cs typeface="Arial" panose="020B0604020202020204" pitchFamily="34" charset="0"/>
              </a:rPr>
              <a:t>1</a:t>
            </a:r>
            <a:r>
              <a:rPr lang="sr-Latn-ME" altLang="sr-Latn-RS" sz="1200" dirty="0" smtClean="0">
                <a:solidFill>
                  <a:srgbClr val="7030A0"/>
                </a:solidFill>
                <a:latin typeface="Arial" panose="020B0604020202020204" pitchFamily="34" charset="0"/>
                <a:cs typeface="Arial" panose="020B0604020202020204" pitchFamily="34" charset="0"/>
              </a:rPr>
              <a:t>5</a:t>
            </a:r>
            <a:r>
              <a:rPr lang="vi-VN" altLang="sr-Latn-RS" sz="1200" dirty="0" smtClean="0">
                <a:solidFill>
                  <a:srgbClr val="7030A0"/>
                </a:solidFill>
                <a:latin typeface="Arial" panose="020B0604020202020204" pitchFamily="34" charset="0"/>
                <a:cs typeface="Arial" panose="020B0604020202020204" pitchFamily="34" charset="0"/>
              </a:rPr>
              <a:t>0 </a:t>
            </a:r>
            <a:r>
              <a:rPr lang="vi-VN" altLang="sr-Latn-RS" sz="1200" dirty="0">
                <a:solidFill>
                  <a:srgbClr val="7030A0"/>
                </a:solidFill>
                <a:latin typeface="Arial" panose="020B0604020202020204" pitchFamily="34" charset="0"/>
                <a:cs typeface="Arial" panose="020B0604020202020204" pitchFamily="34" charset="0"/>
              </a:rPr>
              <a:t>m3 betona.</a:t>
            </a:r>
            <a:r>
              <a:rPr lang="sr-Latn-ME" altLang="sr-Latn-RS" sz="1200" dirty="0">
                <a:solidFill>
                  <a:srgbClr val="7030A0"/>
                </a:solidFill>
                <a:latin typeface="Arial" panose="020B0604020202020204" pitchFamily="34" charset="0"/>
                <a:cs typeface="Arial" panose="020B0604020202020204" pitchFamily="34" charset="0"/>
              </a:rPr>
              <a:t> </a:t>
            </a:r>
            <a:r>
              <a:rPr lang="vi-VN" altLang="sr-Latn-RS" sz="1200" dirty="0">
                <a:solidFill>
                  <a:srgbClr val="7030A0"/>
                </a:solidFill>
                <a:latin typeface="Arial" panose="020B0604020202020204" pitchFamily="34" charset="0"/>
                <a:cs typeface="Arial" panose="020B0604020202020204" pitchFamily="34" charset="0"/>
              </a:rPr>
              <a:t>Prodajom ivičnjaka preduzeće ostvaruje dobit 1,5 €/kom, a prodajom blokova </a:t>
            </a:r>
            <a:r>
              <a:rPr lang="vi-VN" altLang="sr-Latn-RS" sz="1200" dirty="0" smtClean="0">
                <a:solidFill>
                  <a:srgbClr val="7030A0"/>
                </a:solidFill>
                <a:latin typeface="Arial" panose="020B0604020202020204" pitchFamily="34" charset="0"/>
                <a:cs typeface="Arial" panose="020B0604020202020204" pitchFamily="34" charset="0"/>
              </a:rPr>
              <a:t>0,5 </a:t>
            </a:r>
            <a:r>
              <a:rPr lang="vi-VN" altLang="sr-Latn-RS" sz="1200" dirty="0">
                <a:solidFill>
                  <a:srgbClr val="7030A0"/>
                </a:solidFill>
                <a:latin typeface="Arial" panose="020B0604020202020204" pitchFamily="34" charset="0"/>
                <a:cs typeface="Arial" panose="020B0604020202020204" pitchFamily="34" charset="0"/>
              </a:rPr>
              <a:t>€/kom.</a:t>
            </a:r>
            <a:r>
              <a:rPr lang="sr-Latn-ME" altLang="sr-Latn-RS" sz="1200" dirty="0">
                <a:solidFill>
                  <a:srgbClr val="7030A0"/>
                </a:solidFill>
                <a:latin typeface="Arial" panose="020B0604020202020204" pitchFamily="34" charset="0"/>
                <a:cs typeface="Arial" panose="020B0604020202020204" pitchFamily="34" charset="0"/>
              </a:rPr>
              <a:t> </a:t>
            </a:r>
            <a:r>
              <a:rPr lang="vi-VN" altLang="sr-Latn-RS" sz="1200" dirty="0">
                <a:solidFill>
                  <a:srgbClr val="7030A0"/>
                </a:solidFill>
                <a:latin typeface="Arial" panose="020B0604020202020204" pitchFamily="34" charset="0"/>
                <a:cs typeface="Arial" panose="020B0604020202020204" pitchFamily="34" charset="0"/>
              </a:rPr>
              <a:t>Odrediti plan proizvodnje koji će donijeti najveću dobit.</a:t>
            </a:r>
            <a:endParaRPr lang="sr-Latn-ME" altLang="sr-Latn-RS" sz="1200" dirty="0">
              <a:solidFill>
                <a:srgbClr val="7030A0"/>
              </a:solidFill>
              <a:latin typeface="Arial" panose="020B0604020202020204" pitchFamily="34" charset="0"/>
              <a:cs typeface="Arial" panose="020B0604020202020204" pitchFamily="34" charset="0"/>
            </a:endParaRPr>
          </a:p>
        </p:txBody>
      </p:sp>
      <p:sp>
        <p:nvSpPr>
          <p:cNvPr id="7" name="Content Placeholder 6"/>
          <p:cNvSpPr>
            <a:spLocks noGrp="1"/>
          </p:cNvSpPr>
          <p:nvPr>
            <p:ph sz="half" idx="2"/>
          </p:nvPr>
        </p:nvSpPr>
        <p:spPr>
          <a:xfrm>
            <a:off x="457200" y="3933056"/>
            <a:ext cx="3610744" cy="2664295"/>
          </a:xfrm>
        </p:spPr>
        <p:txBody>
          <a:bodyPr>
            <a:noAutofit/>
          </a:bodyPr>
          <a:lstStyle/>
          <a:p>
            <a:pPr>
              <a:lnSpc>
                <a:spcPct val="90000"/>
              </a:lnSpc>
            </a:pPr>
            <a:r>
              <a:rPr lang="sr-Latn-ME" altLang="sr-Latn-RS" sz="1400" b="1" dirty="0" smtClean="0">
                <a:solidFill>
                  <a:srgbClr val="7030A0"/>
                </a:solidFill>
                <a:latin typeface="Arial" panose="020B0604020202020204" pitchFamily="34" charset="0"/>
                <a:cs typeface="Arial" panose="020B0604020202020204" pitchFamily="34" charset="0"/>
              </a:rPr>
              <a:t>MATEMATIČKI MODEL</a:t>
            </a:r>
          </a:p>
          <a:p>
            <a:pPr lvl="1">
              <a:lnSpc>
                <a:spcPct val="90000"/>
              </a:lnSpc>
            </a:pPr>
            <a:r>
              <a:rPr lang="sr-Latn-ME" altLang="sr-Latn-RS" sz="1400" dirty="0" smtClean="0">
                <a:solidFill>
                  <a:srgbClr val="7030A0"/>
                </a:solidFill>
                <a:latin typeface="Arial" panose="020B0604020202020204" pitchFamily="34" charset="0"/>
                <a:cs typeface="Arial" panose="020B0604020202020204" pitchFamily="34" charset="0"/>
              </a:rPr>
              <a:t>USLOVI OGRANICENJA</a:t>
            </a:r>
          </a:p>
          <a:p>
            <a:pPr marL="1257300" lvl="2" indent="-342900">
              <a:lnSpc>
                <a:spcPct val="90000"/>
              </a:lnSpc>
              <a:buFont typeface="+mj-lt"/>
              <a:buAutoNum type="arabicParenR"/>
            </a:pPr>
            <a:r>
              <a:rPr lang="sr-Latn-ME" altLang="sr-Latn-RS" sz="1400" dirty="0" smtClean="0">
                <a:solidFill>
                  <a:srgbClr val="7030A0"/>
                </a:solidFill>
                <a:latin typeface="Arial" panose="020B0604020202020204" pitchFamily="34" charset="0"/>
                <a:cs typeface="Arial" panose="020B0604020202020204" pitchFamily="34" charset="0"/>
              </a:rPr>
              <a:t>0,02X1+0,01X2</a:t>
            </a:r>
            <a:r>
              <a:rPr lang="sr-Latn-ME" altLang="sr-Latn-RS" sz="1400" dirty="0">
                <a:solidFill>
                  <a:srgbClr val="7030A0"/>
                </a:solidFill>
                <a:latin typeface="Arial" panose="020B0604020202020204" pitchFamily="34" charset="0"/>
                <a:cs typeface="Arial" panose="020B0604020202020204" pitchFamily="34" charset="0"/>
              </a:rPr>
              <a:t>≤</a:t>
            </a:r>
            <a:r>
              <a:rPr lang="sr-Latn-ME" altLang="sr-Latn-RS" sz="1400" dirty="0" smtClean="0">
                <a:solidFill>
                  <a:srgbClr val="7030A0"/>
                </a:solidFill>
                <a:latin typeface="Arial" panose="020B0604020202020204" pitchFamily="34" charset="0"/>
                <a:cs typeface="Arial" panose="020B0604020202020204" pitchFamily="34" charset="0"/>
              </a:rPr>
              <a:t>150</a:t>
            </a:r>
          </a:p>
          <a:p>
            <a:pPr marL="1257300" lvl="2" indent="-342900">
              <a:lnSpc>
                <a:spcPct val="90000"/>
              </a:lnSpc>
              <a:buFont typeface="+mj-lt"/>
              <a:buAutoNum type="arabicParenR"/>
            </a:pPr>
            <a:r>
              <a:rPr lang="sr-Latn-ME" altLang="sr-Latn-RS" sz="1400" dirty="0" smtClean="0">
                <a:solidFill>
                  <a:srgbClr val="7030A0"/>
                </a:solidFill>
                <a:latin typeface="Arial" panose="020B0604020202020204" pitchFamily="34" charset="0"/>
                <a:cs typeface="Arial" panose="020B0604020202020204" pitchFamily="34" charset="0"/>
              </a:rPr>
              <a:t>X1≥2000</a:t>
            </a:r>
          </a:p>
          <a:p>
            <a:pPr marL="1257300" lvl="2" indent="-342900">
              <a:lnSpc>
                <a:spcPct val="90000"/>
              </a:lnSpc>
              <a:buFont typeface="+mj-lt"/>
              <a:buAutoNum type="arabicParenR"/>
            </a:pPr>
            <a:r>
              <a:rPr lang="sr-Latn-ME" altLang="sr-Latn-RS" sz="1400" dirty="0" smtClean="0">
                <a:solidFill>
                  <a:srgbClr val="7030A0"/>
                </a:solidFill>
                <a:latin typeface="Arial" panose="020B0604020202020204" pitchFamily="34" charset="0"/>
                <a:cs typeface="Arial" panose="020B0604020202020204" pitchFamily="34" charset="0"/>
              </a:rPr>
              <a:t>X2≤8000</a:t>
            </a:r>
          </a:p>
          <a:p>
            <a:pPr lvl="1">
              <a:lnSpc>
                <a:spcPct val="90000"/>
              </a:lnSpc>
            </a:pPr>
            <a:r>
              <a:rPr lang="sr-Latn-ME" altLang="sr-Latn-RS" sz="1600" dirty="0" smtClean="0">
                <a:solidFill>
                  <a:srgbClr val="7030A0"/>
                </a:solidFill>
                <a:latin typeface="Arial" panose="020B0604020202020204" pitchFamily="34" charset="0"/>
                <a:cs typeface="Arial" panose="020B0604020202020204" pitchFamily="34" charset="0"/>
              </a:rPr>
              <a:t>prirodni </a:t>
            </a:r>
            <a:r>
              <a:rPr lang="sr-Latn-ME" altLang="sr-Latn-RS" sz="1600" dirty="0">
                <a:solidFill>
                  <a:srgbClr val="7030A0"/>
                </a:solidFill>
                <a:latin typeface="Arial" panose="020B0604020202020204" pitchFamily="34" charset="0"/>
                <a:cs typeface="Arial" panose="020B0604020202020204" pitchFamily="34" charset="0"/>
              </a:rPr>
              <a:t>uslovi </a:t>
            </a:r>
            <a:r>
              <a:rPr lang="sr-Latn-ME" altLang="sr-Latn-RS" sz="1600" dirty="0" smtClean="0">
                <a:solidFill>
                  <a:srgbClr val="7030A0"/>
                </a:solidFill>
                <a:latin typeface="Arial" panose="020B0604020202020204" pitchFamily="34" charset="0"/>
                <a:cs typeface="Arial" panose="020B0604020202020204" pitchFamily="34" charset="0"/>
              </a:rPr>
              <a:t>nenegativnosti</a:t>
            </a:r>
          </a:p>
          <a:p>
            <a:pPr lvl="2">
              <a:lnSpc>
                <a:spcPct val="90000"/>
              </a:lnSpc>
            </a:pPr>
            <a:r>
              <a:rPr lang="sr-Latn-ME" altLang="sr-Latn-RS" sz="1400" dirty="0" smtClean="0">
                <a:solidFill>
                  <a:srgbClr val="7030A0"/>
                </a:solidFill>
                <a:latin typeface="Arial" panose="020B0604020202020204" pitchFamily="34" charset="0"/>
                <a:cs typeface="Arial" panose="020B0604020202020204" pitchFamily="34" charset="0"/>
              </a:rPr>
              <a:t>x1</a:t>
            </a:r>
            <a:r>
              <a:rPr lang="sr-Latn-ME" altLang="sr-Latn-RS" sz="1400" dirty="0">
                <a:solidFill>
                  <a:srgbClr val="7030A0"/>
                </a:solidFill>
                <a:latin typeface="Arial" panose="020B0604020202020204" pitchFamily="34" charset="0"/>
                <a:cs typeface="Arial" panose="020B0604020202020204" pitchFamily="34" charset="0"/>
              </a:rPr>
              <a:t>≥</a:t>
            </a:r>
            <a:r>
              <a:rPr lang="sr-Latn-ME" altLang="sr-Latn-RS" sz="1400" dirty="0" smtClean="0">
                <a:solidFill>
                  <a:srgbClr val="7030A0"/>
                </a:solidFill>
                <a:latin typeface="Arial" panose="020B0604020202020204" pitchFamily="34" charset="0"/>
                <a:cs typeface="Arial" panose="020B0604020202020204" pitchFamily="34" charset="0"/>
              </a:rPr>
              <a:t>0</a:t>
            </a:r>
          </a:p>
          <a:p>
            <a:pPr lvl="2">
              <a:lnSpc>
                <a:spcPct val="90000"/>
              </a:lnSpc>
            </a:pPr>
            <a:r>
              <a:rPr lang="sr-Latn-ME" altLang="sr-Latn-RS" sz="1400" dirty="0" smtClean="0">
                <a:solidFill>
                  <a:srgbClr val="7030A0"/>
                </a:solidFill>
                <a:latin typeface="Arial" panose="020B0604020202020204" pitchFamily="34" charset="0"/>
                <a:cs typeface="Arial" panose="020B0604020202020204" pitchFamily="34" charset="0"/>
              </a:rPr>
              <a:t>x2≥0</a:t>
            </a:r>
          </a:p>
          <a:p>
            <a:pPr lvl="1">
              <a:lnSpc>
                <a:spcPct val="90000"/>
              </a:lnSpc>
            </a:pPr>
            <a:r>
              <a:rPr lang="sr-Latn-ME" altLang="sr-Latn-RS" sz="1400" dirty="0" smtClean="0">
                <a:solidFill>
                  <a:srgbClr val="7030A0"/>
                </a:solidFill>
                <a:latin typeface="Arial" panose="020B0604020202020204" pitchFamily="34" charset="0"/>
                <a:cs typeface="Arial" panose="020B0604020202020204" pitchFamily="34" charset="0"/>
              </a:rPr>
              <a:t>FUNKCIJA CILJA</a:t>
            </a:r>
          </a:p>
          <a:p>
            <a:pPr lvl="2">
              <a:lnSpc>
                <a:spcPct val="90000"/>
              </a:lnSpc>
            </a:pPr>
            <a:r>
              <a:rPr lang="sr-Latn-ME" altLang="sr-Latn-RS" sz="1400" dirty="0">
                <a:solidFill>
                  <a:srgbClr val="7030A0"/>
                </a:solidFill>
                <a:latin typeface="Arial" panose="020B0604020202020204" pitchFamily="34" charset="0"/>
                <a:cs typeface="Arial" panose="020B0604020202020204" pitchFamily="34" charset="0"/>
              </a:rPr>
              <a:t>max </a:t>
            </a:r>
            <a:r>
              <a:rPr lang="sr-Latn-ME" altLang="sr-Latn-RS" sz="1400" dirty="0" smtClean="0">
                <a:solidFill>
                  <a:srgbClr val="7030A0"/>
                </a:solidFill>
                <a:latin typeface="Arial" panose="020B0604020202020204" pitchFamily="34" charset="0"/>
                <a:cs typeface="Arial" panose="020B0604020202020204" pitchFamily="34" charset="0"/>
              </a:rPr>
              <a:t>Z=1,5X1+0,5X2</a:t>
            </a:r>
            <a:r>
              <a:rPr lang="sr-Latn-ME" altLang="sr-Latn-RS" sz="1400" dirty="0">
                <a:solidFill>
                  <a:srgbClr val="7030A0"/>
                </a:solidFill>
                <a:latin typeface="Arial" panose="020B0604020202020204" pitchFamily="34" charset="0"/>
                <a:cs typeface="Arial" panose="020B0604020202020204" pitchFamily="34" charset="0"/>
              </a:rPr>
              <a:t>		</a:t>
            </a:r>
          </a:p>
        </p:txBody>
      </p:sp>
      <p:sp>
        <p:nvSpPr>
          <p:cNvPr id="15" name="Content Placeholder 14"/>
          <p:cNvSpPr>
            <a:spLocks noGrp="1"/>
          </p:cNvSpPr>
          <p:nvPr>
            <p:ph sz="quarter" idx="4"/>
          </p:nvPr>
        </p:nvSpPr>
        <p:spPr>
          <a:xfrm>
            <a:off x="4139953" y="3933056"/>
            <a:ext cx="4546848" cy="2664295"/>
          </a:xfrm>
        </p:spPr>
        <p:txBody>
          <a:bodyPr>
            <a:normAutofit/>
          </a:bodyPr>
          <a:lstStyle/>
          <a:p>
            <a:pPr>
              <a:lnSpc>
                <a:spcPct val="90000"/>
              </a:lnSpc>
            </a:pPr>
            <a:r>
              <a:rPr lang="en-US" altLang="sr-Latn-RS" sz="1400" dirty="0" err="1">
                <a:solidFill>
                  <a:srgbClr val="7030A0"/>
                </a:solidFill>
                <a:latin typeface="Arial" panose="020B0604020202020204" pitchFamily="34" charset="0"/>
                <a:cs typeface="Arial" panose="020B0604020202020204" pitchFamily="34" charset="0"/>
              </a:rPr>
              <a:t>Ako</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postoje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samo</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smtClean="0">
                <a:solidFill>
                  <a:srgbClr val="7030A0"/>
                </a:solidFill>
                <a:latin typeface="Arial" panose="020B0604020202020204" pitchFamily="34" charset="0"/>
                <a:cs typeface="Arial" panose="020B0604020202020204" pitchFamily="34" charset="0"/>
              </a:rPr>
              <a:t>dv</a:t>
            </a:r>
            <a:r>
              <a:rPr lang="sr-Latn-ME" altLang="sr-Latn-RS" sz="1400" dirty="0" smtClean="0">
                <a:solidFill>
                  <a:srgbClr val="7030A0"/>
                </a:solidFill>
                <a:latin typeface="Arial" panose="020B0604020202020204" pitchFamily="34" charset="0"/>
                <a:cs typeface="Arial" panose="020B0604020202020204" pitchFamily="34" charset="0"/>
              </a:rPr>
              <a:t>ij</a:t>
            </a:r>
            <a:r>
              <a:rPr lang="en-US" altLang="sr-Latn-RS" sz="1400" dirty="0" smtClean="0">
                <a:solidFill>
                  <a:srgbClr val="7030A0"/>
                </a:solidFill>
                <a:latin typeface="Arial" panose="020B0604020202020204" pitchFamily="34" charset="0"/>
                <a:cs typeface="Arial" panose="020B0604020202020204" pitchFamily="34" charset="0"/>
              </a:rPr>
              <a:t>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odnosno</a:t>
            </a:r>
            <a:r>
              <a:rPr lang="en-US" altLang="sr-Latn-RS" sz="1400" dirty="0">
                <a:solidFill>
                  <a:srgbClr val="7030A0"/>
                </a:solidFill>
                <a:latin typeface="Arial" panose="020B0604020202020204" pitchFamily="34" charset="0"/>
                <a:cs typeface="Arial" panose="020B0604020202020204" pitchFamily="34" charset="0"/>
              </a:rPr>
              <a:t> tri </a:t>
            </a:r>
            <a:r>
              <a:rPr lang="en-US" altLang="sr-Latn-RS" sz="1400" dirty="0" smtClean="0">
                <a:solidFill>
                  <a:srgbClr val="7030A0"/>
                </a:solidFill>
                <a:latin typeface="Arial" panose="020B0604020202020204" pitchFamily="34" charset="0"/>
                <a:cs typeface="Arial" panose="020B0604020202020204" pitchFamily="34" charset="0"/>
              </a:rPr>
              <a:t>prom</a:t>
            </a:r>
            <a:r>
              <a:rPr lang="sr-Latn-ME" altLang="sr-Latn-RS" sz="1400" dirty="0" smtClean="0">
                <a:solidFill>
                  <a:srgbClr val="7030A0"/>
                </a:solidFill>
                <a:latin typeface="Arial" panose="020B0604020202020204" pitchFamily="34" charset="0"/>
                <a:cs typeface="Arial" panose="020B0604020202020204" pitchFamily="34" charset="0"/>
              </a:rPr>
              <a:t>j</a:t>
            </a:r>
            <a:r>
              <a:rPr lang="en-US" altLang="sr-Latn-RS" sz="1400" dirty="0" err="1" smtClean="0">
                <a:solidFill>
                  <a:srgbClr val="7030A0"/>
                </a:solidFill>
                <a:latin typeface="Arial" panose="020B0604020202020204" pitchFamily="34" charset="0"/>
                <a:cs typeface="Arial" panose="020B0604020202020204" pitchFamily="34" charset="0"/>
              </a:rPr>
              <a:t>enljive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onda</a:t>
            </a:r>
            <a:r>
              <a:rPr lang="en-US" altLang="sr-Latn-RS" sz="1400" dirty="0">
                <a:solidFill>
                  <a:srgbClr val="7030A0"/>
                </a:solidFill>
                <a:latin typeface="Arial" panose="020B0604020202020204" pitchFamily="34" charset="0"/>
                <a:cs typeface="Arial" panose="020B0604020202020204" pitchFamily="34" charset="0"/>
              </a:rPr>
              <a:t> se </a:t>
            </a:r>
            <a:r>
              <a:rPr lang="en-US" altLang="sr-Latn-RS" sz="1400" dirty="0" err="1">
                <a:solidFill>
                  <a:srgbClr val="7030A0"/>
                </a:solidFill>
                <a:latin typeface="Arial" panose="020B0604020202020204" pitchFamily="34" charset="0"/>
                <a:cs typeface="Arial" panose="020B0604020202020204" pitchFamily="34" charset="0"/>
              </a:rPr>
              <a:t>skup</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dopustivih</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smtClean="0">
                <a:solidFill>
                  <a:srgbClr val="7030A0"/>
                </a:solidFill>
                <a:latin typeface="Arial" panose="020B0604020202020204" pitchFamily="34" charset="0"/>
                <a:cs typeface="Arial" panose="020B0604020202020204" pitchFamily="34" charset="0"/>
              </a:rPr>
              <a:t>r</a:t>
            </a:r>
            <a:r>
              <a:rPr lang="sr-Latn-ME" altLang="sr-Latn-RS" sz="1400" dirty="0" smtClean="0">
                <a:solidFill>
                  <a:srgbClr val="7030A0"/>
                </a:solidFill>
                <a:latin typeface="Arial" panose="020B0604020202020204" pitchFamily="34" charset="0"/>
                <a:cs typeface="Arial" panose="020B0604020202020204" pitchFamily="34" charset="0"/>
              </a:rPr>
              <a:t>j</a:t>
            </a:r>
            <a:r>
              <a:rPr lang="en-US" altLang="sr-Latn-RS" sz="1400" dirty="0" err="1" smtClean="0">
                <a:solidFill>
                  <a:srgbClr val="7030A0"/>
                </a:solidFill>
                <a:latin typeface="Arial" panose="020B0604020202020204" pitchFamily="34" charset="0"/>
                <a:cs typeface="Arial" panose="020B0604020202020204" pitchFamily="34" charset="0"/>
              </a:rPr>
              <a:t>ešenja</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D</a:t>
            </a:r>
            <a:r>
              <a:rPr lang="en-US" altLang="sr-Latn-RS" sz="1400" dirty="0">
                <a:solidFill>
                  <a:srgbClr val="7030A0"/>
                </a:solidFill>
                <a:latin typeface="Arial" panose="020B0604020202020204" pitchFamily="34" charset="0"/>
                <a:cs typeface="Arial" panose="020B0604020202020204" pitchFamily="34" charset="0"/>
              </a:rPr>
              <a:t> u  </a:t>
            </a:r>
            <a:r>
              <a:rPr lang="en-US" altLang="sr-Latn-RS" sz="1400" dirty="0" err="1">
                <a:solidFill>
                  <a:srgbClr val="7030A0"/>
                </a:solidFill>
                <a:latin typeface="Arial" panose="020B0604020202020204" pitchFamily="34" charset="0"/>
                <a:cs typeface="Arial" panose="020B0604020202020204" pitchFamily="34" charset="0"/>
              </a:rPr>
              <a:t>dvodimenzionalnom</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E</a:t>
            </a:r>
            <a:r>
              <a:rPr lang="en-US" altLang="sr-Latn-RS" sz="1400" i="1" baseline="30000" dirty="0">
                <a:solidFill>
                  <a:srgbClr val="7030A0"/>
                </a:solidFill>
                <a:latin typeface="Arial" panose="020B0604020202020204" pitchFamily="34" charset="0"/>
                <a:cs typeface="Arial" panose="020B0604020202020204" pitchFamily="34" charset="0"/>
              </a:rPr>
              <a:t>2</a:t>
            </a:r>
            <a:r>
              <a:rPr lang="en-US" altLang="sr-Latn-RS" sz="1400" baseline="30000" dirty="0">
                <a:solidFill>
                  <a:srgbClr val="7030A0"/>
                </a:solidFill>
                <a:latin typeface="Arial" panose="020B0604020202020204" pitchFamily="34" charset="0"/>
                <a:cs typeface="Arial" panose="020B0604020202020204" pitchFamily="34" charset="0"/>
              </a:rPr>
              <a:t> </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i</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trodimenzionalnom</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prostoru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smtClean="0">
                <a:solidFill>
                  <a:srgbClr val="7030A0"/>
                </a:solidFill>
                <a:latin typeface="Arial" panose="020B0604020202020204" pitchFamily="34" charset="0"/>
                <a:cs typeface="Arial" panose="020B0604020202020204" pitchFamily="34" charset="0"/>
              </a:rPr>
              <a:t>E</a:t>
            </a:r>
            <a:r>
              <a:rPr lang="en-US" altLang="sr-Latn-RS" sz="1400" i="1" baseline="30000" dirty="0" smtClean="0">
                <a:solidFill>
                  <a:srgbClr val="7030A0"/>
                </a:solidFill>
                <a:latin typeface="Arial" panose="020B0604020202020204" pitchFamily="34" charset="0"/>
                <a:cs typeface="Arial" panose="020B0604020202020204" pitchFamily="34" charset="0"/>
              </a:rPr>
              <a:t>3</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može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prikazati</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grafički</a:t>
            </a:r>
            <a:r>
              <a:rPr lang="en-US" altLang="sr-Latn-RS" sz="1400" dirty="0">
                <a:solidFill>
                  <a:srgbClr val="7030A0"/>
                </a:solidFill>
                <a:latin typeface="Arial" panose="020B0604020202020204" pitchFamily="34" charset="0"/>
                <a:cs typeface="Arial" panose="020B0604020202020204" pitchFamily="34" charset="0"/>
              </a:rPr>
              <a:t>. </a:t>
            </a:r>
            <a:endParaRPr lang="sr-Latn-ME" altLang="sr-Latn-RS" sz="1400" dirty="0" smtClean="0">
              <a:solidFill>
                <a:srgbClr val="7030A0"/>
              </a:solidFill>
              <a:latin typeface="Arial" panose="020B0604020202020204" pitchFamily="34" charset="0"/>
              <a:cs typeface="Arial" panose="020B0604020202020204" pitchFamily="34" charset="0"/>
            </a:endParaRPr>
          </a:p>
          <a:p>
            <a:pPr>
              <a:lnSpc>
                <a:spcPct val="90000"/>
              </a:lnSpc>
            </a:pPr>
            <a:r>
              <a:rPr lang="en-US" altLang="sr-Latn-RS" sz="1400" dirty="0" err="1" smtClean="0">
                <a:solidFill>
                  <a:srgbClr val="7030A0"/>
                </a:solidFill>
                <a:latin typeface="Arial" panose="020B0604020202020204" pitchFamily="34" charset="0"/>
                <a:cs typeface="Arial" panose="020B0604020202020204" pitchFamily="34" charset="0"/>
              </a:rPr>
              <a:t>Svak</a:t>
            </a:r>
            <a:r>
              <a:rPr lang="sr-Latn-ME" altLang="sr-Latn-RS" sz="1400" dirty="0" smtClean="0">
                <a:solidFill>
                  <a:srgbClr val="7030A0"/>
                </a:solidFill>
                <a:latin typeface="Arial" panose="020B0604020202020204" pitchFamily="34" charset="0"/>
                <a:cs typeface="Arial" panose="020B0604020202020204" pitchFamily="34" charset="0"/>
              </a:rPr>
              <a:t>i</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dirty="0">
                <a:solidFill>
                  <a:srgbClr val="7030A0"/>
                </a:solidFill>
                <a:latin typeface="Arial" panose="020B0604020202020204" pitchFamily="34" charset="0"/>
                <a:cs typeface="Arial" panose="020B0604020202020204" pitchFamily="34" charset="0"/>
              </a:rPr>
              <a:t>od </a:t>
            </a:r>
            <a:r>
              <a:rPr lang="sr-Latn-ME" altLang="sr-Latn-RS" sz="1400" dirty="0" smtClean="0">
                <a:solidFill>
                  <a:srgbClr val="7030A0"/>
                </a:solidFill>
                <a:latin typeface="Arial" panose="020B0604020202020204" pitchFamily="34" charset="0"/>
                <a:cs typeface="Arial" panose="020B0604020202020204" pitchFamily="34" charset="0"/>
              </a:rPr>
              <a:t>uslova </a:t>
            </a:r>
            <a:r>
              <a:rPr lang="en-US" altLang="sr-Latn-RS" sz="1400" dirty="0" err="1" smtClean="0">
                <a:solidFill>
                  <a:srgbClr val="7030A0"/>
                </a:solidFill>
                <a:latin typeface="Arial" panose="020B0604020202020204" pitchFamily="34" charset="0"/>
                <a:cs typeface="Arial" panose="020B0604020202020204" pitchFamily="34" charset="0"/>
              </a:rPr>
              <a:t>ograničenja</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i="1" dirty="0" smtClean="0">
                <a:solidFill>
                  <a:srgbClr val="7030A0"/>
                </a:solidFill>
                <a:latin typeface="Arial" panose="020B0604020202020204" pitchFamily="34" charset="0"/>
                <a:cs typeface="Arial" panose="020B0604020202020204" pitchFamily="34" charset="0"/>
              </a:rPr>
              <a:t>(</a:t>
            </a:r>
            <a:r>
              <a:rPr lang="sr-Latn-ME" altLang="sr-Latn-RS" sz="1400" i="1" dirty="0" smtClean="0">
                <a:solidFill>
                  <a:srgbClr val="7030A0"/>
                </a:solidFill>
                <a:latin typeface="Arial" panose="020B0604020202020204" pitchFamily="34" charset="0"/>
                <a:cs typeface="Arial" panose="020B0604020202020204" pitchFamily="34" charset="0"/>
              </a:rPr>
              <a:t>1</a:t>
            </a:r>
            <a:r>
              <a:rPr lang="en-US" altLang="sr-Latn-RS" sz="1400" i="1" dirty="0" smtClean="0">
                <a:solidFill>
                  <a:srgbClr val="7030A0"/>
                </a:solidFill>
                <a:latin typeface="Arial" panose="020B0604020202020204" pitchFamily="34" charset="0"/>
                <a:cs typeface="Arial" panose="020B0604020202020204" pitchFamily="34" charset="0"/>
              </a:rPr>
              <a:t>)</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dirty="0">
                <a:solidFill>
                  <a:srgbClr val="7030A0"/>
                </a:solidFill>
                <a:latin typeface="Arial" panose="020B0604020202020204" pitchFamily="34" charset="0"/>
                <a:cs typeface="Arial" panose="020B0604020202020204" pitchFamily="34" charset="0"/>
              </a:rPr>
              <a:t>do </a:t>
            </a:r>
            <a:r>
              <a:rPr lang="en-US" altLang="sr-Latn-RS" sz="1400" i="1" dirty="0" smtClean="0">
                <a:solidFill>
                  <a:srgbClr val="7030A0"/>
                </a:solidFill>
                <a:latin typeface="Arial" panose="020B0604020202020204" pitchFamily="34" charset="0"/>
                <a:cs typeface="Arial" panose="020B0604020202020204" pitchFamily="34" charset="0"/>
              </a:rPr>
              <a:t>(</a:t>
            </a:r>
            <a:r>
              <a:rPr lang="sr-Latn-CS" altLang="sr-Latn-RS" sz="1400" i="1" dirty="0" smtClean="0">
                <a:solidFill>
                  <a:srgbClr val="7030A0"/>
                </a:solidFill>
                <a:latin typeface="Arial" panose="020B0604020202020204" pitchFamily="34" charset="0"/>
                <a:cs typeface="Arial" panose="020B0604020202020204" pitchFamily="34" charset="0"/>
              </a:rPr>
              <a:t>3</a:t>
            </a:r>
            <a:r>
              <a:rPr lang="en-US" altLang="sr-Latn-RS" sz="1400" i="1" dirty="0" smtClean="0">
                <a:solidFill>
                  <a:srgbClr val="7030A0"/>
                </a:solidFill>
                <a:latin typeface="Arial" panose="020B0604020202020204" pitchFamily="34" charset="0"/>
                <a:cs typeface="Arial" panose="020B0604020202020204" pitchFamily="34" charset="0"/>
              </a:rPr>
              <a:t>)</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predstavljaju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po</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jednu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poluravan</a:t>
            </a:r>
            <a:r>
              <a:rPr lang="en-US" altLang="sr-Latn-RS" sz="1400" dirty="0">
                <a:solidFill>
                  <a:srgbClr val="7030A0"/>
                </a:solidFill>
                <a:latin typeface="Arial" panose="020B0604020202020204" pitchFamily="34" charset="0"/>
                <a:cs typeface="Arial" panose="020B0604020202020204" pitchFamily="34" charset="0"/>
              </a:rPr>
              <a:t>, a </a:t>
            </a:r>
            <a:r>
              <a:rPr lang="en-US" altLang="sr-Latn-RS" sz="1400" dirty="0" err="1" smtClean="0">
                <a:solidFill>
                  <a:srgbClr val="7030A0"/>
                </a:solidFill>
                <a:latin typeface="Arial" panose="020B0604020202020204" pitchFamily="34" charset="0"/>
                <a:cs typeface="Arial" panose="020B0604020202020204" pitchFamily="34" charset="0"/>
              </a:rPr>
              <a:t>pres</a:t>
            </a:r>
            <a:r>
              <a:rPr lang="sr-Latn-ME" altLang="sr-Latn-RS" sz="1400" dirty="0" smtClean="0">
                <a:solidFill>
                  <a:srgbClr val="7030A0"/>
                </a:solidFill>
                <a:latin typeface="Arial" panose="020B0604020202020204" pitchFamily="34" charset="0"/>
                <a:cs typeface="Arial" panose="020B0604020202020204" pitchFamily="34" charset="0"/>
              </a:rPr>
              <a:t>j</a:t>
            </a:r>
            <a:r>
              <a:rPr lang="en-US" altLang="sr-Latn-RS" sz="1400" dirty="0" err="1" smtClean="0">
                <a:solidFill>
                  <a:srgbClr val="7030A0"/>
                </a:solidFill>
                <a:latin typeface="Arial" panose="020B0604020202020204" pitchFamily="34" charset="0"/>
                <a:cs typeface="Arial" panose="020B0604020202020204" pitchFamily="34" charset="0"/>
              </a:rPr>
              <a:t>eci</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ovih</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poluravni</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čine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skup</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dopustivih</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rešenja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D</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koji</a:t>
            </a:r>
            <a:r>
              <a:rPr lang="en-US" altLang="sr-Latn-RS" sz="1400" dirty="0">
                <a:solidFill>
                  <a:srgbClr val="7030A0"/>
                </a:solidFill>
                <a:latin typeface="Arial" panose="020B0604020202020204" pitchFamily="34" charset="0"/>
                <a:cs typeface="Arial" panose="020B0604020202020204" pitchFamily="34" charset="0"/>
              </a:rPr>
              <a:t> je u </a:t>
            </a:r>
            <a:r>
              <a:rPr lang="en-US" altLang="sr-Latn-RS" sz="1400" dirty="0" err="1">
                <a:solidFill>
                  <a:srgbClr val="7030A0"/>
                </a:solidFill>
                <a:latin typeface="Arial" panose="020B0604020202020204" pitchFamily="34" charset="0"/>
                <a:cs typeface="Arial" panose="020B0604020202020204" pitchFamily="34" charset="0"/>
              </a:rPr>
              <a:t>ovom</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slučaju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poligon</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smtClean="0">
                <a:solidFill>
                  <a:srgbClr val="7030A0"/>
                </a:solidFill>
                <a:latin typeface="Arial" panose="020B0604020202020204" pitchFamily="34" charset="0"/>
                <a:cs typeface="Arial" panose="020B0604020202020204" pitchFamily="34" charset="0"/>
              </a:rPr>
              <a:t>ABCD</a:t>
            </a:r>
            <a:r>
              <a:rPr lang="en-US" altLang="sr-Latn-RS" sz="1400" dirty="0" smtClean="0">
                <a:solidFill>
                  <a:srgbClr val="7030A0"/>
                </a:solidFill>
                <a:latin typeface="Arial" panose="020B0604020202020204" pitchFamily="34" charset="0"/>
                <a:cs typeface="Arial" panose="020B0604020202020204" pitchFamily="34" charset="0"/>
              </a:rPr>
              <a:t>.</a:t>
            </a:r>
            <a:endParaRPr lang="sr-Latn-ME" altLang="sr-Latn-RS" sz="1400" dirty="0" smtClean="0">
              <a:solidFill>
                <a:srgbClr val="7030A0"/>
              </a:solidFill>
              <a:latin typeface="Arial" panose="020B0604020202020204" pitchFamily="34" charset="0"/>
              <a:cs typeface="Arial" panose="020B0604020202020204" pitchFamily="34" charset="0"/>
            </a:endParaRPr>
          </a:p>
          <a:p>
            <a:pPr marL="0" indent="0">
              <a:buNone/>
            </a:pPr>
            <a:endParaRPr lang="sr-Latn-ME" sz="1400" dirty="0">
              <a:solidFill>
                <a:srgbClr val="7030A0"/>
              </a:solidFill>
              <a:latin typeface="Arial" panose="020B0604020202020204" pitchFamily="34" charset="0"/>
              <a:cs typeface="Arial" panose="020B0604020202020204" pitchFamily="34" charset="0"/>
            </a:endParaRPr>
          </a:p>
        </p:txBody>
      </p:sp>
      <p:graphicFrame>
        <p:nvGraphicFramePr>
          <p:cNvPr id="11" name="Table 10"/>
          <p:cNvGraphicFramePr>
            <a:graphicFrameLocks noGrp="1"/>
          </p:cNvGraphicFramePr>
          <p:nvPr>
            <p:extLst>
              <p:ext uri="{D42A27DB-BD31-4B8C-83A1-F6EECF244321}">
                <p14:modId xmlns:p14="http://schemas.microsoft.com/office/powerpoint/2010/main" val="2077137742"/>
              </p:ext>
            </p:extLst>
          </p:nvPr>
        </p:nvGraphicFramePr>
        <p:xfrm>
          <a:off x="611560" y="1412776"/>
          <a:ext cx="7056784" cy="2434590"/>
        </p:xfrm>
        <a:graphic>
          <a:graphicData uri="http://schemas.openxmlformats.org/drawingml/2006/table">
            <a:tbl>
              <a:tblPr>
                <a:tableStyleId>{5C22544A-7EE6-4342-B048-85BDC9FD1C3A}</a:tableStyleId>
              </a:tblPr>
              <a:tblGrid>
                <a:gridCol w="1935301"/>
                <a:gridCol w="796889"/>
                <a:gridCol w="739968"/>
                <a:gridCol w="1640410"/>
                <a:gridCol w="1944216"/>
              </a:tblGrid>
              <a:tr h="190500">
                <a:tc>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gridSpan="2">
                  <a:txBody>
                    <a:bodyPr/>
                    <a:lstStyle/>
                    <a:p>
                      <a:pPr algn="ctr" fontAlgn="b"/>
                      <a:r>
                        <a:rPr lang="sr-Latn-ME" sz="1200" u="none" strike="noStrike" dirty="0">
                          <a:solidFill>
                            <a:srgbClr val="7030A0"/>
                          </a:solidFill>
                          <a:effectLst/>
                        </a:rPr>
                        <a:t>POTROSNJA </a:t>
                      </a:r>
                      <a:r>
                        <a:rPr lang="sr-Latn-ME" sz="1200" u="none" strike="noStrike" dirty="0" smtClean="0">
                          <a:solidFill>
                            <a:srgbClr val="7030A0"/>
                          </a:solidFill>
                          <a:effectLst/>
                        </a:rPr>
                        <a:t>BETONA</a:t>
                      </a:r>
                    </a:p>
                    <a:p>
                      <a:pPr algn="ctr" fontAlgn="b"/>
                      <a:r>
                        <a:rPr lang="sr-Latn-ME" sz="1200" u="none" strike="noStrike" dirty="0" smtClean="0">
                          <a:solidFill>
                            <a:srgbClr val="7030A0"/>
                          </a:solidFill>
                          <a:effectLst/>
                        </a:rPr>
                        <a:t>(M3/kom)</a:t>
                      </a:r>
                      <a:r>
                        <a:rPr lang="sr-Latn-ME" sz="1200" u="none" strike="noStrike" dirty="0">
                          <a:solidFill>
                            <a:srgbClr val="7030A0"/>
                          </a:solidFill>
                          <a:effectLst/>
                        </a:rPr>
                        <a:t> </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hMerge="1">
                  <a:txBody>
                    <a:bodyPr/>
                    <a:lstStyle/>
                    <a:p>
                      <a:endParaRPr lang="sr-Latn-ME"/>
                    </a:p>
                  </a:txBody>
                  <a:tcPr/>
                </a:tc>
                <a:tc rowSpan="2">
                  <a:txBody>
                    <a:bodyPr/>
                    <a:lstStyle/>
                    <a:p>
                      <a:pPr marL="0" marR="0" indent="0" algn="ctr" defTabSz="914400" rtl="0" eaLnBrk="1" fontAlgn="b" latinLnBrk="0" hangingPunct="1">
                        <a:lnSpc>
                          <a:spcPct val="100000"/>
                        </a:lnSpc>
                        <a:spcBef>
                          <a:spcPts val="0"/>
                        </a:spcBef>
                        <a:spcAft>
                          <a:spcPts val="0"/>
                        </a:spcAft>
                        <a:buClrTx/>
                        <a:buSzTx/>
                        <a:buFontTx/>
                        <a:buNone/>
                        <a:tabLst/>
                        <a:defRPr/>
                      </a:pPr>
                      <a:r>
                        <a:rPr lang="sr-Latn-ME" sz="1200" u="none" strike="noStrike" dirty="0" smtClean="0">
                          <a:solidFill>
                            <a:srgbClr val="7030A0"/>
                          </a:solidFill>
                          <a:effectLst/>
                        </a:rPr>
                        <a:t>OGRANICENJE  RESURSA (ogranicena proizvodnja/potrosnja betona</a:t>
                      </a:r>
                      <a:r>
                        <a:rPr lang="sr-Latn-ME" sz="1200" u="none" strike="noStrike" baseline="0" dirty="0" smtClean="0">
                          <a:solidFill>
                            <a:srgbClr val="7030A0"/>
                          </a:solidFill>
                          <a:effectLst/>
                        </a:rPr>
                        <a:t>  m3 na sat,  smjenu ili dan..)</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rowSpan="2">
                  <a:txBody>
                    <a:bodyPr/>
                    <a:lstStyle/>
                    <a:p>
                      <a:pPr algn="ctr" fontAlgn="b"/>
                      <a:r>
                        <a:rPr lang="sr-Latn-ME" altLang="sr-Latn-RS" sz="1200" dirty="0" smtClean="0">
                          <a:solidFill>
                            <a:srgbClr val="7030A0"/>
                          </a:solidFill>
                          <a:latin typeface="Arial" panose="020B0604020202020204" pitchFamily="34" charset="0"/>
                          <a:cs typeface="Arial" panose="020B0604020202020204" pitchFamily="34" charset="0"/>
                        </a:rPr>
                        <a:t>FUNKCIJA CILJA</a:t>
                      </a:r>
                      <a:endParaRPr lang="sr-Latn-ME" sz="1200" b="0" i="0" u="none" strike="noStrike" dirty="0">
                        <a:solidFill>
                          <a:srgbClr val="7030A0"/>
                        </a:solidFill>
                        <a:effectLst/>
                        <a:latin typeface="Calibri"/>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0">
                <a:tc>
                  <a:txBody>
                    <a:bodyPr/>
                    <a:lstStyle/>
                    <a:p>
                      <a:pPr algn="ctr" fontAlgn="b"/>
                      <a:r>
                        <a:rPr lang="sr-Latn-ME" sz="1200" u="none" strike="noStrike" dirty="0">
                          <a:solidFill>
                            <a:srgbClr val="7030A0"/>
                          </a:solidFill>
                          <a:effectLst/>
                        </a:rPr>
                        <a:t>POGONI</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a:solidFill>
                            <a:srgbClr val="7030A0"/>
                          </a:solidFill>
                          <a:effectLst/>
                        </a:rPr>
                        <a:t>IVICNJACI</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a:solidFill>
                            <a:srgbClr val="7030A0"/>
                          </a:solidFill>
                          <a:effectLst/>
                        </a:rPr>
                        <a:t>BLOKOVI</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vMerge="1">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vMerge="1">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0">
                <a:tc>
                  <a:txBody>
                    <a:bodyPr/>
                    <a:lstStyle/>
                    <a:p>
                      <a:pPr algn="ctr" fontAlgn="b"/>
                      <a:r>
                        <a:rPr lang="sr-Latn-ME" sz="1200" u="none" strike="noStrike" dirty="0">
                          <a:solidFill>
                            <a:srgbClr val="7030A0"/>
                          </a:solidFill>
                          <a:effectLst/>
                        </a:rPr>
                        <a:t>P1</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a:solidFill>
                            <a:srgbClr val="7030A0"/>
                          </a:solidFill>
                          <a:effectLst/>
                        </a:rPr>
                        <a:t>0,02</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a:solidFill>
                            <a:srgbClr val="7030A0"/>
                          </a:solidFill>
                          <a:effectLst/>
                        </a:rPr>
                        <a:t> </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rowSpan="2">
                  <a:txBody>
                    <a:bodyPr/>
                    <a:lstStyle/>
                    <a:p>
                      <a:pPr algn="ctr" fontAlgn="b"/>
                      <a:r>
                        <a:rPr lang="sr-Latn-ME" sz="1200" u="none" strike="noStrike" dirty="0">
                          <a:solidFill>
                            <a:srgbClr val="7030A0"/>
                          </a:solidFill>
                          <a:effectLst/>
                        </a:rPr>
                        <a:t>≤</a:t>
                      </a:r>
                      <a:r>
                        <a:rPr lang="sr-Latn-ME" sz="1200" u="none" strike="noStrike" dirty="0" smtClean="0">
                          <a:solidFill>
                            <a:srgbClr val="7030A0"/>
                          </a:solidFill>
                          <a:effectLst/>
                        </a:rPr>
                        <a:t>150</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0">
                <a:tc>
                  <a:txBody>
                    <a:bodyPr/>
                    <a:lstStyle/>
                    <a:p>
                      <a:pPr algn="ctr" fontAlgn="b"/>
                      <a:r>
                        <a:rPr lang="sr-Latn-ME" sz="1200" u="none" strike="noStrike" dirty="0">
                          <a:solidFill>
                            <a:srgbClr val="7030A0"/>
                          </a:solidFill>
                          <a:effectLst/>
                        </a:rPr>
                        <a:t>P2</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a:solidFill>
                            <a:srgbClr val="7030A0"/>
                          </a:solidFill>
                          <a:effectLst/>
                        </a:rPr>
                        <a:t> </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a:solidFill>
                            <a:srgbClr val="7030A0"/>
                          </a:solidFill>
                          <a:effectLst/>
                        </a:rPr>
                        <a:t>0,01</a:t>
                      </a:r>
                      <a:endParaRPr lang="sr-Latn-ME" sz="1200" b="0" i="0" u="none" strike="noStrike">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vMerge="1">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0">
                <a:tc>
                  <a:txBody>
                    <a:bodyPr/>
                    <a:lstStyle/>
                    <a:p>
                      <a:pPr algn="ctr" fontAlgn="b"/>
                      <a:r>
                        <a:rPr lang="sr-Latn-ME" sz="1200" u="none" strike="noStrike" dirty="0">
                          <a:solidFill>
                            <a:srgbClr val="7030A0"/>
                          </a:solidFill>
                          <a:effectLst/>
                        </a:rPr>
                        <a:t>POTREBAN BROJ </a:t>
                      </a:r>
                      <a:r>
                        <a:rPr lang="sr-Latn-ME" sz="1200" u="none" strike="noStrike" dirty="0" smtClean="0">
                          <a:solidFill>
                            <a:srgbClr val="7030A0"/>
                          </a:solidFill>
                          <a:effectLst/>
                        </a:rPr>
                        <a:t>PROIZVODA</a:t>
                      </a:r>
                    </a:p>
                    <a:p>
                      <a:pPr algn="ctr" fontAlgn="b"/>
                      <a:r>
                        <a:rPr lang="sr-Latn-ME" sz="1200" b="0" i="0" u="none" strike="noStrike" dirty="0" smtClean="0">
                          <a:solidFill>
                            <a:srgbClr val="7030A0"/>
                          </a:solidFill>
                          <a:effectLst/>
                          <a:latin typeface="Calibri"/>
                        </a:rPr>
                        <a:t>(kom/h, ili smjenu,dan....)</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1" indent="0" algn="ctr" defTabSz="914400" rtl="0" eaLnBrk="1" fontAlgn="b" latinLnBrk="0" hangingPunct="1">
                        <a:lnSpc>
                          <a:spcPct val="100000"/>
                        </a:lnSpc>
                        <a:spcBef>
                          <a:spcPts val="0"/>
                        </a:spcBef>
                        <a:spcAft>
                          <a:spcPts val="0"/>
                        </a:spcAft>
                        <a:buClrTx/>
                        <a:buSzTx/>
                        <a:buFontTx/>
                        <a:buNone/>
                        <a:tabLst/>
                        <a:defRPr/>
                      </a:pPr>
                      <a:r>
                        <a:rPr lang="sr-Latn-ME" altLang="sr-Latn-RS" sz="1200" u="none" strike="noStrike" kern="1200" dirty="0" smtClean="0">
                          <a:solidFill>
                            <a:srgbClr val="7030A0"/>
                          </a:solidFill>
                          <a:effectLst/>
                          <a:latin typeface="+mn-lt"/>
                          <a:ea typeface="+mn-ea"/>
                          <a:cs typeface="+mn-cs"/>
                        </a:rPr>
                        <a:t>X1≥2000</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smtClean="0">
                          <a:solidFill>
                            <a:srgbClr val="7030A0"/>
                          </a:solidFill>
                          <a:effectLst/>
                        </a:rPr>
                        <a:t>≤8000</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a:solidFill>
                            <a:srgbClr val="7030A0"/>
                          </a:solidFill>
                          <a:effectLst/>
                        </a:rPr>
                        <a:t> </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0">
                <a:tc>
                  <a:txBody>
                    <a:bodyPr/>
                    <a:lstStyle/>
                    <a:p>
                      <a:pPr algn="ctr" fontAlgn="b"/>
                      <a:r>
                        <a:rPr lang="sr-Latn-ME" sz="1200" u="none" strike="noStrike" dirty="0">
                          <a:solidFill>
                            <a:srgbClr val="7030A0"/>
                          </a:solidFill>
                          <a:effectLst/>
                        </a:rPr>
                        <a:t>PROMJENLJIVE= BROJ PROIZVODA</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a:solidFill>
                            <a:srgbClr val="7030A0"/>
                          </a:solidFill>
                          <a:effectLst/>
                        </a:rPr>
                        <a:t>X1</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a:solidFill>
                            <a:srgbClr val="7030A0"/>
                          </a:solidFill>
                          <a:effectLst/>
                        </a:rPr>
                        <a:t>X2</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0">
                <a:tc>
                  <a:txBody>
                    <a:bodyPr/>
                    <a:lstStyle/>
                    <a:p>
                      <a:pPr algn="ctr" fontAlgn="b"/>
                      <a:r>
                        <a:rPr lang="sr-Latn-ME" sz="1200" u="none" strike="noStrike" dirty="0" smtClean="0">
                          <a:solidFill>
                            <a:srgbClr val="7030A0"/>
                          </a:solidFill>
                          <a:effectLst/>
                        </a:rPr>
                        <a:t>DOBIT</a:t>
                      </a:r>
                    </a:p>
                    <a:p>
                      <a:pPr algn="ctr" fontAlgn="b"/>
                      <a:r>
                        <a:rPr lang="sr-Latn-ME" sz="1200" u="none" strike="noStrike" dirty="0" smtClean="0">
                          <a:solidFill>
                            <a:srgbClr val="7030A0"/>
                          </a:solidFill>
                          <a:effectLst/>
                        </a:rPr>
                        <a:t>(u novcanim jedinicama)</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a:solidFill>
                            <a:srgbClr val="7030A0"/>
                          </a:solidFill>
                          <a:effectLst/>
                        </a:rPr>
                        <a:t>1,5</a:t>
                      </a:r>
                      <a:endParaRPr lang="sr-Latn-ME" sz="1200" b="0" i="0" u="none" strike="noStrike">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sz="1200" u="none" strike="noStrike" dirty="0" smtClean="0">
                          <a:solidFill>
                            <a:srgbClr val="7030A0"/>
                          </a:solidFill>
                          <a:effectLst/>
                        </a:rPr>
                        <a:t>0,5</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b"/>
                      <a:r>
                        <a:rPr lang="sr-Latn-ME" altLang="sr-Latn-RS" sz="1200" dirty="0" smtClean="0">
                          <a:solidFill>
                            <a:srgbClr val="7030A0"/>
                          </a:solidFill>
                          <a:latin typeface="Arial" panose="020B0604020202020204" pitchFamily="34" charset="0"/>
                          <a:cs typeface="Arial" panose="020B0604020202020204" pitchFamily="34" charset="0"/>
                        </a:rPr>
                        <a:t>max Z=1,5X1+0,5X2</a:t>
                      </a:r>
                      <a:endParaRPr lang="sr-Latn-ME" sz="1200" b="0" i="0" u="none" strike="noStrike" dirty="0">
                        <a:solidFill>
                          <a:srgbClr val="7030A0"/>
                        </a:solidFill>
                        <a:effectLst/>
                        <a:latin typeface="Calibri"/>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bl>
          </a:graphicData>
        </a:graphic>
      </p:graphicFrame>
    </p:spTree>
    <p:extLst>
      <p:ext uri="{BB962C8B-B14F-4D97-AF65-F5344CB8AC3E}">
        <p14:creationId xmlns:p14="http://schemas.microsoft.com/office/powerpoint/2010/main" val="35227257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a:xfrm>
            <a:off x="457200" y="277813"/>
            <a:ext cx="8229600" cy="560387"/>
          </a:xfrm>
        </p:spPr>
        <p:txBody>
          <a:bodyPr>
            <a:normAutofit/>
          </a:bodyPr>
          <a:lstStyle/>
          <a:p>
            <a:r>
              <a:rPr lang="en-US" altLang="sr-Latn-RS" sz="2000" b="1" dirty="0" err="1">
                <a:solidFill>
                  <a:srgbClr val="7030A0"/>
                </a:solidFill>
                <a:latin typeface="Arial" panose="020B0604020202020204" pitchFamily="34" charset="0"/>
                <a:cs typeface="Arial" panose="020B0604020202020204" pitchFamily="34" charset="0"/>
              </a:rPr>
              <a:t>Postupak</a:t>
            </a:r>
            <a:r>
              <a:rPr lang="en-US" altLang="sr-Latn-RS" sz="2000" b="1" dirty="0">
                <a:solidFill>
                  <a:srgbClr val="7030A0"/>
                </a:solidFill>
                <a:latin typeface="Arial" panose="020B0604020202020204" pitchFamily="34" charset="0"/>
                <a:cs typeface="Arial" panose="020B0604020202020204" pitchFamily="34" charset="0"/>
              </a:rPr>
              <a:t> </a:t>
            </a:r>
            <a:r>
              <a:rPr lang="en-US" altLang="sr-Latn-RS" sz="2000" b="1" dirty="0" err="1">
                <a:solidFill>
                  <a:srgbClr val="7030A0"/>
                </a:solidFill>
                <a:latin typeface="Arial" panose="020B0604020202020204" pitchFamily="34" charset="0"/>
                <a:cs typeface="Arial" panose="020B0604020202020204" pitchFamily="34" charset="0"/>
              </a:rPr>
              <a:t>grafi</a:t>
            </a:r>
            <a:r>
              <a:rPr lang="sr-Latn-CS" altLang="sr-Latn-RS" sz="2000" b="1" dirty="0">
                <a:solidFill>
                  <a:srgbClr val="7030A0"/>
                </a:solidFill>
                <a:latin typeface="Arial" panose="020B0604020202020204" pitchFamily="34" charset="0"/>
                <a:cs typeface="Arial" panose="020B0604020202020204" pitchFamily="34" charset="0"/>
              </a:rPr>
              <a:t>č</a:t>
            </a:r>
            <a:r>
              <a:rPr lang="en-US" altLang="sr-Latn-RS" sz="2000" b="1" dirty="0" err="1">
                <a:solidFill>
                  <a:srgbClr val="7030A0"/>
                </a:solidFill>
                <a:latin typeface="Arial" panose="020B0604020202020204" pitchFamily="34" charset="0"/>
                <a:cs typeface="Arial" panose="020B0604020202020204" pitchFamily="34" charset="0"/>
              </a:rPr>
              <a:t>ko</a:t>
            </a:r>
            <a:r>
              <a:rPr lang="sr-Latn-CS" altLang="sr-Latn-RS" sz="2000" b="1" dirty="0">
                <a:solidFill>
                  <a:srgbClr val="7030A0"/>
                </a:solidFill>
                <a:latin typeface="Arial" panose="020B0604020202020204" pitchFamily="34" charset="0"/>
                <a:cs typeface="Arial" panose="020B0604020202020204" pitchFamily="34" charset="0"/>
              </a:rPr>
              <a:t>g</a:t>
            </a:r>
            <a:r>
              <a:rPr lang="en-US" altLang="sr-Latn-RS" sz="2000" b="1" dirty="0">
                <a:solidFill>
                  <a:srgbClr val="7030A0"/>
                </a:solidFill>
                <a:latin typeface="Arial" panose="020B0604020202020204" pitchFamily="34" charset="0"/>
                <a:cs typeface="Arial" panose="020B0604020202020204" pitchFamily="34" charset="0"/>
              </a:rPr>
              <a:t> </a:t>
            </a:r>
            <a:r>
              <a:rPr lang="en-US" altLang="sr-Latn-RS" sz="2000" b="1" dirty="0" smtClean="0">
                <a:solidFill>
                  <a:srgbClr val="7030A0"/>
                </a:solidFill>
                <a:latin typeface="Arial" panose="020B0604020202020204" pitchFamily="34" charset="0"/>
                <a:cs typeface="Arial" panose="020B0604020202020204" pitchFamily="34" charset="0"/>
              </a:rPr>
              <a:t>r</a:t>
            </a:r>
            <a:r>
              <a:rPr lang="sr-Latn-ME" altLang="sr-Latn-RS" sz="2000" b="1" dirty="0" smtClean="0">
                <a:solidFill>
                  <a:srgbClr val="7030A0"/>
                </a:solidFill>
                <a:latin typeface="Arial" panose="020B0604020202020204" pitchFamily="34" charset="0"/>
                <a:cs typeface="Arial" panose="020B0604020202020204" pitchFamily="34" charset="0"/>
              </a:rPr>
              <a:t>j</a:t>
            </a:r>
            <a:r>
              <a:rPr lang="en-US" altLang="sr-Latn-RS" sz="2000" b="1" dirty="0" smtClean="0">
                <a:solidFill>
                  <a:srgbClr val="7030A0"/>
                </a:solidFill>
                <a:latin typeface="Arial" panose="020B0604020202020204" pitchFamily="34" charset="0"/>
                <a:cs typeface="Arial" panose="020B0604020202020204" pitchFamily="34" charset="0"/>
              </a:rPr>
              <a:t>e</a:t>
            </a:r>
            <a:r>
              <a:rPr lang="sr-Latn-CS" altLang="sr-Latn-RS" sz="2000" b="1" dirty="0">
                <a:solidFill>
                  <a:srgbClr val="7030A0"/>
                </a:solidFill>
                <a:latin typeface="Arial" panose="020B0604020202020204" pitchFamily="34" charset="0"/>
                <a:cs typeface="Arial" panose="020B0604020202020204" pitchFamily="34" charset="0"/>
              </a:rPr>
              <a:t>š</a:t>
            </a:r>
            <a:r>
              <a:rPr lang="en-US" altLang="sr-Latn-RS" sz="2000" b="1" dirty="0" err="1">
                <a:solidFill>
                  <a:srgbClr val="7030A0"/>
                </a:solidFill>
                <a:latin typeface="Arial" panose="020B0604020202020204" pitchFamily="34" charset="0"/>
                <a:cs typeface="Arial" panose="020B0604020202020204" pitchFamily="34" charset="0"/>
              </a:rPr>
              <a:t>avanj</a:t>
            </a:r>
            <a:r>
              <a:rPr lang="sr-Latn-CS" altLang="sr-Latn-RS" sz="2000" b="1" dirty="0">
                <a:solidFill>
                  <a:srgbClr val="7030A0"/>
                </a:solidFill>
                <a:latin typeface="Arial" panose="020B0604020202020204" pitchFamily="34" charset="0"/>
                <a:cs typeface="Arial" panose="020B0604020202020204" pitchFamily="34" charset="0"/>
              </a:rPr>
              <a:t>a</a:t>
            </a:r>
            <a:r>
              <a:rPr lang="en-US" altLang="sr-Latn-RS" sz="2000" b="1" dirty="0">
                <a:solidFill>
                  <a:srgbClr val="7030A0"/>
                </a:solidFill>
                <a:latin typeface="Arial" panose="020B0604020202020204" pitchFamily="34" charset="0"/>
                <a:cs typeface="Arial" panose="020B0604020202020204" pitchFamily="34" charset="0"/>
              </a:rPr>
              <a:t> </a:t>
            </a:r>
            <a:r>
              <a:rPr lang="en-US" altLang="sr-Latn-RS" sz="2000" b="1" dirty="0" err="1">
                <a:solidFill>
                  <a:srgbClr val="7030A0"/>
                </a:solidFill>
                <a:latin typeface="Arial" panose="020B0604020202020204" pitchFamily="34" charset="0"/>
                <a:cs typeface="Arial" panose="020B0604020202020204" pitchFamily="34" charset="0"/>
              </a:rPr>
              <a:t>problema</a:t>
            </a:r>
            <a:r>
              <a:rPr lang="en-US" altLang="sr-Latn-RS" sz="2000" dirty="0">
                <a:solidFill>
                  <a:srgbClr val="7030A0"/>
                </a:solidFill>
                <a:latin typeface="Arial" panose="020B0604020202020204" pitchFamily="34" charset="0"/>
                <a:cs typeface="Arial" panose="020B0604020202020204" pitchFamily="34" charset="0"/>
              </a:rPr>
              <a:t> </a:t>
            </a:r>
            <a:endParaRPr lang="sr-Latn-CS" altLang="sr-Latn-RS" sz="2000" dirty="0">
              <a:solidFill>
                <a:srgbClr val="7030A0"/>
              </a:solidFill>
              <a:latin typeface="Arial" panose="020B0604020202020204" pitchFamily="34" charset="0"/>
              <a:cs typeface="Arial" panose="020B0604020202020204" pitchFamily="34" charset="0"/>
            </a:endParaRPr>
          </a:p>
        </p:txBody>
      </p:sp>
      <p:sp>
        <p:nvSpPr>
          <p:cNvPr id="22531" name="Rectangle 3"/>
          <p:cNvSpPr>
            <a:spLocks noGrp="1" noChangeArrowheads="1"/>
          </p:cNvSpPr>
          <p:nvPr>
            <p:ph type="body" idx="1"/>
          </p:nvPr>
        </p:nvSpPr>
        <p:spPr>
          <a:xfrm>
            <a:off x="457200" y="980728"/>
            <a:ext cx="8229600" cy="5544616"/>
          </a:xfrm>
        </p:spPr>
        <p:txBody>
          <a:bodyPr>
            <a:noAutofit/>
          </a:bodyPr>
          <a:lstStyle/>
          <a:p>
            <a:pPr>
              <a:buFont typeface="+mj-lt"/>
              <a:buAutoNum type="arabicPeriod"/>
            </a:pPr>
            <a:r>
              <a:rPr lang="sr-Latn-CS" altLang="sr-Latn-RS" sz="1400" dirty="0" smtClean="0">
                <a:solidFill>
                  <a:srgbClr val="7030A0"/>
                </a:solidFill>
                <a:latin typeface="Arial" panose="020B0604020202020204" pitchFamily="34" charset="0"/>
                <a:cs typeface="Arial" panose="020B0604020202020204" pitchFamily="34" charset="0"/>
              </a:rPr>
              <a:t>N</a:t>
            </a:r>
            <a:r>
              <a:rPr lang="en-US" altLang="sr-Latn-RS" sz="1400" dirty="0" err="1">
                <a:solidFill>
                  <a:srgbClr val="7030A0"/>
                </a:solidFill>
                <a:latin typeface="Arial" panose="020B0604020202020204" pitchFamily="34" charset="0"/>
                <a:cs typeface="Arial" panose="020B0604020202020204" pitchFamily="34" charset="0"/>
              </a:rPr>
              <a:t>acrta</a:t>
            </a:r>
            <a:r>
              <a:rPr lang="en-US" altLang="sr-Latn-RS" sz="1400" dirty="0">
                <a:solidFill>
                  <a:srgbClr val="7030A0"/>
                </a:solidFill>
                <a:latin typeface="Arial" panose="020B0604020202020204" pitchFamily="34" charset="0"/>
                <a:cs typeface="Arial" panose="020B0604020202020204" pitchFamily="34" charset="0"/>
              </a:rPr>
              <a:t> se </a:t>
            </a:r>
            <a:r>
              <a:rPr lang="en-US" altLang="sr-Latn-RS" sz="1400" dirty="0" err="1">
                <a:solidFill>
                  <a:srgbClr val="7030A0"/>
                </a:solidFill>
                <a:latin typeface="Arial" panose="020B0604020202020204" pitchFamily="34" charset="0"/>
                <a:cs typeface="Arial" panose="020B0604020202020204" pitchFamily="34" charset="0"/>
              </a:rPr>
              <a:t>skup</a:t>
            </a:r>
            <a:r>
              <a:rPr lang="en-US" altLang="sr-Latn-RS" sz="1400" dirty="0">
                <a:solidFill>
                  <a:srgbClr val="7030A0"/>
                </a:solidFill>
                <a:latin typeface="Arial" panose="020B0604020202020204" pitchFamily="34" charset="0"/>
                <a:cs typeface="Arial" panose="020B0604020202020204" pitchFamily="34" charset="0"/>
              </a:rPr>
              <a:t> (oblast) </a:t>
            </a:r>
            <a:r>
              <a:rPr lang="en-US" altLang="sr-Latn-RS" sz="1400" dirty="0" err="1">
                <a:solidFill>
                  <a:srgbClr val="7030A0"/>
                </a:solidFill>
                <a:latin typeface="Arial" panose="020B0604020202020204" pitchFamily="34" charset="0"/>
                <a:cs typeface="Arial" panose="020B0604020202020204" pitchFamily="34" charset="0"/>
              </a:rPr>
              <a:t>dopustivih</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rešenja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D</a:t>
            </a:r>
            <a:r>
              <a:rPr lang="en-US" altLang="sr-Latn-RS" sz="1400" dirty="0">
                <a:solidFill>
                  <a:srgbClr val="7030A0"/>
                </a:solidFill>
                <a:latin typeface="Arial" panose="020B0604020202020204" pitchFamily="34" charset="0"/>
                <a:cs typeface="Arial" panose="020B0604020202020204" pitchFamily="34" charset="0"/>
              </a:rPr>
              <a:t> u Descartes-</a:t>
            </a:r>
            <a:r>
              <a:rPr lang="en-US" altLang="sr-Latn-RS" sz="1400" dirty="0" err="1">
                <a:solidFill>
                  <a:srgbClr val="7030A0"/>
                </a:solidFill>
                <a:latin typeface="Arial" panose="020B0604020202020204" pitchFamily="34" charset="0"/>
                <a:cs typeface="Arial" panose="020B0604020202020204" pitchFamily="34" charset="0"/>
              </a:rPr>
              <a:t>ovom</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koordinatnom</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sistemu</a:t>
            </a:r>
            <a:r>
              <a:rPr lang="en-US" altLang="sr-Latn-RS" sz="1400" dirty="0">
                <a:solidFill>
                  <a:srgbClr val="7030A0"/>
                </a:solidFill>
                <a:latin typeface="Arial" panose="020B0604020202020204" pitchFamily="34" charset="0"/>
                <a:cs typeface="Arial" panose="020B0604020202020204" pitchFamily="34" charset="0"/>
              </a:rPr>
              <a:t> </a:t>
            </a:r>
            <a:r>
              <a:rPr lang="sr-Latn-CS" altLang="sr-Latn-RS" sz="1400" dirty="0">
                <a:solidFill>
                  <a:srgbClr val="7030A0"/>
                </a:solidFill>
                <a:latin typeface="Arial" panose="020B0604020202020204" pitchFamily="34" charset="0"/>
                <a:cs typeface="Arial" panose="020B0604020202020204" pitchFamily="34" charset="0"/>
              </a:rPr>
              <a:t>(</a:t>
            </a:r>
            <a:r>
              <a:rPr lang="en-US" altLang="sr-Latn-RS" sz="1400" i="1" dirty="0">
                <a:solidFill>
                  <a:srgbClr val="7030A0"/>
                </a:solidFill>
                <a:latin typeface="Arial" panose="020B0604020202020204" pitchFamily="34" charset="0"/>
                <a:cs typeface="Arial" panose="020B0604020202020204" pitchFamily="34" charset="0"/>
              </a:rPr>
              <a:t>0, x</a:t>
            </a:r>
            <a:r>
              <a:rPr lang="en-US" altLang="sr-Latn-RS" sz="1400" baseline="-25000" dirty="0">
                <a:solidFill>
                  <a:srgbClr val="7030A0"/>
                </a:solidFill>
                <a:latin typeface="Arial" panose="020B0604020202020204" pitchFamily="34" charset="0"/>
                <a:cs typeface="Arial" panose="020B0604020202020204" pitchFamily="34" charset="0"/>
              </a:rPr>
              <a:t>1</a:t>
            </a:r>
            <a:r>
              <a:rPr lang="en-US" altLang="sr-Latn-RS" sz="1400" i="1" dirty="0">
                <a:solidFill>
                  <a:srgbClr val="7030A0"/>
                </a:solidFill>
                <a:latin typeface="Arial" panose="020B0604020202020204" pitchFamily="34" charset="0"/>
                <a:cs typeface="Arial" panose="020B0604020202020204" pitchFamily="34" charset="0"/>
              </a:rPr>
              <a:t> x</a:t>
            </a:r>
            <a:r>
              <a:rPr lang="en-US" altLang="sr-Latn-RS" sz="1400" baseline="-25000" dirty="0">
                <a:solidFill>
                  <a:srgbClr val="7030A0"/>
                </a:solidFill>
                <a:latin typeface="Arial" panose="020B0604020202020204" pitchFamily="34" charset="0"/>
                <a:cs typeface="Arial" panose="020B0604020202020204" pitchFamily="34" charset="0"/>
              </a:rPr>
              <a:t>2</a:t>
            </a:r>
            <a:r>
              <a:rPr lang="sr-Latn-CS" altLang="sr-Latn-RS" sz="1400" i="1" dirty="0">
                <a:solidFill>
                  <a:srgbClr val="7030A0"/>
                </a:solidFill>
                <a:latin typeface="Arial" panose="020B0604020202020204" pitchFamily="34" charset="0"/>
                <a:cs typeface="Arial" panose="020B0604020202020204" pitchFamily="34" charset="0"/>
              </a:rPr>
              <a:t>)</a:t>
            </a:r>
            <a:r>
              <a:rPr lang="en-US" altLang="sr-Latn-RS" sz="1400" dirty="0">
                <a:solidFill>
                  <a:srgbClr val="7030A0"/>
                </a:solidFill>
                <a:latin typeface="Arial" panose="020B0604020202020204" pitchFamily="34" charset="0"/>
                <a:cs typeface="Arial" panose="020B0604020202020204" pitchFamily="34" charset="0"/>
              </a:rPr>
              <a:t> ,</a:t>
            </a:r>
          </a:p>
          <a:p>
            <a:pPr>
              <a:buFont typeface="+mj-lt"/>
              <a:buAutoNum type="arabicPeriod"/>
            </a:pPr>
            <a:r>
              <a:rPr lang="sr-Latn-CS" altLang="sr-Latn-RS" sz="1400" dirty="0">
                <a:solidFill>
                  <a:srgbClr val="7030A0"/>
                </a:solidFill>
                <a:latin typeface="Arial" panose="020B0604020202020204" pitchFamily="34" charset="0"/>
                <a:cs typeface="Arial" panose="020B0604020202020204" pitchFamily="34" charset="0"/>
              </a:rPr>
              <a:t>N</a:t>
            </a:r>
            <a:r>
              <a:rPr lang="en-US" altLang="sr-Latn-RS" sz="1400" dirty="0" err="1">
                <a:solidFill>
                  <a:srgbClr val="7030A0"/>
                </a:solidFill>
                <a:latin typeface="Arial" panose="020B0604020202020204" pitchFamily="34" charset="0"/>
                <a:cs typeface="Arial" panose="020B0604020202020204" pitchFamily="34" charset="0"/>
              </a:rPr>
              <a:t>acrta</a:t>
            </a:r>
            <a:r>
              <a:rPr lang="en-US" altLang="sr-Latn-RS" sz="1400" dirty="0">
                <a:solidFill>
                  <a:srgbClr val="7030A0"/>
                </a:solidFill>
                <a:latin typeface="Arial" panose="020B0604020202020204" pitchFamily="34" charset="0"/>
                <a:cs typeface="Arial" panose="020B0604020202020204" pitchFamily="34" charset="0"/>
              </a:rPr>
              <a:t> se </a:t>
            </a:r>
            <a:r>
              <a:rPr lang="en-US" altLang="sr-Latn-RS" sz="1400" dirty="0" err="1">
                <a:solidFill>
                  <a:srgbClr val="7030A0"/>
                </a:solidFill>
                <a:latin typeface="Arial" panose="020B0604020202020204" pitchFamily="34" charset="0"/>
                <a:cs typeface="Arial" panose="020B0604020202020204" pitchFamily="34" charset="0"/>
              </a:rPr>
              <a:t>vektor</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najbržeg</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priraštaja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b="1" dirty="0">
                <a:solidFill>
                  <a:srgbClr val="7030A0"/>
                </a:solidFill>
                <a:latin typeface="Arial" panose="020B0604020202020204" pitchFamily="34" charset="0"/>
                <a:cs typeface="Arial" panose="020B0604020202020204" pitchFamily="34" charset="0"/>
              </a:rPr>
              <a:t>c</a:t>
            </a:r>
            <a:r>
              <a:rPr lang="en-US" altLang="sr-Latn-RS" sz="1400" i="1"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funkcije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cilja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z</a:t>
            </a:r>
            <a:r>
              <a:rPr lang="en-US" altLang="sr-Latn-RS" sz="1400" dirty="0">
                <a:solidFill>
                  <a:srgbClr val="7030A0"/>
                </a:solidFill>
                <a:latin typeface="Arial" panose="020B0604020202020204" pitchFamily="34" charset="0"/>
                <a:cs typeface="Arial" panose="020B0604020202020204" pitchFamily="34" charset="0"/>
              </a:rPr>
              <a:t>, </a:t>
            </a:r>
          </a:p>
          <a:p>
            <a:pPr>
              <a:buFont typeface="+mj-lt"/>
              <a:buAutoNum type="arabicPeriod"/>
            </a:pPr>
            <a:r>
              <a:rPr lang="sr-Latn-CS" altLang="sr-Latn-RS" sz="1400" dirty="0">
                <a:solidFill>
                  <a:srgbClr val="7030A0"/>
                </a:solidFill>
                <a:latin typeface="Arial" panose="020B0604020202020204" pitchFamily="34" charset="0"/>
                <a:cs typeface="Arial" panose="020B0604020202020204" pitchFamily="34" charset="0"/>
              </a:rPr>
              <a:t>N</a:t>
            </a:r>
            <a:r>
              <a:rPr lang="en-US" altLang="sr-Latn-RS" sz="1400" dirty="0" err="1">
                <a:solidFill>
                  <a:srgbClr val="7030A0"/>
                </a:solidFill>
                <a:latin typeface="Arial" panose="020B0604020202020204" pitchFamily="34" charset="0"/>
                <a:cs typeface="Arial" panose="020B0604020202020204" pitchFamily="34" charset="0"/>
              </a:rPr>
              <a:t>acrta</a:t>
            </a:r>
            <a:r>
              <a:rPr lang="en-US" altLang="sr-Latn-RS" sz="1400" dirty="0">
                <a:solidFill>
                  <a:srgbClr val="7030A0"/>
                </a:solidFill>
                <a:latin typeface="Arial" panose="020B0604020202020204" pitchFamily="34" charset="0"/>
                <a:cs typeface="Arial" panose="020B0604020202020204" pitchFamily="34" charset="0"/>
              </a:rPr>
              <a:t> se </a:t>
            </a:r>
            <a:r>
              <a:rPr lang="en-US" altLang="sr-Latn-RS" sz="1400" dirty="0" err="1">
                <a:solidFill>
                  <a:srgbClr val="7030A0"/>
                </a:solidFill>
                <a:latin typeface="Arial" panose="020B0604020202020204" pitchFamily="34" charset="0"/>
                <a:cs typeface="Arial" panose="020B0604020202020204" pitchFamily="34" charset="0"/>
              </a:rPr>
              <a:t>prava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p</a:t>
            </a:r>
            <a:r>
              <a:rPr lang="en-US" altLang="sr-Latn-RS" sz="1400" baseline="-25000" dirty="0">
                <a:solidFill>
                  <a:srgbClr val="7030A0"/>
                </a:solidFill>
                <a:latin typeface="Arial" panose="020B0604020202020204" pitchFamily="34" charset="0"/>
                <a:cs typeface="Arial" panose="020B0604020202020204" pitchFamily="34" charset="0"/>
              </a:rPr>
              <a:t>0</a:t>
            </a:r>
            <a:r>
              <a:rPr lang="en-US" altLang="sr-Latn-RS" sz="1400" dirty="0">
                <a:solidFill>
                  <a:srgbClr val="7030A0"/>
                </a:solidFill>
                <a:latin typeface="Arial" panose="020B0604020202020204" pitchFamily="34" charset="0"/>
                <a:cs typeface="Arial" panose="020B0604020202020204" pitchFamily="34" charset="0"/>
              </a:rPr>
              <a:t> : </a:t>
            </a:r>
            <a:r>
              <a:rPr lang="en-US" altLang="sr-Latn-RS" sz="1400" i="1" dirty="0">
                <a:solidFill>
                  <a:srgbClr val="7030A0"/>
                </a:solidFill>
                <a:latin typeface="Arial" panose="020B0604020202020204" pitchFamily="34" charset="0"/>
                <a:cs typeface="Arial" panose="020B0604020202020204" pitchFamily="34" charset="0"/>
              </a:rPr>
              <a:t>c</a:t>
            </a:r>
            <a:r>
              <a:rPr lang="en-US" altLang="sr-Latn-RS" sz="1400" baseline="-25000" dirty="0">
                <a:solidFill>
                  <a:srgbClr val="7030A0"/>
                </a:solidFill>
                <a:latin typeface="Arial" panose="020B0604020202020204" pitchFamily="34" charset="0"/>
                <a:cs typeface="Arial" panose="020B0604020202020204" pitchFamily="34" charset="0"/>
              </a:rPr>
              <a:t>1</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x</a:t>
            </a:r>
            <a:r>
              <a:rPr lang="en-US" altLang="sr-Latn-RS" sz="1400" baseline="-25000" dirty="0">
                <a:solidFill>
                  <a:srgbClr val="7030A0"/>
                </a:solidFill>
                <a:latin typeface="Arial" panose="020B0604020202020204" pitchFamily="34" charset="0"/>
                <a:cs typeface="Arial" panose="020B0604020202020204" pitchFamily="34" charset="0"/>
              </a:rPr>
              <a:t>1</a:t>
            </a:r>
            <a:r>
              <a:rPr lang="en-US" altLang="sr-Latn-RS" sz="1400" dirty="0">
                <a:solidFill>
                  <a:srgbClr val="7030A0"/>
                </a:solidFill>
                <a:latin typeface="Arial" panose="020B0604020202020204" pitchFamily="34" charset="0"/>
                <a:cs typeface="Arial" panose="020B0604020202020204" pitchFamily="34" charset="0"/>
              </a:rPr>
              <a:t> + </a:t>
            </a:r>
            <a:r>
              <a:rPr lang="en-US" altLang="sr-Latn-RS" sz="1400" i="1" dirty="0">
                <a:solidFill>
                  <a:srgbClr val="7030A0"/>
                </a:solidFill>
                <a:latin typeface="Arial" panose="020B0604020202020204" pitchFamily="34" charset="0"/>
                <a:cs typeface="Arial" panose="020B0604020202020204" pitchFamily="34" charset="0"/>
              </a:rPr>
              <a:t>c</a:t>
            </a:r>
            <a:r>
              <a:rPr lang="en-US" altLang="sr-Latn-RS" sz="1400" baseline="-25000" dirty="0">
                <a:solidFill>
                  <a:srgbClr val="7030A0"/>
                </a:solidFill>
                <a:latin typeface="Arial" panose="020B0604020202020204" pitchFamily="34" charset="0"/>
                <a:cs typeface="Arial" panose="020B0604020202020204" pitchFamily="34" charset="0"/>
              </a:rPr>
              <a:t>2</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x</a:t>
            </a:r>
            <a:r>
              <a:rPr lang="en-US" altLang="sr-Latn-RS" sz="1400" baseline="-25000" dirty="0">
                <a:solidFill>
                  <a:srgbClr val="7030A0"/>
                </a:solidFill>
                <a:latin typeface="Arial" panose="020B0604020202020204" pitchFamily="34" charset="0"/>
                <a:cs typeface="Arial" panose="020B0604020202020204" pitchFamily="34" charset="0"/>
              </a:rPr>
              <a:t>2</a:t>
            </a:r>
            <a:r>
              <a:rPr lang="en-US" altLang="sr-Latn-RS" sz="1400" dirty="0">
                <a:solidFill>
                  <a:srgbClr val="7030A0"/>
                </a:solidFill>
                <a:latin typeface="Arial" panose="020B0604020202020204" pitchFamily="34" charset="0"/>
                <a:cs typeface="Arial" panose="020B0604020202020204" pitchFamily="34" charset="0"/>
              </a:rPr>
              <a:t> = 0</a:t>
            </a:r>
            <a:r>
              <a:rPr lang="sr-Latn-CS" altLang="sr-Latn-RS" sz="1400" dirty="0">
                <a:solidFill>
                  <a:srgbClr val="7030A0"/>
                </a:solidFill>
                <a:latin typeface="Arial" panose="020B0604020202020204" pitchFamily="34" charset="0"/>
                <a:cs typeface="Arial" panose="020B0604020202020204" pitchFamily="34" charset="0"/>
              </a:rPr>
              <a:t>)</a:t>
            </a:r>
            <a:r>
              <a:rPr lang="en-US" altLang="sr-Latn-RS" sz="1400" dirty="0">
                <a:solidFill>
                  <a:srgbClr val="7030A0"/>
                </a:solidFill>
                <a:latin typeface="Arial" panose="020B0604020202020204" pitchFamily="34" charset="0"/>
                <a:cs typeface="Arial" panose="020B0604020202020204" pitchFamily="34" charset="0"/>
              </a:rPr>
              <a:t>, </a:t>
            </a:r>
            <a:endParaRPr lang="sr-Latn-ME" altLang="sr-Latn-RS" sz="1400" dirty="0" smtClean="0">
              <a:solidFill>
                <a:srgbClr val="7030A0"/>
              </a:solidFill>
              <a:latin typeface="Arial" panose="020B0604020202020204" pitchFamily="34" charset="0"/>
              <a:cs typeface="Arial" panose="020B0604020202020204" pitchFamily="34" charset="0"/>
            </a:endParaRPr>
          </a:p>
          <a:p>
            <a:pPr>
              <a:buFont typeface="+mj-lt"/>
              <a:buAutoNum type="arabicPeriod"/>
            </a:pPr>
            <a:r>
              <a:rPr lang="sr-Latn-ME" altLang="sr-Latn-RS" sz="1400" b="1" dirty="0" smtClean="0">
                <a:solidFill>
                  <a:srgbClr val="7030A0"/>
                </a:solidFill>
                <a:latin typeface="Arial" panose="020B0604020202020204" pitchFamily="34" charset="0"/>
                <a:cs typeface="Arial" panose="020B0604020202020204" pitchFamily="34" charset="0"/>
              </a:rPr>
              <a:t>ako se traži maksimum funkcije cilja:</a:t>
            </a:r>
          </a:p>
          <a:p>
            <a:pPr lvl="1"/>
            <a:r>
              <a:rPr lang="sr-Latn-CS" altLang="sr-Latn-RS" sz="1400" dirty="0" smtClean="0">
                <a:solidFill>
                  <a:srgbClr val="7030A0"/>
                </a:solidFill>
                <a:latin typeface="Arial" panose="020B0604020202020204" pitchFamily="34" charset="0"/>
                <a:cs typeface="Arial" panose="020B0604020202020204" pitchFamily="34" charset="0"/>
              </a:rPr>
              <a:t>O</a:t>
            </a:r>
            <a:r>
              <a:rPr lang="en-US" altLang="sr-Latn-RS" sz="1400" dirty="0" err="1">
                <a:solidFill>
                  <a:srgbClr val="7030A0"/>
                </a:solidFill>
                <a:latin typeface="Arial" panose="020B0604020202020204" pitchFamily="34" charset="0"/>
                <a:cs typeface="Arial" panose="020B0604020202020204" pitchFamily="34" charset="0"/>
              </a:rPr>
              <a:t>va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prava</a:t>
            </a:r>
            <a:r>
              <a:rPr lang="en-US" altLang="sr-Latn-RS" sz="1400" dirty="0">
                <a:solidFill>
                  <a:srgbClr val="7030A0"/>
                </a:solidFill>
                <a:latin typeface="Arial" panose="020B0604020202020204" pitchFamily="34" charset="0"/>
                <a:cs typeface="Arial" panose="020B0604020202020204" pitchFamily="34" charset="0"/>
              </a:rPr>
              <a:t>  se </a:t>
            </a:r>
            <a:r>
              <a:rPr lang="en-US" altLang="sr-Latn-RS" sz="1400" dirty="0" err="1" smtClean="0">
                <a:solidFill>
                  <a:srgbClr val="7030A0"/>
                </a:solidFill>
                <a:latin typeface="Arial" panose="020B0604020202020204" pitchFamily="34" charset="0"/>
                <a:cs typeface="Arial" panose="020B0604020202020204" pitchFamily="34" charset="0"/>
              </a:rPr>
              <a:t>pom</a:t>
            </a:r>
            <a:r>
              <a:rPr lang="sr-Latn-ME" altLang="sr-Latn-RS" sz="1400" dirty="0" smtClean="0">
                <a:solidFill>
                  <a:srgbClr val="7030A0"/>
                </a:solidFill>
                <a:latin typeface="Arial" panose="020B0604020202020204" pitchFamily="34" charset="0"/>
                <a:cs typeface="Arial" panose="020B0604020202020204" pitchFamily="34" charset="0"/>
              </a:rPr>
              <a:t>j</a:t>
            </a:r>
            <a:r>
              <a:rPr lang="en-US" altLang="sr-Latn-RS" sz="1400" dirty="0" smtClean="0">
                <a:solidFill>
                  <a:srgbClr val="7030A0"/>
                </a:solidFill>
                <a:latin typeface="Arial" panose="020B0604020202020204" pitchFamily="34" charset="0"/>
                <a:cs typeface="Arial" panose="020B0604020202020204" pitchFamily="34" charset="0"/>
              </a:rPr>
              <a:t>era </a:t>
            </a:r>
            <a:r>
              <a:rPr lang="en-US" altLang="sr-Latn-RS" sz="1400" dirty="0" err="1">
                <a:solidFill>
                  <a:srgbClr val="7030A0"/>
                </a:solidFill>
                <a:latin typeface="Arial" panose="020B0604020202020204" pitchFamily="34" charset="0"/>
                <a:cs typeface="Arial" panose="020B0604020202020204" pitchFamily="34" charset="0"/>
              </a:rPr>
              <a:t>paralelno</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samoj</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sebi</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idući</a:t>
            </a:r>
            <a:r>
              <a:rPr lang="en-US" altLang="sr-Latn-RS" sz="1400" dirty="0">
                <a:solidFill>
                  <a:srgbClr val="7030A0"/>
                </a:solidFill>
                <a:latin typeface="Arial" panose="020B0604020202020204" pitchFamily="34" charset="0"/>
                <a:cs typeface="Arial" panose="020B0604020202020204" pitchFamily="34" charset="0"/>
              </a:rPr>
              <a:t> u </a:t>
            </a:r>
            <a:r>
              <a:rPr lang="en-US" altLang="sr-Latn-RS" sz="1400" dirty="0" err="1" smtClean="0">
                <a:solidFill>
                  <a:srgbClr val="7030A0"/>
                </a:solidFill>
                <a:latin typeface="Arial" panose="020B0604020202020204" pitchFamily="34" charset="0"/>
                <a:cs typeface="Arial" panose="020B0604020202020204" pitchFamily="34" charset="0"/>
              </a:rPr>
              <a:t>sm</a:t>
            </a:r>
            <a:r>
              <a:rPr lang="sr-Latn-ME" altLang="sr-Latn-RS" sz="1400" dirty="0" smtClean="0">
                <a:solidFill>
                  <a:srgbClr val="7030A0"/>
                </a:solidFill>
                <a:latin typeface="Arial" panose="020B0604020202020204" pitchFamily="34" charset="0"/>
                <a:cs typeface="Arial" panose="020B0604020202020204" pitchFamily="34" charset="0"/>
              </a:rPr>
              <a:t>j</a:t>
            </a:r>
            <a:r>
              <a:rPr lang="en-US" altLang="sr-Latn-RS" sz="1400" dirty="0" err="1" smtClean="0">
                <a:solidFill>
                  <a:srgbClr val="7030A0"/>
                </a:solidFill>
                <a:latin typeface="Arial" panose="020B0604020202020204" pitchFamily="34" charset="0"/>
                <a:cs typeface="Arial" panose="020B0604020202020204" pitchFamily="34" charset="0"/>
              </a:rPr>
              <a:t>eru</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vektora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b="1" i="1" dirty="0">
                <a:solidFill>
                  <a:srgbClr val="7030A0"/>
                </a:solidFill>
                <a:latin typeface="Arial" panose="020B0604020202020204" pitchFamily="34" charset="0"/>
                <a:cs typeface="Arial" panose="020B0604020202020204" pitchFamily="34" charset="0"/>
              </a:rPr>
              <a:t>c</a:t>
            </a:r>
            <a:r>
              <a:rPr lang="en-US" altLang="sr-Latn-RS" sz="1400" dirty="0">
                <a:solidFill>
                  <a:srgbClr val="7030A0"/>
                </a:solidFill>
                <a:latin typeface="Arial" panose="020B0604020202020204" pitchFamily="34" charset="0"/>
                <a:cs typeface="Arial" panose="020B0604020202020204" pitchFamily="34" charset="0"/>
              </a:rPr>
              <a:t> do </a:t>
            </a:r>
            <a:r>
              <a:rPr lang="en-US" altLang="sr-Latn-RS" sz="1400" dirty="0" err="1">
                <a:solidFill>
                  <a:srgbClr val="7030A0"/>
                </a:solidFill>
                <a:latin typeface="Arial" panose="020B0604020202020204" pitchFamily="34" charset="0"/>
                <a:cs typeface="Arial" panose="020B0604020202020204" pitchFamily="34" charset="0"/>
              </a:rPr>
              <a:t>najudaljenije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tačke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na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konturi</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skupa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smtClean="0">
                <a:solidFill>
                  <a:srgbClr val="7030A0"/>
                </a:solidFill>
                <a:latin typeface="Arial" panose="020B0604020202020204" pitchFamily="34" charset="0"/>
                <a:cs typeface="Arial" panose="020B0604020202020204" pitchFamily="34" charset="0"/>
              </a:rPr>
              <a:t>D</a:t>
            </a:r>
            <a:r>
              <a:rPr lang="sr-Latn-ME" altLang="sr-Latn-RS" sz="1400" dirty="0">
                <a:solidFill>
                  <a:srgbClr val="7030A0"/>
                </a:solidFill>
                <a:latin typeface="Arial" panose="020B0604020202020204" pitchFamily="34" charset="0"/>
                <a:cs typeface="Arial" panose="020B0604020202020204" pitchFamily="34" charset="0"/>
              </a:rPr>
              <a:t> </a:t>
            </a:r>
            <a:r>
              <a:rPr lang="sr-Latn-ME" altLang="sr-Latn-RS" sz="1400" i="1" dirty="0" smtClean="0">
                <a:solidFill>
                  <a:srgbClr val="7030A0"/>
                </a:solidFill>
                <a:latin typeface="Arial" panose="020B0604020202020204" pitchFamily="34" charset="0"/>
                <a:cs typeface="Arial" panose="020B0604020202020204" pitchFamily="34" charset="0"/>
              </a:rPr>
              <a:t> </a:t>
            </a:r>
            <a:r>
              <a:rPr lang="sr-Latn-ME" altLang="sr-Latn-RS" sz="1400" dirty="0" smtClean="0">
                <a:solidFill>
                  <a:srgbClr val="7030A0"/>
                </a:solidFill>
                <a:latin typeface="Arial" panose="020B0604020202020204" pitchFamily="34" charset="0"/>
                <a:cs typeface="Arial" panose="020B0604020202020204" pitchFamily="34" charset="0"/>
              </a:rPr>
              <a:t>(u kojoj „tangira“ oblast D)</a:t>
            </a:r>
            <a:endParaRPr lang="en-US" altLang="sr-Latn-RS" sz="1400" dirty="0">
              <a:solidFill>
                <a:srgbClr val="7030A0"/>
              </a:solidFill>
              <a:latin typeface="Arial" panose="020B0604020202020204" pitchFamily="34" charset="0"/>
              <a:cs typeface="Arial" panose="020B0604020202020204" pitchFamily="34" charset="0"/>
            </a:endParaRPr>
          </a:p>
          <a:p>
            <a:pPr lvl="1"/>
            <a:r>
              <a:rPr lang="en-US" altLang="sr-Latn-RS" sz="1400" dirty="0" err="1">
                <a:solidFill>
                  <a:srgbClr val="7030A0"/>
                </a:solidFill>
                <a:latin typeface="Arial" panose="020B0604020202020204" pitchFamily="34" charset="0"/>
                <a:cs typeface="Arial" panose="020B0604020202020204" pitchFamily="34" charset="0"/>
              </a:rPr>
              <a:t>Koordinate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tačke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predstavljaju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optimalna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smtClean="0">
                <a:solidFill>
                  <a:srgbClr val="7030A0"/>
                </a:solidFill>
                <a:latin typeface="Arial" panose="020B0604020202020204" pitchFamily="34" charset="0"/>
                <a:cs typeface="Arial" panose="020B0604020202020204" pitchFamily="34" charset="0"/>
              </a:rPr>
              <a:t>r</a:t>
            </a:r>
            <a:r>
              <a:rPr lang="sr-Latn-ME" altLang="sr-Latn-RS" sz="1400" dirty="0" smtClean="0">
                <a:solidFill>
                  <a:srgbClr val="7030A0"/>
                </a:solidFill>
                <a:latin typeface="Arial" panose="020B0604020202020204" pitchFamily="34" charset="0"/>
                <a:cs typeface="Arial" panose="020B0604020202020204" pitchFamily="34" charset="0"/>
              </a:rPr>
              <a:t>j</a:t>
            </a:r>
            <a:r>
              <a:rPr lang="en-US" altLang="sr-Latn-RS" sz="1400" dirty="0" err="1" smtClean="0">
                <a:solidFill>
                  <a:srgbClr val="7030A0"/>
                </a:solidFill>
                <a:latin typeface="Arial" panose="020B0604020202020204" pitchFamily="34" charset="0"/>
                <a:cs typeface="Arial" panose="020B0604020202020204" pitchFamily="34" charset="0"/>
              </a:rPr>
              <a:t>ešenja</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problema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za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koja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funkcija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cilja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ima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maksimalnu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smtClean="0">
                <a:solidFill>
                  <a:srgbClr val="7030A0"/>
                </a:solidFill>
                <a:latin typeface="Arial" panose="020B0604020202020204" pitchFamily="34" charset="0"/>
                <a:cs typeface="Arial" panose="020B0604020202020204" pitchFamily="34" charset="0"/>
              </a:rPr>
              <a:t>vr</a:t>
            </a:r>
            <a:r>
              <a:rPr lang="sr-Latn-ME" altLang="sr-Latn-RS" sz="1400" dirty="0" smtClean="0">
                <a:solidFill>
                  <a:srgbClr val="7030A0"/>
                </a:solidFill>
                <a:latin typeface="Arial" panose="020B0604020202020204" pitchFamily="34" charset="0"/>
                <a:cs typeface="Arial" panose="020B0604020202020204" pitchFamily="34" charset="0"/>
              </a:rPr>
              <a:t>ij</a:t>
            </a:r>
            <a:r>
              <a:rPr lang="en-US" altLang="sr-Latn-RS" sz="1400" dirty="0" err="1" smtClean="0">
                <a:solidFill>
                  <a:srgbClr val="7030A0"/>
                </a:solidFill>
                <a:latin typeface="Arial" panose="020B0604020202020204" pitchFamily="34" charset="0"/>
                <a:cs typeface="Arial" panose="020B0604020202020204" pitchFamily="34" charset="0"/>
              </a:rPr>
              <a:t>ednost</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Prava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p</a:t>
            </a:r>
            <a:r>
              <a:rPr lang="en-US" altLang="sr-Latn-RS" sz="1400" baseline="-25000" dirty="0">
                <a:solidFill>
                  <a:srgbClr val="7030A0"/>
                </a:solidFill>
                <a:latin typeface="Arial" panose="020B0604020202020204" pitchFamily="34" charset="0"/>
                <a:cs typeface="Arial" panose="020B0604020202020204" pitchFamily="34" charset="0"/>
              </a:rPr>
              <a:t>1</a:t>
            </a:r>
            <a:r>
              <a:rPr lang="en-US" altLang="sr-Latn-RS" sz="1400" dirty="0" smtClean="0">
                <a:solidFill>
                  <a:srgbClr val="7030A0"/>
                </a:solidFill>
                <a:latin typeface="Arial" panose="020B0604020202020204" pitchFamily="34" charset="0"/>
                <a:cs typeface="Arial" panose="020B0604020202020204" pitchFamily="34" charset="0"/>
              </a:rPr>
              <a:t>koja </a:t>
            </a:r>
            <a:r>
              <a:rPr lang="en-US" altLang="sr-Latn-RS" sz="1400" dirty="0" err="1">
                <a:solidFill>
                  <a:srgbClr val="7030A0"/>
                </a:solidFill>
                <a:latin typeface="Arial" panose="020B0604020202020204" pitchFamily="34" charset="0"/>
                <a:cs typeface="Arial" panose="020B0604020202020204" pitchFamily="34" charset="0"/>
              </a:rPr>
              <a:t>prolazi</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kroz</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ovu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tačku</a:t>
            </a:r>
            <a:r>
              <a:rPr lang="en-US" altLang="sr-Latn-RS" sz="1400" dirty="0">
                <a:solidFill>
                  <a:srgbClr val="7030A0"/>
                </a:solidFill>
                <a:latin typeface="Arial" panose="020B0604020202020204" pitchFamily="34" charset="0"/>
                <a:cs typeface="Arial" panose="020B0604020202020204" pitchFamily="34" charset="0"/>
              </a:rPr>
              <a:t>, a </a:t>
            </a:r>
            <a:r>
              <a:rPr lang="en-US" altLang="sr-Latn-RS" sz="1400" dirty="0" err="1">
                <a:solidFill>
                  <a:srgbClr val="7030A0"/>
                </a:solidFill>
                <a:latin typeface="Arial" panose="020B0604020202020204" pitchFamily="34" charset="0"/>
                <a:cs typeface="Arial" panose="020B0604020202020204" pitchFamily="34" charset="0"/>
              </a:rPr>
              <a:t>paralelna</a:t>
            </a:r>
            <a:r>
              <a:rPr lang="en-US" altLang="sr-Latn-RS" sz="1400" dirty="0">
                <a:solidFill>
                  <a:srgbClr val="7030A0"/>
                </a:solidFill>
                <a:latin typeface="Arial" panose="020B0604020202020204" pitchFamily="34" charset="0"/>
                <a:cs typeface="Arial" panose="020B0604020202020204" pitchFamily="34" charset="0"/>
              </a:rPr>
              <a:t> je </a:t>
            </a:r>
            <a:r>
              <a:rPr lang="en-US" altLang="sr-Latn-RS" sz="1400" dirty="0" err="1">
                <a:solidFill>
                  <a:srgbClr val="7030A0"/>
                </a:solidFill>
                <a:latin typeface="Arial" panose="020B0604020202020204" pitchFamily="34" charset="0"/>
                <a:cs typeface="Arial" panose="020B0604020202020204" pitchFamily="34" charset="0"/>
              </a:rPr>
              <a:t>pravoj</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p</a:t>
            </a:r>
            <a:r>
              <a:rPr lang="en-US" altLang="sr-Latn-RS" sz="1400" baseline="-25000" dirty="0">
                <a:solidFill>
                  <a:srgbClr val="7030A0"/>
                </a:solidFill>
                <a:latin typeface="Arial" panose="020B0604020202020204" pitchFamily="34" charset="0"/>
                <a:cs typeface="Arial" panose="020B0604020202020204" pitchFamily="34" charset="0"/>
              </a:rPr>
              <a:t>0</a:t>
            </a:r>
            <a:r>
              <a:rPr lang="en-US" altLang="sr-Latn-RS" sz="1400" dirty="0">
                <a:solidFill>
                  <a:srgbClr val="7030A0"/>
                </a:solidFill>
                <a:latin typeface="Arial" panose="020B0604020202020204" pitchFamily="34" charset="0"/>
                <a:cs typeface="Arial" panose="020B0604020202020204" pitchFamily="34" charset="0"/>
              </a:rPr>
              <a:t> </a:t>
            </a:r>
            <a:r>
              <a:rPr lang="sr-Latn-ME" altLang="sr-Latn-RS" sz="1400" dirty="0">
                <a:solidFill>
                  <a:srgbClr val="7030A0"/>
                </a:solidFill>
                <a:latin typeface="Arial" panose="020B0604020202020204" pitchFamily="34" charset="0"/>
                <a:cs typeface="Arial" panose="020B0604020202020204" pitchFamily="34" charset="0"/>
              </a:rPr>
              <a:t> </a:t>
            </a:r>
            <a:r>
              <a:rPr lang="sr-Latn-ME" altLang="sr-Latn-RS" sz="1400" dirty="0" smtClean="0">
                <a:solidFill>
                  <a:srgbClr val="7030A0"/>
                </a:solidFill>
                <a:latin typeface="Arial" panose="020B0604020202020204" pitchFamily="34" charset="0"/>
                <a:cs typeface="Arial" panose="020B0604020202020204" pitchFamily="34" charset="0"/>
              </a:rPr>
              <a:t>ima jednačinu  c</a:t>
            </a:r>
            <a:r>
              <a:rPr lang="sr-Latn-ME" altLang="sr-Latn-RS" sz="1400" baseline="-25000" dirty="0" smtClean="0">
                <a:solidFill>
                  <a:srgbClr val="7030A0"/>
                </a:solidFill>
                <a:latin typeface="Arial" panose="020B0604020202020204" pitchFamily="34" charset="0"/>
                <a:cs typeface="Arial" panose="020B0604020202020204" pitchFamily="34" charset="0"/>
              </a:rPr>
              <a:t>1</a:t>
            </a:r>
            <a:r>
              <a:rPr lang="sr-Latn-ME" altLang="sr-Latn-RS" sz="1400" dirty="0" smtClean="0">
                <a:solidFill>
                  <a:srgbClr val="7030A0"/>
                </a:solidFill>
                <a:latin typeface="Arial" panose="020B0604020202020204" pitchFamily="34" charset="0"/>
                <a:cs typeface="Arial" panose="020B0604020202020204" pitchFamily="34" charset="0"/>
              </a:rPr>
              <a:t>x</a:t>
            </a:r>
            <a:r>
              <a:rPr lang="sr-Latn-ME" altLang="sr-Latn-RS" sz="1400" baseline="-25000" dirty="0" smtClean="0">
                <a:solidFill>
                  <a:srgbClr val="7030A0"/>
                </a:solidFill>
                <a:latin typeface="Arial" panose="020B0604020202020204" pitchFamily="34" charset="0"/>
                <a:cs typeface="Arial" panose="020B0604020202020204" pitchFamily="34" charset="0"/>
              </a:rPr>
              <a:t>1</a:t>
            </a:r>
            <a:r>
              <a:rPr lang="sr-Latn-ME" altLang="sr-Latn-RS" sz="1400" dirty="0" smtClean="0">
                <a:solidFill>
                  <a:srgbClr val="7030A0"/>
                </a:solidFill>
                <a:latin typeface="Arial" panose="020B0604020202020204" pitchFamily="34" charset="0"/>
                <a:cs typeface="Arial" panose="020B0604020202020204" pitchFamily="34" charset="0"/>
              </a:rPr>
              <a:t>+c</a:t>
            </a:r>
            <a:r>
              <a:rPr lang="sr-Latn-ME" altLang="sr-Latn-RS" sz="1400" baseline="-25000" dirty="0" smtClean="0">
                <a:solidFill>
                  <a:srgbClr val="7030A0"/>
                </a:solidFill>
                <a:latin typeface="Arial" panose="020B0604020202020204" pitchFamily="34" charset="0"/>
                <a:cs typeface="Arial" panose="020B0604020202020204" pitchFamily="34" charset="0"/>
              </a:rPr>
              <a:t>2</a:t>
            </a:r>
            <a:r>
              <a:rPr lang="sr-Latn-ME" altLang="sr-Latn-RS" sz="1400" dirty="0" smtClean="0">
                <a:solidFill>
                  <a:srgbClr val="7030A0"/>
                </a:solidFill>
                <a:latin typeface="Arial" panose="020B0604020202020204" pitchFamily="34" charset="0"/>
                <a:cs typeface="Arial" panose="020B0604020202020204" pitchFamily="34" charset="0"/>
              </a:rPr>
              <a:t>x</a:t>
            </a:r>
            <a:r>
              <a:rPr lang="sr-Latn-ME" altLang="sr-Latn-RS" sz="1400" baseline="-25000" dirty="0" smtClean="0">
                <a:solidFill>
                  <a:srgbClr val="7030A0"/>
                </a:solidFill>
                <a:latin typeface="Arial" panose="020B0604020202020204" pitchFamily="34" charset="0"/>
                <a:cs typeface="Arial" panose="020B0604020202020204" pitchFamily="34" charset="0"/>
              </a:rPr>
              <a:t>2</a:t>
            </a:r>
            <a:r>
              <a:rPr lang="sr-Latn-ME" altLang="sr-Latn-RS" sz="1400" dirty="0" smtClean="0">
                <a:solidFill>
                  <a:srgbClr val="7030A0"/>
                </a:solidFill>
                <a:latin typeface="Arial" panose="020B0604020202020204" pitchFamily="34" charset="0"/>
                <a:cs typeface="Arial" panose="020B0604020202020204" pitchFamily="34" charset="0"/>
              </a:rPr>
              <a:t>=Zmax</a:t>
            </a:r>
          </a:p>
          <a:p>
            <a:pPr>
              <a:buFont typeface="+mj-lt"/>
              <a:buAutoNum type="arabicPeriod"/>
            </a:pPr>
            <a:r>
              <a:rPr lang="sr-Latn-ME" altLang="sr-Latn-RS" sz="1400" b="1" dirty="0">
                <a:solidFill>
                  <a:srgbClr val="7030A0"/>
                </a:solidFill>
                <a:latin typeface="Arial" panose="020B0604020202020204" pitchFamily="34" charset="0"/>
                <a:cs typeface="Arial" panose="020B0604020202020204" pitchFamily="34" charset="0"/>
              </a:rPr>
              <a:t>ako se traži </a:t>
            </a:r>
            <a:r>
              <a:rPr lang="sr-Latn-ME" altLang="sr-Latn-RS" sz="1400" b="1" dirty="0" smtClean="0">
                <a:solidFill>
                  <a:srgbClr val="7030A0"/>
                </a:solidFill>
                <a:latin typeface="Arial" panose="020B0604020202020204" pitchFamily="34" charset="0"/>
                <a:cs typeface="Arial" panose="020B0604020202020204" pitchFamily="34" charset="0"/>
              </a:rPr>
              <a:t>minimum funkcije </a:t>
            </a:r>
            <a:r>
              <a:rPr lang="sr-Latn-ME" altLang="sr-Latn-RS" sz="1400" b="1" dirty="0">
                <a:solidFill>
                  <a:srgbClr val="7030A0"/>
                </a:solidFill>
                <a:latin typeface="Arial" panose="020B0604020202020204" pitchFamily="34" charset="0"/>
                <a:cs typeface="Arial" panose="020B0604020202020204" pitchFamily="34" charset="0"/>
              </a:rPr>
              <a:t>cilja:</a:t>
            </a:r>
          </a:p>
          <a:p>
            <a:pPr lvl="1"/>
            <a:r>
              <a:rPr lang="sr-Latn-CS" altLang="sr-Latn-RS" sz="1400" dirty="0" smtClean="0">
                <a:solidFill>
                  <a:srgbClr val="7030A0"/>
                </a:solidFill>
                <a:latin typeface="Arial" panose="020B0604020202020204" pitchFamily="34" charset="0"/>
                <a:cs typeface="Arial" panose="020B0604020202020204" pitchFamily="34" charset="0"/>
              </a:rPr>
              <a:t>Ako prava </a:t>
            </a:r>
            <a:r>
              <a:rPr lang="sr-Latn-CS" altLang="sr-Latn-RS" sz="1400" dirty="0">
                <a:solidFill>
                  <a:srgbClr val="7030A0"/>
                </a:solidFill>
                <a:latin typeface="Arial" panose="020B0604020202020204" pitchFamily="34" charset="0"/>
                <a:cs typeface="Arial" panose="020B0604020202020204" pitchFamily="34" charset="0"/>
              </a:rPr>
              <a:t>p</a:t>
            </a:r>
            <a:r>
              <a:rPr lang="sr-Latn-CS" altLang="sr-Latn-RS" sz="1400" baseline="-25000" dirty="0">
                <a:solidFill>
                  <a:srgbClr val="7030A0"/>
                </a:solidFill>
                <a:latin typeface="Arial" panose="020B0604020202020204" pitchFamily="34" charset="0"/>
                <a:cs typeface="Arial" panose="020B0604020202020204" pitchFamily="34" charset="0"/>
              </a:rPr>
              <a:t>0</a:t>
            </a:r>
            <a:r>
              <a:rPr lang="sr-Latn-CS" altLang="sr-Latn-RS" sz="1400" dirty="0">
                <a:solidFill>
                  <a:srgbClr val="7030A0"/>
                </a:solidFill>
                <a:latin typeface="Arial" panose="020B0604020202020204" pitchFamily="34" charset="0"/>
                <a:cs typeface="Arial" panose="020B0604020202020204" pitchFamily="34" charset="0"/>
              </a:rPr>
              <a:t> ne </a:t>
            </a:r>
            <a:r>
              <a:rPr lang="sr-Latn-CS" altLang="sr-Latn-RS" sz="1400" dirty="0" smtClean="0">
                <a:solidFill>
                  <a:srgbClr val="7030A0"/>
                </a:solidFill>
                <a:latin typeface="Arial" panose="020B0604020202020204" pitchFamily="34" charset="0"/>
                <a:cs typeface="Arial" panose="020B0604020202020204" pitchFamily="34" charset="0"/>
              </a:rPr>
              <a:t>siječe </a:t>
            </a:r>
            <a:r>
              <a:rPr lang="sr-Latn-CS" altLang="sr-Latn-RS" sz="1400" dirty="0">
                <a:solidFill>
                  <a:srgbClr val="7030A0"/>
                </a:solidFill>
                <a:latin typeface="Arial" panose="020B0604020202020204" pitchFamily="34" charset="0"/>
                <a:cs typeface="Arial" panose="020B0604020202020204" pitchFamily="34" charset="0"/>
              </a:rPr>
              <a:t>oblast dopustivih </a:t>
            </a:r>
            <a:r>
              <a:rPr lang="sr-Latn-CS" altLang="sr-Latn-RS" sz="1400" dirty="0" smtClean="0">
                <a:solidFill>
                  <a:srgbClr val="7030A0"/>
                </a:solidFill>
                <a:latin typeface="Arial" panose="020B0604020202020204" pitchFamily="34" charset="0"/>
                <a:cs typeface="Arial" panose="020B0604020202020204" pitchFamily="34" charset="0"/>
              </a:rPr>
              <a:t>rešenja D </a:t>
            </a:r>
          </a:p>
          <a:p>
            <a:pPr lvl="2"/>
            <a:r>
              <a:rPr lang="sr-Latn-CS" altLang="sr-Latn-RS" sz="1400" dirty="0" smtClean="0">
                <a:solidFill>
                  <a:srgbClr val="7030A0"/>
                </a:solidFill>
                <a:latin typeface="Arial" panose="020B0604020202020204" pitchFamily="34" charset="0"/>
                <a:cs typeface="Arial" panose="020B0604020202020204" pitchFamily="34" charset="0"/>
              </a:rPr>
              <a:t>treba je pomjerati </a:t>
            </a:r>
            <a:r>
              <a:rPr lang="sr-Latn-CS" altLang="sr-Latn-RS" sz="1400" dirty="0">
                <a:solidFill>
                  <a:srgbClr val="7030A0"/>
                </a:solidFill>
                <a:latin typeface="Arial" panose="020B0604020202020204" pitchFamily="34" charset="0"/>
                <a:cs typeface="Arial" panose="020B0604020202020204" pitchFamily="34" charset="0"/>
              </a:rPr>
              <a:t>paralelno  samoj sebi u </a:t>
            </a:r>
            <a:r>
              <a:rPr lang="sr-Latn-CS" altLang="sr-Latn-RS" sz="1400" dirty="0" smtClean="0">
                <a:solidFill>
                  <a:srgbClr val="7030A0"/>
                </a:solidFill>
                <a:latin typeface="Arial" panose="020B0604020202020204" pitchFamily="34" charset="0"/>
                <a:cs typeface="Arial" panose="020B0604020202020204" pitchFamily="34" charset="0"/>
              </a:rPr>
              <a:t>smjeru </a:t>
            </a:r>
            <a:r>
              <a:rPr lang="sr-Latn-CS" altLang="sr-Latn-RS" sz="1400" dirty="0">
                <a:solidFill>
                  <a:srgbClr val="7030A0"/>
                </a:solidFill>
                <a:latin typeface="Arial" panose="020B0604020202020204" pitchFamily="34" charset="0"/>
                <a:cs typeface="Arial" panose="020B0604020202020204" pitchFamily="34" charset="0"/>
              </a:rPr>
              <a:t>vektora </a:t>
            </a:r>
            <a:r>
              <a:rPr lang="sr-Latn-CS" altLang="sr-Latn-RS" sz="1400" b="1" i="1" dirty="0">
                <a:solidFill>
                  <a:srgbClr val="7030A0"/>
                </a:solidFill>
                <a:latin typeface="Arial" panose="020B0604020202020204" pitchFamily="34" charset="0"/>
                <a:cs typeface="Arial" panose="020B0604020202020204" pitchFamily="34" charset="0"/>
              </a:rPr>
              <a:t>c</a:t>
            </a:r>
            <a:r>
              <a:rPr lang="sr-Latn-CS" altLang="sr-Latn-RS" sz="1400" dirty="0">
                <a:solidFill>
                  <a:srgbClr val="7030A0"/>
                </a:solidFill>
                <a:latin typeface="Arial" panose="020B0604020202020204" pitchFamily="34" charset="0"/>
                <a:cs typeface="Arial" panose="020B0604020202020204" pitchFamily="34" charset="0"/>
              </a:rPr>
              <a:t> do najbliže tačke na  konturi  ove  oblasti  mogućih </a:t>
            </a:r>
            <a:r>
              <a:rPr lang="sr-Latn-CS" altLang="sr-Latn-RS" sz="1400" dirty="0" smtClean="0">
                <a:solidFill>
                  <a:srgbClr val="7030A0"/>
                </a:solidFill>
                <a:latin typeface="Arial" panose="020B0604020202020204" pitchFamily="34" charset="0"/>
                <a:cs typeface="Arial" panose="020B0604020202020204" pitchFamily="34" charset="0"/>
              </a:rPr>
              <a:t>rešenja </a:t>
            </a:r>
            <a:r>
              <a:rPr lang="sr-Latn-ME" altLang="sr-Latn-RS" sz="1400" dirty="0">
                <a:solidFill>
                  <a:srgbClr val="7030A0"/>
                </a:solidFill>
                <a:latin typeface="Arial" panose="020B0604020202020204" pitchFamily="34" charset="0"/>
                <a:cs typeface="Arial" panose="020B0604020202020204" pitchFamily="34" charset="0"/>
              </a:rPr>
              <a:t>(u kojoj „tangira“ oblast D</a:t>
            </a:r>
            <a:r>
              <a:rPr lang="sr-Latn-ME" altLang="sr-Latn-RS" sz="1400" dirty="0" smtClean="0">
                <a:solidFill>
                  <a:srgbClr val="7030A0"/>
                </a:solidFill>
                <a:latin typeface="Arial" panose="020B0604020202020204" pitchFamily="34" charset="0"/>
                <a:cs typeface="Arial" panose="020B0604020202020204" pitchFamily="34" charset="0"/>
              </a:rPr>
              <a:t>).</a:t>
            </a:r>
            <a:endParaRPr lang="en-US" altLang="sr-Latn-RS" sz="1400" dirty="0">
              <a:solidFill>
                <a:srgbClr val="7030A0"/>
              </a:solidFill>
              <a:latin typeface="Arial" panose="020B0604020202020204" pitchFamily="34" charset="0"/>
              <a:cs typeface="Arial" panose="020B0604020202020204" pitchFamily="34" charset="0"/>
            </a:endParaRPr>
          </a:p>
          <a:p>
            <a:pPr lvl="2"/>
            <a:r>
              <a:rPr lang="en-US" altLang="sr-Latn-RS" sz="1400" dirty="0" err="1">
                <a:solidFill>
                  <a:srgbClr val="7030A0"/>
                </a:solidFill>
                <a:latin typeface="Arial" panose="020B0604020202020204" pitchFamily="34" charset="0"/>
                <a:cs typeface="Arial" panose="020B0604020202020204" pitchFamily="34" charset="0"/>
              </a:rPr>
              <a:t>Koordinate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tačke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predstavljaju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optimalna</a:t>
            </a:r>
            <a:r>
              <a:rPr lang="en-US" altLang="sr-Latn-RS" sz="1400" dirty="0">
                <a:solidFill>
                  <a:srgbClr val="7030A0"/>
                </a:solidFill>
                <a:latin typeface="Arial" panose="020B0604020202020204" pitchFamily="34" charset="0"/>
                <a:cs typeface="Arial" panose="020B0604020202020204" pitchFamily="34" charset="0"/>
              </a:rPr>
              <a:t> r</a:t>
            </a:r>
            <a:r>
              <a:rPr lang="sr-Latn-ME" altLang="sr-Latn-RS" sz="1400" dirty="0">
                <a:solidFill>
                  <a:srgbClr val="7030A0"/>
                </a:solidFill>
                <a:latin typeface="Arial" panose="020B0604020202020204" pitchFamily="34" charset="0"/>
                <a:cs typeface="Arial" panose="020B0604020202020204" pitchFamily="34" charset="0"/>
              </a:rPr>
              <a:t>j</a:t>
            </a:r>
            <a:r>
              <a:rPr lang="en-US" altLang="sr-Latn-RS" sz="1400" dirty="0" err="1">
                <a:solidFill>
                  <a:srgbClr val="7030A0"/>
                </a:solidFill>
                <a:latin typeface="Arial" panose="020B0604020202020204" pitchFamily="34" charset="0"/>
                <a:cs typeface="Arial" panose="020B0604020202020204" pitchFamily="34" charset="0"/>
              </a:rPr>
              <a:t>ešenja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problema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za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koja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funkcija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cilja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ima</a:t>
            </a:r>
            <a:r>
              <a:rPr lang="en-US" altLang="sr-Latn-RS" sz="1400" dirty="0">
                <a:solidFill>
                  <a:srgbClr val="7030A0"/>
                </a:solidFill>
                <a:latin typeface="Arial" panose="020B0604020202020204" pitchFamily="34" charset="0"/>
                <a:cs typeface="Arial" panose="020B0604020202020204" pitchFamily="34" charset="0"/>
              </a:rPr>
              <a:t> </a:t>
            </a:r>
            <a:r>
              <a:rPr lang="sr-Latn-ME" altLang="sr-Latn-RS" sz="1400" dirty="0" smtClean="0">
                <a:solidFill>
                  <a:srgbClr val="7030A0"/>
                </a:solidFill>
                <a:latin typeface="Arial" panose="020B0604020202020204" pitchFamily="34" charset="0"/>
                <a:cs typeface="Arial" panose="020B0604020202020204" pitchFamily="34" charset="0"/>
              </a:rPr>
              <a:t>minimalnu </a:t>
            </a:r>
            <a:r>
              <a:rPr lang="en-US" altLang="sr-Latn-RS" sz="1400" dirty="0" err="1" smtClean="0">
                <a:solidFill>
                  <a:srgbClr val="7030A0"/>
                </a:solidFill>
                <a:latin typeface="Arial" panose="020B0604020202020204" pitchFamily="34" charset="0"/>
                <a:cs typeface="Arial" panose="020B0604020202020204" pitchFamily="34" charset="0"/>
              </a:rPr>
              <a:t>vr</a:t>
            </a:r>
            <a:r>
              <a:rPr lang="sr-Latn-ME" altLang="sr-Latn-RS" sz="1400" dirty="0">
                <a:solidFill>
                  <a:srgbClr val="7030A0"/>
                </a:solidFill>
                <a:latin typeface="Arial" panose="020B0604020202020204" pitchFamily="34" charset="0"/>
                <a:cs typeface="Arial" panose="020B0604020202020204" pitchFamily="34" charset="0"/>
              </a:rPr>
              <a:t>ij</a:t>
            </a:r>
            <a:r>
              <a:rPr lang="en-US" altLang="sr-Latn-RS" sz="1400" dirty="0" err="1">
                <a:solidFill>
                  <a:srgbClr val="7030A0"/>
                </a:solidFill>
                <a:latin typeface="Arial" panose="020B0604020202020204" pitchFamily="34" charset="0"/>
                <a:cs typeface="Arial" panose="020B0604020202020204" pitchFamily="34" charset="0"/>
              </a:rPr>
              <a:t>ednost</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Prava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smtClean="0">
                <a:solidFill>
                  <a:srgbClr val="7030A0"/>
                </a:solidFill>
                <a:latin typeface="Arial" panose="020B0604020202020204" pitchFamily="34" charset="0"/>
                <a:cs typeface="Arial" panose="020B0604020202020204" pitchFamily="34" charset="0"/>
              </a:rPr>
              <a:t>p</a:t>
            </a:r>
            <a:r>
              <a:rPr lang="en-US" altLang="sr-Latn-RS" sz="1400" baseline="-25000" dirty="0" smtClean="0">
                <a:solidFill>
                  <a:srgbClr val="7030A0"/>
                </a:solidFill>
                <a:latin typeface="Arial" panose="020B0604020202020204" pitchFamily="34" charset="0"/>
                <a:cs typeface="Arial" panose="020B0604020202020204" pitchFamily="34" charset="0"/>
              </a:rPr>
              <a:t>1</a:t>
            </a:r>
            <a:r>
              <a:rPr lang="sr-Latn-ME" altLang="sr-Latn-RS" sz="1400" baseline="-25000" dirty="0" smtClean="0">
                <a:solidFill>
                  <a:srgbClr val="7030A0"/>
                </a:solidFill>
                <a:latin typeface="Arial" panose="020B0604020202020204" pitchFamily="34" charset="0"/>
                <a:cs typeface="Arial" panose="020B0604020202020204" pitchFamily="34" charset="0"/>
              </a:rPr>
              <a:t> </a:t>
            </a:r>
            <a:r>
              <a:rPr lang="en-US" altLang="sr-Latn-RS" sz="1400" dirty="0" err="1" smtClean="0">
                <a:solidFill>
                  <a:srgbClr val="7030A0"/>
                </a:solidFill>
                <a:latin typeface="Arial" panose="020B0604020202020204" pitchFamily="34" charset="0"/>
                <a:cs typeface="Arial" panose="020B0604020202020204" pitchFamily="34" charset="0"/>
              </a:rPr>
              <a:t>koja</a:t>
            </a:r>
            <a:r>
              <a:rPr lang="en-US" altLang="sr-Latn-RS" sz="1400" dirty="0" smtClean="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prolazi</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kroz</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ovu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tačku</a:t>
            </a:r>
            <a:r>
              <a:rPr lang="en-US" altLang="sr-Latn-RS" sz="1400" dirty="0">
                <a:solidFill>
                  <a:srgbClr val="7030A0"/>
                </a:solidFill>
                <a:latin typeface="Arial" panose="020B0604020202020204" pitchFamily="34" charset="0"/>
                <a:cs typeface="Arial" panose="020B0604020202020204" pitchFamily="34" charset="0"/>
              </a:rPr>
              <a:t>, a </a:t>
            </a:r>
            <a:r>
              <a:rPr lang="en-US" altLang="sr-Latn-RS" sz="1400" dirty="0" err="1">
                <a:solidFill>
                  <a:srgbClr val="7030A0"/>
                </a:solidFill>
                <a:latin typeface="Arial" panose="020B0604020202020204" pitchFamily="34" charset="0"/>
                <a:cs typeface="Arial" panose="020B0604020202020204" pitchFamily="34" charset="0"/>
              </a:rPr>
              <a:t>paralelna</a:t>
            </a:r>
            <a:r>
              <a:rPr lang="en-US" altLang="sr-Latn-RS" sz="1400" dirty="0">
                <a:solidFill>
                  <a:srgbClr val="7030A0"/>
                </a:solidFill>
                <a:latin typeface="Arial" panose="020B0604020202020204" pitchFamily="34" charset="0"/>
                <a:cs typeface="Arial" panose="020B0604020202020204" pitchFamily="34" charset="0"/>
              </a:rPr>
              <a:t> je </a:t>
            </a:r>
            <a:r>
              <a:rPr lang="en-US" altLang="sr-Latn-RS" sz="1400" dirty="0" err="1">
                <a:solidFill>
                  <a:srgbClr val="7030A0"/>
                </a:solidFill>
                <a:latin typeface="Arial" panose="020B0604020202020204" pitchFamily="34" charset="0"/>
                <a:cs typeface="Arial" panose="020B0604020202020204" pitchFamily="34" charset="0"/>
              </a:rPr>
              <a:t>pravoj</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p</a:t>
            </a:r>
            <a:r>
              <a:rPr lang="en-US" altLang="sr-Latn-RS" sz="1400" baseline="-25000" dirty="0">
                <a:solidFill>
                  <a:srgbClr val="7030A0"/>
                </a:solidFill>
                <a:latin typeface="Arial" panose="020B0604020202020204" pitchFamily="34" charset="0"/>
                <a:cs typeface="Arial" panose="020B0604020202020204" pitchFamily="34" charset="0"/>
              </a:rPr>
              <a:t>0</a:t>
            </a:r>
            <a:r>
              <a:rPr lang="en-US" altLang="sr-Latn-RS" sz="1400" dirty="0">
                <a:solidFill>
                  <a:srgbClr val="7030A0"/>
                </a:solidFill>
                <a:latin typeface="Arial" panose="020B0604020202020204" pitchFamily="34" charset="0"/>
                <a:cs typeface="Arial" panose="020B0604020202020204" pitchFamily="34" charset="0"/>
              </a:rPr>
              <a:t> </a:t>
            </a:r>
            <a:r>
              <a:rPr lang="sr-Latn-ME" altLang="sr-Latn-RS" sz="1400" dirty="0">
                <a:solidFill>
                  <a:srgbClr val="7030A0"/>
                </a:solidFill>
                <a:latin typeface="Arial" panose="020B0604020202020204" pitchFamily="34" charset="0"/>
                <a:cs typeface="Arial" panose="020B0604020202020204" pitchFamily="34" charset="0"/>
              </a:rPr>
              <a:t> ima jednačinu  </a:t>
            </a:r>
            <a:r>
              <a:rPr lang="sr-Latn-ME" altLang="sr-Latn-RS" sz="1400" dirty="0" smtClean="0">
                <a:solidFill>
                  <a:srgbClr val="7030A0"/>
                </a:solidFill>
                <a:latin typeface="Arial" panose="020B0604020202020204" pitchFamily="34" charset="0"/>
                <a:cs typeface="Arial" panose="020B0604020202020204" pitchFamily="34" charset="0"/>
              </a:rPr>
              <a:t>c</a:t>
            </a:r>
            <a:r>
              <a:rPr lang="sr-Latn-ME" altLang="sr-Latn-RS" sz="1400" baseline="-25000" dirty="0" smtClean="0">
                <a:solidFill>
                  <a:srgbClr val="7030A0"/>
                </a:solidFill>
                <a:latin typeface="Arial" panose="020B0604020202020204" pitchFamily="34" charset="0"/>
                <a:cs typeface="Arial" panose="020B0604020202020204" pitchFamily="34" charset="0"/>
              </a:rPr>
              <a:t>1</a:t>
            </a:r>
            <a:r>
              <a:rPr lang="sr-Latn-ME" altLang="sr-Latn-RS" sz="1400" dirty="0" smtClean="0">
                <a:solidFill>
                  <a:srgbClr val="7030A0"/>
                </a:solidFill>
                <a:latin typeface="Arial" panose="020B0604020202020204" pitchFamily="34" charset="0"/>
                <a:cs typeface="Arial" panose="020B0604020202020204" pitchFamily="34" charset="0"/>
              </a:rPr>
              <a:t>x</a:t>
            </a:r>
            <a:r>
              <a:rPr lang="sr-Latn-ME" altLang="sr-Latn-RS" sz="1400" baseline="-25000" dirty="0" smtClean="0">
                <a:solidFill>
                  <a:srgbClr val="7030A0"/>
                </a:solidFill>
                <a:latin typeface="Arial" panose="020B0604020202020204" pitchFamily="34" charset="0"/>
                <a:cs typeface="Arial" panose="020B0604020202020204" pitchFamily="34" charset="0"/>
              </a:rPr>
              <a:t>1</a:t>
            </a:r>
            <a:r>
              <a:rPr lang="sr-Latn-ME" altLang="sr-Latn-RS" sz="1400" dirty="0" smtClean="0">
                <a:solidFill>
                  <a:srgbClr val="7030A0"/>
                </a:solidFill>
                <a:latin typeface="Arial" panose="020B0604020202020204" pitchFamily="34" charset="0"/>
                <a:cs typeface="Arial" panose="020B0604020202020204" pitchFamily="34" charset="0"/>
              </a:rPr>
              <a:t>+c</a:t>
            </a:r>
            <a:r>
              <a:rPr lang="sr-Latn-ME" altLang="sr-Latn-RS" sz="1400" baseline="-25000" dirty="0" smtClean="0">
                <a:solidFill>
                  <a:srgbClr val="7030A0"/>
                </a:solidFill>
                <a:latin typeface="Arial" panose="020B0604020202020204" pitchFamily="34" charset="0"/>
                <a:cs typeface="Arial" panose="020B0604020202020204" pitchFamily="34" charset="0"/>
              </a:rPr>
              <a:t>2</a:t>
            </a:r>
            <a:r>
              <a:rPr lang="sr-Latn-ME" altLang="sr-Latn-RS" sz="1400" dirty="0" smtClean="0">
                <a:solidFill>
                  <a:srgbClr val="7030A0"/>
                </a:solidFill>
                <a:latin typeface="Arial" panose="020B0604020202020204" pitchFamily="34" charset="0"/>
                <a:cs typeface="Arial" panose="020B0604020202020204" pitchFamily="34" charset="0"/>
              </a:rPr>
              <a:t>x</a:t>
            </a:r>
            <a:r>
              <a:rPr lang="sr-Latn-ME" altLang="sr-Latn-RS" sz="1400" baseline="-25000" dirty="0" smtClean="0">
                <a:solidFill>
                  <a:srgbClr val="7030A0"/>
                </a:solidFill>
                <a:latin typeface="Arial" panose="020B0604020202020204" pitchFamily="34" charset="0"/>
                <a:cs typeface="Arial" panose="020B0604020202020204" pitchFamily="34" charset="0"/>
              </a:rPr>
              <a:t>2</a:t>
            </a:r>
            <a:r>
              <a:rPr lang="sr-Latn-ME" altLang="sr-Latn-RS" sz="1400" dirty="0" smtClean="0">
                <a:solidFill>
                  <a:srgbClr val="7030A0"/>
                </a:solidFill>
                <a:latin typeface="Arial" panose="020B0604020202020204" pitchFamily="34" charset="0"/>
                <a:cs typeface="Arial" panose="020B0604020202020204" pitchFamily="34" charset="0"/>
              </a:rPr>
              <a:t>=Zmin</a:t>
            </a:r>
            <a:endParaRPr lang="sr-Latn-ME" altLang="sr-Latn-RS" sz="1400" dirty="0">
              <a:solidFill>
                <a:srgbClr val="7030A0"/>
              </a:solidFill>
              <a:latin typeface="Arial" panose="020B0604020202020204" pitchFamily="34" charset="0"/>
              <a:cs typeface="Arial" panose="020B0604020202020204" pitchFamily="34" charset="0"/>
            </a:endParaRPr>
          </a:p>
          <a:p>
            <a:pPr lvl="1"/>
            <a:r>
              <a:rPr lang="sr-Latn-CS" altLang="sr-Latn-RS" sz="1400" dirty="0" smtClean="0">
                <a:solidFill>
                  <a:srgbClr val="7030A0"/>
                </a:solidFill>
                <a:latin typeface="Arial" panose="020B0604020202020204" pitchFamily="34" charset="0"/>
                <a:cs typeface="Arial" panose="020B0604020202020204" pitchFamily="34" charset="0"/>
              </a:rPr>
              <a:t>Ako </a:t>
            </a:r>
            <a:r>
              <a:rPr lang="sr-Latn-CS" altLang="sr-Latn-RS" sz="1400" dirty="0">
                <a:solidFill>
                  <a:srgbClr val="7030A0"/>
                </a:solidFill>
                <a:latin typeface="Arial" panose="020B0604020202020204" pitchFamily="34" charset="0"/>
                <a:cs typeface="Arial" panose="020B0604020202020204" pitchFamily="34" charset="0"/>
              </a:rPr>
              <a:t>prava p</a:t>
            </a:r>
            <a:r>
              <a:rPr lang="sr-Latn-CS" altLang="sr-Latn-RS" sz="1400" baseline="-25000" dirty="0">
                <a:solidFill>
                  <a:srgbClr val="7030A0"/>
                </a:solidFill>
                <a:latin typeface="Arial" panose="020B0604020202020204" pitchFamily="34" charset="0"/>
                <a:cs typeface="Arial" panose="020B0604020202020204" pitchFamily="34" charset="0"/>
              </a:rPr>
              <a:t>0</a:t>
            </a:r>
            <a:r>
              <a:rPr lang="sr-Latn-CS" altLang="sr-Latn-RS" sz="1400" dirty="0">
                <a:solidFill>
                  <a:srgbClr val="7030A0"/>
                </a:solidFill>
                <a:latin typeface="Arial" panose="020B0604020202020204" pitchFamily="34" charset="0"/>
                <a:cs typeface="Arial" panose="020B0604020202020204" pitchFamily="34" charset="0"/>
              </a:rPr>
              <a:t> </a:t>
            </a:r>
            <a:r>
              <a:rPr lang="sr-Latn-CS" altLang="sr-Latn-RS" sz="1400" dirty="0" smtClean="0">
                <a:solidFill>
                  <a:srgbClr val="7030A0"/>
                </a:solidFill>
                <a:latin typeface="Arial" panose="020B0604020202020204" pitchFamily="34" charset="0"/>
                <a:cs typeface="Arial" panose="020B0604020202020204" pitchFamily="34" charset="0"/>
              </a:rPr>
              <a:t>siječe </a:t>
            </a:r>
            <a:r>
              <a:rPr lang="sr-Latn-CS" altLang="sr-Latn-RS" sz="1400" dirty="0">
                <a:solidFill>
                  <a:srgbClr val="7030A0"/>
                </a:solidFill>
                <a:latin typeface="Arial" panose="020B0604020202020204" pitchFamily="34" charset="0"/>
                <a:cs typeface="Arial" panose="020B0604020202020204" pitchFamily="34" charset="0"/>
              </a:rPr>
              <a:t>oblast  dopustivih  rešenja D, </a:t>
            </a:r>
            <a:endParaRPr lang="sr-Latn-CS" altLang="sr-Latn-RS" sz="1400" dirty="0" smtClean="0">
              <a:solidFill>
                <a:srgbClr val="7030A0"/>
              </a:solidFill>
              <a:latin typeface="Arial" panose="020B0604020202020204" pitchFamily="34" charset="0"/>
              <a:cs typeface="Arial" panose="020B0604020202020204" pitchFamily="34" charset="0"/>
            </a:endParaRPr>
          </a:p>
          <a:p>
            <a:pPr lvl="2"/>
            <a:r>
              <a:rPr lang="sr-Latn-CS" altLang="sr-Latn-RS" sz="1400" dirty="0" smtClean="0">
                <a:solidFill>
                  <a:srgbClr val="7030A0"/>
                </a:solidFill>
                <a:latin typeface="Arial" panose="020B0604020202020204" pitchFamily="34" charset="0"/>
                <a:cs typeface="Arial" panose="020B0604020202020204" pitchFamily="34" charset="0"/>
              </a:rPr>
              <a:t>treba  je pomijerati </a:t>
            </a:r>
            <a:r>
              <a:rPr lang="sr-Latn-CS" altLang="sr-Latn-RS" sz="1400" dirty="0">
                <a:solidFill>
                  <a:srgbClr val="7030A0"/>
                </a:solidFill>
                <a:latin typeface="Arial" panose="020B0604020202020204" pitchFamily="34" charset="0"/>
                <a:cs typeface="Arial" panose="020B0604020202020204" pitchFamily="34" charset="0"/>
              </a:rPr>
              <a:t>paralelno samoj  sebi idući u  </a:t>
            </a:r>
            <a:r>
              <a:rPr lang="sr-Latn-CS" altLang="sr-Latn-RS" sz="1400" dirty="0" smtClean="0">
                <a:solidFill>
                  <a:srgbClr val="7030A0"/>
                </a:solidFill>
                <a:latin typeface="Arial" panose="020B0604020202020204" pitchFamily="34" charset="0"/>
                <a:cs typeface="Arial" panose="020B0604020202020204" pitchFamily="34" charset="0"/>
              </a:rPr>
              <a:t>smjeru  </a:t>
            </a:r>
            <a:r>
              <a:rPr lang="sr-Latn-CS" altLang="sr-Latn-RS" sz="1400" dirty="0">
                <a:solidFill>
                  <a:srgbClr val="7030A0"/>
                </a:solidFill>
                <a:latin typeface="Arial" panose="020B0604020202020204" pitchFamily="34" charset="0"/>
                <a:cs typeface="Arial" panose="020B0604020202020204" pitchFamily="34" charset="0"/>
              </a:rPr>
              <a:t>suprotno od </a:t>
            </a:r>
            <a:r>
              <a:rPr lang="sr-Latn-CS" altLang="sr-Latn-RS" sz="1400" dirty="0" smtClean="0">
                <a:solidFill>
                  <a:srgbClr val="7030A0"/>
                </a:solidFill>
                <a:latin typeface="Arial" panose="020B0604020202020204" pitchFamily="34" charset="0"/>
                <a:cs typeface="Arial" panose="020B0604020202020204" pitchFamily="34" charset="0"/>
              </a:rPr>
              <a:t>smjera </a:t>
            </a:r>
            <a:r>
              <a:rPr lang="sr-Latn-CS" altLang="sr-Latn-RS" sz="1400" dirty="0">
                <a:solidFill>
                  <a:srgbClr val="7030A0"/>
                </a:solidFill>
                <a:latin typeface="Arial" panose="020B0604020202020204" pitchFamily="34" charset="0"/>
                <a:cs typeface="Arial" panose="020B0604020202020204" pitchFamily="34" charset="0"/>
              </a:rPr>
              <a:t>vektora </a:t>
            </a:r>
            <a:r>
              <a:rPr lang="sr-Latn-CS" altLang="sr-Latn-RS" sz="1400" b="1" i="1" dirty="0">
                <a:solidFill>
                  <a:srgbClr val="7030A0"/>
                </a:solidFill>
                <a:latin typeface="Arial" panose="020B0604020202020204" pitchFamily="34" charset="0"/>
                <a:cs typeface="Arial" panose="020B0604020202020204" pitchFamily="34" charset="0"/>
              </a:rPr>
              <a:t>c</a:t>
            </a:r>
            <a:r>
              <a:rPr lang="sr-Latn-CS" altLang="sr-Latn-RS" sz="1400" dirty="0">
                <a:solidFill>
                  <a:srgbClr val="7030A0"/>
                </a:solidFill>
                <a:latin typeface="Arial" panose="020B0604020202020204" pitchFamily="34" charset="0"/>
                <a:cs typeface="Arial" panose="020B0604020202020204" pitchFamily="34" charset="0"/>
              </a:rPr>
              <a:t> (</a:t>
            </a:r>
            <a:r>
              <a:rPr lang="sr-Latn-CS" altLang="sr-Latn-RS" sz="1400" dirty="0" smtClean="0">
                <a:solidFill>
                  <a:srgbClr val="7030A0"/>
                </a:solidFill>
                <a:latin typeface="Arial" panose="020B0604020202020204" pitchFamily="34" charset="0"/>
                <a:cs typeface="Arial" panose="020B0604020202020204" pitchFamily="34" charset="0"/>
              </a:rPr>
              <a:t>smjer </a:t>
            </a:r>
            <a:r>
              <a:rPr lang="sr-Latn-CS" altLang="sr-Latn-RS" sz="1400" dirty="0">
                <a:solidFill>
                  <a:srgbClr val="7030A0"/>
                </a:solidFill>
                <a:latin typeface="Arial" panose="020B0604020202020204" pitchFamily="34" charset="0"/>
                <a:cs typeface="Arial" panose="020B0604020202020204" pitchFamily="34" charset="0"/>
              </a:rPr>
              <a:t>najbržeg opadanja funkcije cilja </a:t>
            </a:r>
            <a:r>
              <a:rPr lang="sr-Latn-CS" altLang="sr-Latn-RS" sz="1400" dirty="0" smtClean="0">
                <a:solidFill>
                  <a:srgbClr val="7030A0"/>
                </a:solidFill>
                <a:latin typeface="Arial" panose="020B0604020202020204" pitchFamily="34" charset="0"/>
                <a:cs typeface="Arial" panose="020B0604020202020204" pitchFamily="34" charset="0"/>
              </a:rPr>
              <a:t>z),  </a:t>
            </a:r>
            <a:r>
              <a:rPr lang="sr-Latn-CS" altLang="sr-Latn-RS" sz="1400" dirty="0">
                <a:solidFill>
                  <a:srgbClr val="7030A0"/>
                </a:solidFill>
                <a:latin typeface="Arial" panose="020B0604020202020204" pitchFamily="34" charset="0"/>
                <a:cs typeface="Arial" panose="020B0604020202020204" pitchFamily="34" charset="0"/>
              </a:rPr>
              <a:t>do  najudaljenije tačke na konturi oblasti </a:t>
            </a:r>
            <a:r>
              <a:rPr lang="sr-Latn-CS" altLang="sr-Latn-RS" sz="1400" dirty="0" smtClean="0">
                <a:solidFill>
                  <a:srgbClr val="7030A0"/>
                </a:solidFill>
                <a:latin typeface="Arial" panose="020B0604020202020204" pitchFamily="34" charset="0"/>
                <a:cs typeface="Arial" panose="020B0604020202020204" pitchFamily="34" charset="0"/>
              </a:rPr>
              <a:t>D </a:t>
            </a:r>
            <a:r>
              <a:rPr lang="sr-Latn-ME" altLang="sr-Latn-RS" sz="1400" dirty="0">
                <a:solidFill>
                  <a:srgbClr val="7030A0"/>
                </a:solidFill>
                <a:latin typeface="Arial" panose="020B0604020202020204" pitchFamily="34" charset="0"/>
                <a:cs typeface="Arial" panose="020B0604020202020204" pitchFamily="34" charset="0"/>
              </a:rPr>
              <a:t>(u kojoj „tangira“ oblast D</a:t>
            </a:r>
            <a:r>
              <a:rPr lang="sr-Latn-ME" altLang="sr-Latn-RS" sz="1400" dirty="0" smtClean="0">
                <a:solidFill>
                  <a:srgbClr val="7030A0"/>
                </a:solidFill>
                <a:latin typeface="Arial" panose="020B0604020202020204" pitchFamily="34" charset="0"/>
                <a:cs typeface="Arial" panose="020B0604020202020204" pitchFamily="34" charset="0"/>
              </a:rPr>
              <a:t>).</a:t>
            </a:r>
          </a:p>
          <a:p>
            <a:pPr lvl="2"/>
            <a:r>
              <a:rPr lang="en-US" altLang="sr-Latn-RS" sz="1400" dirty="0" err="1">
                <a:solidFill>
                  <a:srgbClr val="7030A0"/>
                </a:solidFill>
                <a:latin typeface="Arial" panose="020B0604020202020204" pitchFamily="34" charset="0"/>
                <a:cs typeface="Arial" panose="020B0604020202020204" pitchFamily="34" charset="0"/>
              </a:rPr>
              <a:t>Koordinate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tačke</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predstavljaju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optimalna</a:t>
            </a:r>
            <a:r>
              <a:rPr lang="en-US" altLang="sr-Latn-RS" sz="1400" dirty="0">
                <a:solidFill>
                  <a:srgbClr val="7030A0"/>
                </a:solidFill>
                <a:latin typeface="Arial" panose="020B0604020202020204" pitchFamily="34" charset="0"/>
                <a:cs typeface="Arial" panose="020B0604020202020204" pitchFamily="34" charset="0"/>
              </a:rPr>
              <a:t> r</a:t>
            </a:r>
            <a:r>
              <a:rPr lang="sr-Latn-ME" altLang="sr-Latn-RS" sz="1400" dirty="0">
                <a:solidFill>
                  <a:srgbClr val="7030A0"/>
                </a:solidFill>
                <a:latin typeface="Arial" panose="020B0604020202020204" pitchFamily="34" charset="0"/>
                <a:cs typeface="Arial" panose="020B0604020202020204" pitchFamily="34" charset="0"/>
              </a:rPr>
              <a:t>j</a:t>
            </a:r>
            <a:r>
              <a:rPr lang="en-US" altLang="sr-Latn-RS" sz="1400" dirty="0" err="1">
                <a:solidFill>
                  <a:srgbClr val="7030A0"/>
                </a:solidFill>
                <a:latin typeface="Arial" panose="020B0604020202020204" pitchFamily="34" charset="0"/>
                <a:cs typeface="Arial" panose="020B0604020202020204" pitchFamily="34" charset="0"/>
              </a:rPr>
              <a:t>ešenja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problema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za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koja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funkcija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cilja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ima</a:t>
            </a:r>
            <a:r>
              <a:rPr lang="en-US" altLang="sr-Latn-RS" sz="1400" dirty="0">
                <a:solidFill>
                  <a:srgbClr val="7030A0"/>
                </a:solidFill>
                <a:latin typeface="Arial" panose="020B0604020202020204" pitchFamily="34" charset="0"/>
                <a:cs typeface="Arial" panose="020B0604020202020204" pitchFamily="34" charset="0"/>
              </a:rPr>
              <a:t> </a:t>
            </a:r>
            <a:r>
              <a:rPr lang="sr-Latn-ME" altLang="sr-Latn-RS" sz="1400" dirty="0">
                <a:solidFill>
                  <a:srgbClr val="7030A0"/>
                </a:solidFill>
                <a:latin typeface="Arial" panose="020B0604020202020204" pitchFamily="34" charset="0"/>
                <a:cs typeface="Arial" panose="020B0604020202020204" pitchFamily="34" charset="0"/>
              </a:rPr>
              <a:t>minimalnu </a:t>
            </a:r>
            <a:r>
              <a:rPr lang="en-US" altLang="sr-Latn-RS" sz="1400" dirty="0" err="1">
                <a:solidFill>
                  <a:srgbClr val="7030A0"/>
                </a:solidFill>
                <a:latin typeface="Arial" panose="020B0604020202020204" pitchFamily="34" charset="0"/>
                <a:cs typeface="Arial" panose="020B0604020202020204" pitchFamily="34" charset="0"/>
              </a:rPr>
              <a:t>vr</a:t>
            </a:r>
            <a:r>
              <a:rPr lang="sr-Latn-ME" altLang="sr-Latn-RS" sz="1400" dirty="0">
                <a:solidFill>
                  <a:srgbClr val="7030A0"/>
                </a:solidFill>
                <a:latin typeface="Arial" panose="020B0604020202020204" pitchFamily="34" charset="0"/>
                <a:cs typeface="Arial" panose="020B0604020202020204" pitchFamily="34" charset="0"/>
              </a:rPr>
              <a:t>ij</a:t>
            </a:r>
            <a:r>
              <a:rPr lang="en-US" altLang="sr-Latn-RS" sz="1400" dirty="0" err="1">
                <a:solidFill>
                  <a:srgbClr val="7030A0"/>
                </a:solidFill>
                <a:latin typeface="Arial" panose="020B0604020202020204" pitchFamily="34" charset="0"/>
                <a:cs typeface="Arial" panose="020B0604020202020204" pitchFamily="34" charset="0"/>
              </a:rPr>
              <a:t>ednost</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Prava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p</a:t>
            </a:r>
            <a:r>
              <a:rPr lang="en-US" altLang="sr-Latn-RS" sz="1400" baseline="-25000" dirty="0">
                <a:solidFill>
                  <a:srgbClr val="7030A0"/>
                </a:solidFill>
                <a:latin typeface="Arial" panose="020B0604020202020204" pitchFamily="34" charset="0"/>
                <a:cs typeface="Arial" panose="020B0604020202020204" pitchFamily="34" charset="0"/>
              </a:rPr>
              <a:t>1</a:t>
            </a:r>
            <a:r>
              <a:rPr lang="sr-Latn-ME" altLang="sr-Latn-RS" sz="1400" baseline="-250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koja</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prolazi</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kroz</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ovu</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dirty="0" err="1">
                <a:solidFill>
                  <a:srgbClr val="7030A0"/>
                </a:solidFill>
                <a:latin typeface="Arial" panose="020B0604020202020204" pitchFamily="34" charset="0"/>
                <a:cs typeface="Arial" panose="020B0604020202020204" pitchFamily="34" charset="0"/>
              </a:rPr>
              <a:t>tačku</a:t>
            </a:r>
            <a:r>
              <a:rPr lang="en-US" altLang="sr-Latn-RS" sz="1400" dirty="0">
                <a:solidFill>
                  <a:srgbClr val="7030A0"/>
                </a:solidFill>
                <a:latin typeface="Arial" panose="020B0604020202020204" pitchFamily="34" charset="0"/>
                <a:cs typeface="Arial" panose="020B0604020202020204" pitchFamily="34" charset="0"/>
              </a:rPr>
              <a:t>, a </a:t>
            </a:r>
            <a:r>
              <a:rPr lang="en-US" altLang="sr-Latn-RS" sz="1400" dirty="0" err="1">
                <a:solidFill>
                  <a:srgbClr val="7030A0"/>
                </a:solidFill>
                <a:latin typeface="Arial" panose="020B0604020202020204" pitchFamily="34" charset="0"/>
                <a:cs typeface="Arial" panose="020B0604020202020204" pitchFamily="34" charset="0"/>
              </a:rPr>
              <a:t>paralelna</a:t>
            </a:r>
            <a:r>
              <a:rPr lang="en-US" altLang="sr-Latn-RS" sz="1400" dirty="0">
                <a:solidFill>
                  <a:srgbClr val="7030A0"/>
                </a:solidFill>
                <a:latin typeface="Arial" panose="020B0604020202020204" pitchFamily="34" charset="0"/>
                <a:cs typeface="Arial" panose="020B0604020202020204" pitchFamily="34" charset="0"/>
              </a:rPr>
              <a:t> je </a:t>
            </a:r>
            <a:r>
              <a:rPr lang="en-US" altLang="sr-Latn-RS" sz="1400" dirty="0" err="1">
                <a:solidFill>
                  <a:srgbClr val="7030A0"/>
                </a:solidFill>
                <a:latin typeface="Arial" panose="020B0604020202020204" pitchFamily="34" charset="0"/>
                <a:cs typeface="Arial" panose="020B0604020202020204" pitchFamily="34" charset="0"/>
              </a:rPr>
              <a:t>pravoj</a:t>
            </a:r>
            <a:r>
              <a:rPr lang="en-US" altLang="sr-Latn-RS" sz="1400" dirty="0">
                <a:solidFill>
                  <a:srgbClr val="7030A0"/>
                </a:solidFill>
                <a:latin typeface="Arial" panose="020B0604020202020204" pitchFamily="34" charset="0"/>
                <a:cs typeface="Arial" panose="020B0604020202020204" pitchFamily="34" charset="0"/>
              </a:rPr>
              <a:t> </a:t>
            </a:r>
            <a:r>
              <a:rPr lang="en-US" altLang="sr-Latn-RS" sz="1400" i="1" dirty="0">
                <a:solidFill>
                  <a:srgbClr val="7030A0"/>
                </a:solidFill>
                <a:latin typeface="Arial" panose="020B0604020202020204" pitchFamily="34" charset="0"/>
                <a:cs typeface="Arial" panose="020B0604020202020204" pitchFamily="34" charset="0"/>
              </a:rPr>
              <a:t>p</a:t>
            </a:r>
            <a:r>
              <a:rPr lang="en-US" altLang="sr-Latn-RS" sz="1400" baseline="-25000" dirty="0">
                <a:solidFill>
                  <a:srgbClr val="7030A0"/>
                </a:solidFill>
                <a:latin typeface="Arial" panose="020B0604020202020204" pitchFamily="34" charset="0"/>
                <a:cs typeface="Arial" panose="020B0604020202020204" pitchFamily="34" charset="0"/>
              </a:rPr>
              <a:t>0</a:t>
            </a:r>
            <a:r>
              <a:rPr lang="en-US" altLang="sr-Latn-RS" sz="1400" dirty="0">
                <a:solidFill>
                  <a:srgbClr val="7030A0"/>
                </a:solidFill>
                <a:latin typeface="Arial" panose="020B0604020202020204" pitchFamily="34" charset="0"/>
                <a:cs typeface="Arial" panose="020B0604020202020204" pitchFamily="34" charset="0"/>
              </a:rPr>
              <a:t> </a:t>
            </a:r>
            <a:r>
              <a:rPr lang="sr-Latn-ME" altLang="sr-Latn-RS" sz="1400" dirty="0">
                <a:solidFill>
                  <a:srgbClr val="7030A0"/>
                </a:solidFill>
                <a:latin typeface="Arial" panose="020B0604020202020204" pitchFamily="34" charset="0"/>
                <a:cs typeface="Arial" panose="020B0604020202020204" pitchFamily="34" charset="0"/>
              </a:rPr>
              <a:t> ima jednačinu  </a:t>
            </a:r>
            <a:r>
              <a:rPr lang="sr-Latn-ME" altLang="sr-Latn-RS" sz="1400" dirty="0" smtClean="0">
                <a:solidFill>
                  <a:srgbClr val="7030A0"/>
                </a:solidFill>
                <a:latin typeface="Arial" panose="020B0604020202020204" pitchFamily="34" charset="0"/>
                <a:cs typeface="Arial" panose="020B0604020202020204" pitchFamily="34" charset="0"/>
              </a:rPr>
              <a:t>c</a:t>
            </a:r>
            <a:r>
              <a:rPr lang="sr-Latn-ME" altLang="sr-Latn-RS" sz="1400" baseline="-25000" dirty="0" smtClean="0">
                <a:solidFill>
                  <a:srgbClr val="7030A0"/>
                </a:solidFill>
                <a:latin typeface="Arial" panose="020B0604020202020204" pitchFamily="34" charset="0"/>
                <a:cs typeface="Arial" panose="020B0604020202020204" pitchFamily="34" charset="0"/>
              </a:rPr>
              <a:t>1</a:t>
            </a:r>
            <a:r>
              <a:rPr lang="sr-Latn-ME" altLang="sr-Latn-RS" sz="1400" dirty="0" smtClean="0">
                <a:solidFill>
                  <a:srgbClr val="7030A0"/>
                </a:solidFill>
                <a:latin typeface="Arial" panose="020B0604020202020204" pitchFamily="34" charset="0"/>
                <a:cs typeface="Arial" panose="020B0604020202020204" pitchFamily="34" charset="0"/>
              </a:rPr>
              <a:t>x</a:t>
            </a:r>
            <a:r>
              <a:rPr lang="sr-Latn-ME" altLang="sr-Latn-RS" sz="1400" baseline="-25000" dirty="0" smtClean="0">
                <a:solidFill>
                  <a:srgbClr val="7030A0"/>
                </a:solidFill>
                <a:latin typeface="Arial" panose="020B0604020202020204" pitchFamily="34" charset="0"/>
                <a:cs typeface="Arial" panose="020B0604020202020204" pitchFamily="34" charset="0"/>
              </a:rPr>
              <a:t>1</a:t>
            </a:r>
            <a:r>
              <a:rPr lang="sr-Latn-ME" altLang="sr-Latn-RS" sz="1400" dirty="0" smtClean="0">
                <a:solidFill>
                  <a:srgbClr val="7030A0"/>
                </a:solidFill>
                <a:latin typeface="Arial" panose="020B0604020202020204" pitchFamily="34" charset="0"/>
                <a:cs typeface="Arial" panose="020B0604020202020204" pitchFamily="34" charset="0"/>
              </a:rPr>
              <a:t>+c</a:t>
            </a:r>
            <a:r>
              <a:rPr lang="sr-Latn-ME" altLang="sr-Latn-RS" sz="1400" baseline="-25000" dirty="0" smtClean="0">
                <a:solidFill>
                  <a:srgbClr val="7030A0"/>
                </a:solidFill>
                <a:latin typeface="Arial" panose="020B0604020202020204" pitchFamily="34" charset="0"/>
                <a:cs typeface="Arial" panose="020B0604020202020204" pitchFamily="34" charset="0"/>
              </a:rPr>
              <a:t>2</a:t>
            </a:r>
            <a:r>
              <a:rPr lang="sr-Latn-ME" altLang="sr-Latn-RS" sz="1400" dirty="0" smtClean="0">
                <a:solidFill>
                  <a:srgbClr val="7030A0"/>
                </a:solidFill>
                <a:latin typeface="Arial" panose="020B0604020202020204" pitchFamily="34" charset="0"/>
                <a:cs typeface="Arial" panose="020B0604020202020204" pitchFamily="34" charset="0"/>
              </a:rPr>
              <a:t>x</a:t>
            </a:r>
            <a:r>
              <a:rPr lang="sr-Latn-ME" altLang="sr-Latn-RS" sz="1400" baseline="-25000" dirty="0" smtClean="0">
                <a:solidFill>
                  <a:srgbClr val="7030A0"/>
                </a:solidFill>
                <a:latin typeface="Arial" panose="020B0604020202020204" pitchFamily="34" charset="0"/>
                <a:cs typeface="Arial" panose="020B0604020202020204" pitchFamily="34" charset="0"/>
              </a:rPr>
              <a:t>2</a:t>
            </a:r>
            <a:r>
              <a:rPr lang="sr-Latn-ME" altLang="sr-Latn-RS" sz="1400" dirty="0" smtClean="0">
                <a:solidFill>
                  <a:srgbClr val="7030A0"/>
                </a:solidFill>
                <a:latin typeface="Arial" panose="020B0604020202020204" pitchFamily="34" charset="0"/>
                <a:cs typeface="Arial" panose="020B0604020202020204" pitchFamily="34" charset="0"/>
              </a:rPr>
              <a:t>=Zmin</a:t>
            </a:r>
            <a:endParaRPr lang="sr-Latn-CS" altLang="sr-Latn-RS" sz="1400" dirty="0">
              <a:solidFill>
                <a:srgbClr val="7030A0"/>
              </a:solidFill>
              <a:latin typeface="Arial" panose="020B0604020202020204" pitchFamily="34" charset="0"/>
              <a:cs typeface="Arial" panose="020B0604020202020204" pitchFamily="34" charset="0"/>
            </a:endParaRPr>
          </a:p>
        </p:txBody>
      </p:sp>
      <p:sp>
        <p:nvSpPr>
          <p:cNvPr id="22533" name="Rectangle 5"/>
          <p:cNvSpPr>
            <a:spLocks noChangeArrowheads="1"/>
          </p:cNvSpPr>
          <p:nvPr/>
        </p:nvSpPr>
        <p:spPr bwMode="auto">
          <a:xfrm>
            <a:off x="0" y="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sr-Latn-ME"/>
          </a:p>
        </p:txBody>
      </p:sp>
    </p:spTree>
    <p:extLst>
      <p:ext uri="{BB962C8B-B14F-4D97-AF65-F5344CB8AC3E}">
        <p14:creationId xmlns:p14="http://schemas.microsoft.com/office/powerpoint/2010/main" val="35628330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mc:AlternateContent xmlns:mc="http://schemas.openxmlformats.org/markup-compatibility/2006" xmlns:a14="http://schemas.microsoft.com/office/drawing/2010/main">
        <mc:Choice Requires="a14">
          <p:sp>
            <p:nvSpPr>
              <p:cNvPr id="8" name="Content Placeholder 7"/>
              <p:cNvSpPr>
                <a:spLocks noGrp="1"/>
              </p:cNvSpPr>
              <p:nvPr>
                <p:ph idx="1"/>
              </p:nvPr>
            </p:nvSpPr>
            <p:spPr>
              <a:xfrm>
                <a:off x="457200" y="476672"/>
                <a:ext cx="8229600" cy="6048672"/>
              </a:xfrm>
            </p:spPr>
            <p:txBody>
              <a:bodyPr>
                <a:noAutofit/>
              </a:bodyPr>
              <a:lstStyle/>
              <a:p>
                <a:pPr>
                  <a:lnSpc>
                    <a:spcPct val="90000"/>
                  </a:lnSpc>
                </a:pPr>
                <a:r>
                  <a:rPr lang="sr-Latn-ME" altLang="sr-Latn-RS" sz="1300" dirty="0" smtClean="0">
                    <a:solidFill>
                      <a:srgbClr val="7030A0"/>
                    </a:solidFill>
                    <a:latin typeface="Arial" panose="020B0604020202020204" pitchFamily="34" charset="0"/>
                    <a:cs typeface="Arial" panose="020B0604020202020204" pitchFamily="34" charset="0"/>
                  </a:rPr>
                  <a:t>USLOVI OGRANICENJA</a:t>
                </a:r>
                <a:endParaRPr lang="sr-Latn-ME" altLang="sr-Latn-RS" sz="1300" dirty="0">
                  <a:solidFill>
                    <a:srgbClr val="7030A0"/>
                  </a:solidFill>
                  <a:latin typeface="Arial" panose="020B0604020202020204" pitchFamily="34" charset="0"/>
                  <a:cs typeface="Arial" panose="020B0604020202020204" pitchFamily="34" charset="0"/>
                </a:endParaRPr>
              </a:p>
              <a:p>
                <a:pPr marL="857250" lvl="1" indent="-342900">
                  <a:lnSpc>
                    <a:spcPct val="90000"/>
                  </a:lnSpc>
                  <a:buFont typeface="+mj-lt"/>
                  <a:buAutoNum type="arabicParenR"/>
                </a:pPr>
                <a:r>
                  <a:rPr lang="sr-Latn-ME" altLang="sr-Latn-RS" sz="1300" dirty="0" smtClean="0">
                    <a:solidFill>
                      <a:srgbClr val="7030A0"/>
                    </a:solidFill>
                    <a:latin typeface="Arial" panose="020B0604020202020204" pitchFamily="34" charset="0"/>
                    <a:cs typeface="Arial" panose="020B0604020202020204" pitchFamily="34" charset="0"/>
                  </a:rPr>
                  <a:t>0,02X1+0,01X2≤150,    poluravan kao dio ravni x</a:t>
                </a:r>
                <a:r>
                  <a:rPr lang="sr-Latn-ME" altLang="sr-Latn-RS" sz="1300" baseline="-25000" dirty="0" smtClean="0">
                    <a:solidFill>
                      <a:srgbClr val="7030A0"/>
                    </a:solidFill>
                    <a:latin typeface="Arial" panose="020B0604020202020204" pitchFamily="34" charset="0"/>
                    <a:cs typeface="Arial" panose="020B0604020202020204" pitchFamily="34" charset="0"/>
                  </a:rPr>
                  <a:t>1</a:t>
                </a:r>
                <a:r>
                  <a:rPr lang="sr-Latn-ME" altLang="sr-Latn-RS" sz="1300" dirty="0" smtClean="0">
                    <a:solidFill>
                      <a:srgbClr val="7030A0"/>
                    </a:solidFill>
                    <a:latin typeface="Arial" panose="020B0604020202020204" pitchFamily="34" charset="0"/>
                    <a:cs typeface="Arial" panose="020B0604020202020204" pitchFamily="34" charset="0"/>
                  </a:rPr>
                  <a:t>0x</a:t>
                </a:r>
                <a:r>
                  <a:rPr lang="sr-Latn-ME" altLang="sr-Latn-RS" sz="1300" baseline="-25000" dirty="0" smtClean="0">
                    <a:solidFill>
                      <a:srgbClr val="7030A0"/>
                    </a:solidFill>
                    <a:latin typeface="Arial" panose="020B0604020202020204" pitchFamily="34" charset="0"/>
                    <a:cs typeface="Arial" panose="020B0604020202020204" pitchFamily="34" charset="0"/>
                  </a:rPr>
                  <a:t>2</a:t>
                </a:r>
                <a:r>
                  <a:rPr lang="sr-Latn-ME" altLang="sr-Latn-RS" sz="1300" dirty="0" smtClean="0">
                    <a:solidFill>
                      <a:srgbClr val="7030A0"/>
                    </a:solidFill>
                    <a:latin typeface="Arial" panose="020B0604020202020204" pitchFamily="34" charset="0"/>
                    <a:cs typeface="Arial" panose="020B0604020202020204" pitchFamily="34" charset="0"/>
                  </a:rPr>
                  <a:t> </a:t>
                </a:r>
              </a:p>
              <a:p>
                <a:pPr marL="914400" lvl="2" indent="0">
                  <a:lnSpc>
                    <a:spcPct val="90000"/>
                  </a:lnSpc>
                  <a:buNone/>
                </a:pPr>
                <a:r>
                  <a:rPr lang="sr-Latn-ME" altLang="sr-Latn-RS" sz="1300" dirty="0" smtClean="0">
                    <a:solidFill>
                      <a:srgbClr val="7030A0"/>
                    </a:solidFill>
                    <a:latin typeface="Arial" panose="020B0604020202020204" pitchFamily="34" charset="0"/>
                    <a:cs typeface="Arial" panose="020B0604020202020204" pitchFamily="34" charset="0"/>
                  </a:rPr>
                  <a:t>granica ove poluravni  je prava   0,02X1+0,01X2=150, koja se može napisati </a:t>
                </a:r>
                <a:r>
                  <a:rPr lang="sr-Latn-ME" altLang="sr-Latn-RS" sz="1300" dirty="0">
                    <a:solidFill>
                      <a:srgbClr val="7030A0"/>
                    </a:solidFill>
                    <a:latin typeface="Arial" panose="020B0604020202020204" pitchFamily="34" charset="0"/>
                    <a:cs typeface="Arial" panose="020B0604020202020204" pitchFamily="34" charset="0"/>
                  </a:rPr>
                  <a:t>u kanonskom obliku</a:t>
                </a:r>
                <a:endParaRPr lang="sr-Latn-ME" altLang="sr-Latn-RS" sz="1300" dirty="0" smtClean="0">
                  <a:solidFill>
                    <a:srgbClr val="7030A0"/>
                  </a:solidFill>
                  <a:latin typeface="Arial" panose="020B0604020202020204" pitchFamily="34" charset="0"/>
                  <a:cs typeface="Arial" panose="020B0604020202020204" pitchFamily="34" charset="0"/>
                </a:endParaRPr>
              </a:p>
              <a:p>
                <a:pPr marL="514350" lvl="1" indent="0">
                  <a:lnSpc>
                    <a:spcPct val="90000"/>
                  </a:lnSpc>
                  <a:buNone/>
                </a:pPr>
                <a:endParaRPr lang="sr-Latn-ME" altLang="sr-Latn-RS" sz="1300" dirty="0" smtClean="0">
                  <a:solidFill>
                    <a:srgbClr val="7030A0"/>
                  </a:solidFill>
                  <a:latin typeface="Arial" panose="020B0604020202020204" pitchFamily="34" charset="0"/>
                  <a:cs typeface="Arial" panose="020B0604020202020204" pitchFamily="34" charset="0"/>
                </a:endParaRPr>
              </a:p>
              <a:p>
                <a:pPr marL="514350" lvl="1" indent="0">
                  <a:lnSpc>
                    <a:spcPct val="90000"/>
                  </a:lnSpc>
                  <a:buNone/>
                </a:pPr>
                <a14:m>
                  <m:oMathPara xmlns:m="http://schemas.openxmlformats.org/officeDocument/2006/math">
                    <m:oMathParaPr>
                      <m:jc m:val="centerGroup"/>
                    </m:oMathParaPr>
                    <m:oMath xmlns:m="http://schemas.openxmlformats.org/officeDocument/2006/math">
                      <m:f>
                        <m:fPr>
                          <m:ctrlPr>
                            <a:rPr lang="sr-Latn-ME" altLang="sr-Latn-RS" sz="1300" i="1" smtClean="0">
                              <a:solidFill>
                                <a:srgbClr val="7030A0"/>
                              </a:solidFill>
                              <a:latin typeface="Cambria Math"/>
                              <a:cs typeface="Arial" panose="020B0604020202020204" pitchFamily="34" charset="0"/>
                            </a:rPr>
                          </m:ctrlPr>
                        </m:fPr>
                        <m:num>
                          <m:r>
                            <a:rPr lang="sr-Latn-ME" altLang="sr-Latn-RS" sz="1300" b="0" i="1" smtClean="0">
                              <a:solidFill>
                                <a:srgbClr val="7030A0"/>
                              </a:solidFill>
                              <a:latin typeface="Cambria Math"/>
                              <a:cs typeface="Arial" panose="020B0604020202020204" pitchFamily="34" charset="0"/>
                            </a:rPr>
                            <m:t>0,02</m:t>
                          </m:r>
                        </m:num>
                        <m:den>
                          <m:r>
                            <a:rPr lang="sr-Latn-ME" altLang="sr-Latn-RS" sz="1300" b="0" i="1" smtClean="0">
                              <a:solidFill>
                                <a:srgbClr val="7030A0"/>
                              </a:solidFill>
                              <a:latin typeface="Cambria Math"/>
                              <a:cs typeface="Arial" panose="020B0604020202020204" pitchFamily="34" charset="0"/>
                            </a:rPr>
                            <m:t>150</m:t>
                          </m:r>
                        </m:den>
                      </m:f>
                      <m:sSub>
                        <m:sSubPr>
                          <m:ctrlPr>
                            <a:rPr lang="sr-Latn-ME" altLang="sr-Latn-RS" sz="1300" i="1">
                              <a:solidFill>
                                <a:srgbClr val="7030A0"/>
                              </a:solidFill>
                              <a:latin typeface="Cambria Math"/>
                              <a:cs typeface="Arial" panose="020B0604020202020204" pitchFamily="34" charset="0"/>
                            </a:rPr>
                          </m:ctrlPr>
                        </m:sSubPr>
                        <m:e>
                          <m:r>
                            <a:rPr lang="sr-Latn-ME" altLang="sr-Latn-RS" sz="1300" i="1">
                              <a:solidFill>
                                <a:srgbClr val="7030A0"/>
                              </a:solidFill>
                              <a:latin typeface="Cambria Math"/>
                              <a:cs typeface="Arial" panose="020B0604020202020204" pitchFamily="34" charset="0"/>
                            </a:rPr>
                            <m:t>𝑥</m:t>
                          </m:r>
                        </m:e>
                        <m:sub>
                          <m:r>
                            <a:rPr lang="sr-Latn-ME" altLang="sr-Latn-RS" sz="1300" i="1">
                              <a:solidFill>
                                <a:srgbClr val="7030A0"/>
                              </a:solidFill>
                              <a:latin typeface="Cambria Math"/>
                              <a:cs typeface="Arial" panose="020B0604020202020204" pitchFamily="34" charset="0"/>
                            </a:rPr>
                            <m:t>1</m:t>
                          </m:r>
                        </m:sub>
                      </m:sSub>
                      <m:r>
                        <a:rPr lang="sr-Latn-ME" altLang="sr-Latn-RS" sz="1300" b="0" i="1" smtClean="0">
                          <a:solidFill>
                            <a:srgbClr val="7030A0"/>
                          </a:solidFill>
                          <a:latin typeface="Cambria Math"/>
                          <a:cs typeface="Arial" panose="020B0604020202020204" pitchFamily="34" charset="0"/>
                        </a:rPr>
                        <m:t>+</m:t>
                      </m:r>
                      <m:f>
                        <m:fPr>
                          <m:ctrlPr>
                            <a:rPr lang="sr-Latn-ME" altLang="sr-Latn-RS" sz="1300" i="1">
                              <a:solidFill>
                                <a:srgbClr val="7030A0"/>
                              </a:solidFill>
                              <a:latin typeface="Cambria Math"/>
                              <a:cs typeface="Arial" panose="020B0604020202020204" pitchFamily="34" charset="0"/>
                            </a:rPr>
                          </m:ctrlPr>
                        </m:fPr>
                        <m:num>
                          <m:r>
                            <a:rPr lang="sr-Latn-ME" altLang="sr-Latn-RS" sz="1300" i="1">
                              <a:solidFill>
                                <a:srgbClr val="7030A0"/>
                              </a:solidFill>
                              <a:latin typeface="Cambria Math"/>
                              <a:cs typeface="Arial" panose="020B0604020202020204" pitchFamily="34" charset="0"/>
                            </a:rPr>
                            <m:t>0,0</m:t>
                          </m:r>
                          <m:r>
                            <a:rPr lang="sr-Latn-ME" altLang="sr-Latn-RS" sz="1300" b="0" i="1" smtClean="0">
                              <a:solidFill>
                                <a:srgbClr val="7030A0"/>
                              </a:solidFill>
                              <a:latin typeface="Cambria Math"/>
                              <a:cs typeface="Arial" panose="020B0604020202020204" pitchFamily="34" charset="0"/>
                            </a:rPr>
                            <m:t>1</m:t>
                          </m:r>
                        </m:num>
                        <m:den>
                          <m:r>
                            <a:rPr lang="sr-Latn-ME" altLang="sr-Latn-RS" sz="1300" i="1">
                              <a:solidFill>
                                <a:srgbClr val="7030A0"/>
                              </a:solidFill>
                              <a:latin typeface="Cambria Math"/>
                              <a:cs typeface="Arial" panose="020B0604020202020204" pitchFamily="34" charset="0"/>
                            </a:rPr>
                            <m:t>1</m:t>
                          </m:r>
                          <m:r>
                            <a:rPr lang="sr-Latn-ME" altLang="sr-Latn-RS" sz="1300" b="0" i="1" smtClean="0">
                              <a:solidFill>
                                <a:srgbClr val="7030A0"/>
                              </a:solidFill>
                              <a:latin typeface="Cambria Math"/>
                              <a:cs typeface="Arial" panose="020B0604020202020204" pitchFamily="34" charset="0"/>
                            </a:rPr>
                            <m:t>5</m:t>
                          </m:r>
                          <m:r>
                            <a:rPr lang="sr-Latn-ME" altLang="sr-Latn-RS" sz="1300" i="1">
                              <a:solidFill>
                                <a:srgbClr val="7030A0"/>
                              </a:solidFill>
                              <a:latin typeface="Cambria Math"/>
                              <a:cs typeface="Arial" panose="020B0604020202020204" pitchFamily="34" charset="0"/>
                            </a:rPr>
                            <m:t>0</m:t>
                          </m:r>
                        </m:den>
                      </m:f>
                      <m:sSub>
                        <m:sSubPr>
                          <m:ctrlPr>
                            <a:rPr lang="sr-Latn-ME" altLang="sr-Latn-RS" sz="1300" i="1">
                              <a:solidFill>
                                <a:srgbClr val="7030A0"/>
                              </a:solidFill>
                              <a:latin typeface="Cambria Math"/>
                              <a:cs typeface="Arial" panose="020B0604020202020204" pitchFamily="34" charset="0"/>
                            </a:rPr>
                          </m:ctrlPr>
                        </m:sSubPr>
                        <m:e>
                          <m:r>
                            <a:rPr lang="sr-Latn-ME" altLang="sr-Latn-RS" sz="1300" i="1">
                              <a:solidFill>
                                <a:srgbClr val="7030A0"/>
                              </a:solidFill>
                              <a:latin typeface="Cambria Math"/>
                              <a:cs typeface="Arial" panose="020B0604020202020204" pitchFamily="34" charset="0"/>
                            </a:rPr>
                            <m:t>𝑥</m:t>
                          </m:r>
                        </m:e>
                        <m:sub>
                          <m:r>
                            <a:rPr lang="sr-Latn-ME" altLang="sr-Latn-RS" sz="1300" b="0" i="1" smtClean="0">
                              <a:solidFill>
                                <a:srgbClr val="7030A0"/>
                              </a:solidFill>
                              <a:latin typeface="Cambria Math"/>
                              <a:cs typeface="Arial" panose="020B0604020202020204" pitchFamily="34" charset="0"/>
                            </a:rPr>
                            <m:t>2</m:t>
                          </m:r>
                        </m:sub>
                      </m:sSub>
                      <m:r>
                        <a:rPr lang="sr-Latn-ME" altLang="sr-Latn-RS" sz="1300" b="0" i="1" smtClean="0">
                          <a:solidFill>
                            <a:srgbClr val="7030A0"/>
                          </a:solidFill>
                          <a:latin typeface="Cambria Math"/>
                          <a:cs typeface="Arial" panose="020B0604020202020204" pitchFamily="34" charset="0"/>
                        </a:rPr>
                        <m:t>=1</m:t>
                      </m:r>
                      <m:r>
                        <a:rPr lang="sr-Latn-ME" altLang="sr-Latn-RS" sz="1300" b="0" i="1" smtClean="0">
                          <a:solidFill>
                            <a:srgbClr val="7030A0"/>
                          </a:solidFill>
                          <a:latin typeface="Cambria Math"/>
                          <a:ea typeface="Cambria Math"/>
                          <a:cs typeface="Arial" panose="020B0604020202020204" pitchFamily="34" charset="0"/>
                        </a:rPr>
                        <m:t>⟹</m:t>
                      </m:r>
                      <m:f>
                        <m:fPr>
                          <m:ctrlPr>
                            <a:rPr lang="sr-Latn-ME" altLang="sr-Latn-RS" sz="1300" i="1">
                              <a:solidFill>
                                <a:srgbClr val="7030A0"/>
                              </a:solidFill>
                              <a:latin typeface="Cambria Math"/>
                              <a:cs typeface="Arial" panose="020B0604020202020204" pitchFamily="34" charset="0"/>
                            </a:rPr>
                          </m:ctrlPr>
                        </m:fPr>
                        <m:num>
                          <m:r>
                            <a:rPr lang="sr-Latn-ME" altLang="sr-Latn-RS" sz="1300" b="0" i="1" smtClean="0">
                              <a:solidFill>
                                <a:srgbClr val="7030A0"/>
                              </a:solidFill>
                              <a:latin typeface="Cambria Math"/>
                              <a:cs typeface="Arial" panose="020B0604020202020204" pitchFamily="34" charset="0"/>
                            </a:rPr>
                            <m:t>1</m:t>
                          </m:r>
                        </m:num>
                        <m:den>
                          <m:f>
                            <m:fPr>
                              <m:ctrlPr>
                                <a:rPr lang="sr-Latn-ME" altLang="sr-Latn-RS" sz="1300" i="1" smtClean="0">
                                  <a:solidFill>
                                    <a:srgbClr val="7030A0"/>
                                  </a:solidFill>
                                  <a:latin typeface="Cambria Math"/>
                                  <a:cs typeface="Arial" panose="020B0604020202020204" pitchFamily="34" charset="0"/>
                                </a:rPr>
                              </m:ctrlPr>
                            </m:fPr>
                            <m:num>
                              <m:r>
                                <a:rPr lang="sr-Latn-ME" altLang="sr-Latn-RS" sz="1300" b="0" i="1" smtClean="0">
                                  <a:solidFill>
                                    <a:srgbClr val="7030A0"/>
                                  </a:solidFill>
                                  <a:latin typeface="Cambria Math"/>
                                  <a:cs typeface="Arial" panose="020B0604020202020204" pitchFamily="34" charset="0"/>
                                </a:rPr>
                                <m:t>150</m:t>
                              </m:r>
                            </m:num>
                            <m:den>
                              <m:r>
                                <a:rPr lang="sr-Latn-ME" altLang="sr-Latn-RS" sz="1300" b="0" i="1" smtClean="0">
                                  <a:solidFill>
                                    <a:srgbClr val="7030A0"/>
                                  </a:solidFill>
                                  <a:latin typeface="Cambria Math"/>
                                  <a:cs typeface="Arial" panose="020B0604020202020204" pitchFamily="34" charset="0"/>
                                </a:rPr>
                                <m:t>0,02</m:t>
                              </m:r>
                            </m:den>
                          </m:f>
                        </m:den>
                      </m:f>
                      <m:sSub>
                        <m:sSubPr>
                          <m:ctrlPr>
                            <a:rPr lang="sr-Latn-ME" altLang="sr-Latn-RS" sz="1300" i="1">
                              <a:solidFill>
                                <a:srgbClr val="7030A0"/>
                              </a:solidFill>
                              <a:latin typeface="Cambria Math"/>
                              <a:cs typeface="Arial" panose="020B0604020202020204" pitchFamily="34" charset="0"/>
                            </a:rPr>
                          </m:ctrlPr>
                        </m:sSubPr>
                        <m:e>
                          <m:r>
                            <a:rPr lang="sr-Latn-ME" altLang="sr-Latn-RS" sz="1300" i="1">
                              <a:solidFill>
                                <a:srgbClr val="7030A0"/>
                              </a:solidFill>
                              <a:latin typeface="Cambria Math"/>
                              <a:cs typeface="Arial" panose="020B0604020202020204" pitchFamily="34" charset="0"/>
                            </a:rPr>
                            <m:t>𝑥</m:t>
                          </m:r>
                        </m:e>
                        <m:sub>
                          <m:r>
                            <a:rPr lang="sr-Latn-ME" altLang="sr-Latn-RS" sz="1300" i="1">
                              <a:solidFill>
                                <a:srgbClr val="7030A0"/>
                              </a:solidFill>
                              <a:latin typeface="Cambria Math"/>
                              <a:cs typeface="Arial" panose="020B0604020202020204" pitchFamily="34" charset="0"/>
                            </a:rPr>
                            <m:t>1</m:t>
                          </m:r>
                        </m:sub>
                      </m:sSub>
                      <m:r>
                        <a:rPr lang="sr-Latn-ME" altLang="sr-Latn-RS" sz="1300" i="1">
                          <a:solidFill>
                            <a:srgbClr val="7030A0"/>
                          </a:solidFill>
                          <a:latin typeface="Cambria Math"/>
                          <a:cs typeface="Arial" panose="020B0604020202020204" pitchFamily="34" charset="0"/>
                        </a:rPr>
                        <m:t>+</m:t>
                      </m:r>
                      <m:f>
                        <m:fPr>
                          <m:ctrlPr>
                            <a:rPr lang="sr-Latn-ME" altLang="sr-Latn-RS" sz="1300" i="1">
                              <a:solidFill>
                                <a:srgbClr val="7030A0"/>
                              </a:solidFill>
                              <a:latin typeface="Cambria Math"/>
                              <a:cs typeface="Arial" panose="020B0604020202020204" pitchFamily="34" charset="0"/>
                            </a:rPr>
                          </m:ctrlPr>
                        </m:fPr>
                        <m:num>
                          <m:r>
                            <a:rPr lang="sr-Latn-ME" altLang="sr-Latn-RS" sz="1300" b="0" i="1" smtClean="0">
                              <a:solidFill>
                                <a:srgbClr val="7030A0"/>
                              </a:solidFill>
                              <a:latin typeface="Cambria Math"/>
                              <a:cs typeface="Arial" panose="020B0604020202020204" pitchFamily="34" charset="0"/>
                            </a:rPr>
                            <m:t>1</m:t>
                          </m:r>
                        </m:num>
                        <m:den>
                          <m:f>
                            <m:fPr>
                              <m:ctrlPr>
                                <a:rPr lang="sr-Latn-ME" altLang="sr-Latn-RS" sz="1300" i="1" smtClean="0">
                                  <a:solidFill>
                                    <a:srgbClr val="7030A0"/>
                                  </a:solidFill>
                                  <a:latin typeface="Cambria Math"/>
                                  <a:cs typeface="Arial" panose="020B0604020202020204" pitchFamily="34" charset="0"/>
                                </a:rPr>
                              </m:ctrlPr>
                            </m:fPr>
                            <m:num>
                              <m:r>
                                <a:rPr lang="sr-Latn-ME" altLang="sr-Latn-RS" sz="1300" b="0" i="1" smtClean="0">
                                  <a:solidFill>
                                    <a:srgbClr val="7030A0"/>
                                  </a:solidFill>
                                  <a:latin typeface="Cambria Math"/>
                                  <a:cs typeface="Arial" panose="020B0604020202020204" pitchFamily="34" charset="0"/>
                                </a:rPr>
                                <m:t>150</m:t>
                              </m:r>
                            </m:num>
                            <m:den>
                              <m:r>
                                <a:rPr lang="sr-Latn-ME" altLang="sr-Latn-RS" sz="1300" b="0" i="1" smtClean="0">
                                  <a:solidFill>
                                    <a:srgbClr val="7030A0"/>
                                  </a:solidFill>
                                  <a:latin typeface="Cambria Math"/>
                                  <a:cs typeface="Arial" panose="020B0604020202020204" pitchFamily="34" charset="0"/>
                                </a:rPr>
                                <m:t>0,01</m:t>
                              </m:r>
                            </m:den>
                          </m:f>
                        </m:den>
                      </m:f>
                      <m:sSub>
                        <m:sSubPr>
                          <m:ctrlPr>
                            <a:rPr lang="sr-Latn-ME" altLang="sr-Latn-RS" sz="1300" i="1">
                              <a:solidFill>
                                <a:srgbClr val="7030A0"/>
                              </a:solidFill>
                              <a:latin typeface="Cambria Math"/>
                              <a:cs typeface="Arial" panose="020B0604020202020204" pitchFamily="34" charset="0"/>
                            </a:rPr>
                          </m:ctrlPr>
                        </m:sSubPr>
                        <m:e>
                          <m:r>
                            <a:rPr lang="sr-Latn-ME" altLang="sr-Latn-RS" sz="1300" i="1">
                              <a:solidFill>
                                <a:srgbClr val="7030A0"/>
                              </a:solidFill>
                              <a:latin typeface="Cambria Math"/>
                              <a:cs typeface="Arial" panose="020B0604020202020204" pitchFamily="34" charset="0"/>
                            </a:rPr>
                            <m:t>𝑥</m:t>
                          </m:r>
                        </m:e>
                        <m:sub>
                          <m:r>
                            <a:rPr lang="sr-Latn-ME" altLang="sr-Latn-RS" sz="1300" i="1">
                              <a:solidFill>
                                <a:srgbClr val="7030A0"/>
                              </a:solidFill>
                              <a:latin typeface="Cambria Math"/>
                              <a:cs typeface="Arial" panose="020B0604020202020204" pitchFamily="34" charset="0"/>
                            </a:rPr>
                            <m:t>2</m:t>
                          </m:r>
                        </m:sub>
                      </m:sSub>
                      <m:r>
                        <a:rPr lang="sr-Latn-ME" altLang="sr-Latn-RS" sz="1300" i="1">
                          <a:solidFill>
                            <a:srgbClr val="7030A0"/>
                          </a:solidFill>
                          <a:latin typeface="Cambria Math"/>
                          <a:cs typeface="Arial" panose="020B0604020202020204" pitchFamily="34" charset="0"/>
                        </a:rPr>
                        <m:t>=1</m:t>
                      </m:r>
                      <m:r>
                        <a:rPr lang="sr-Latn-ME" altLang="sr-Latn-RS" sz="1300" i="1" smtClean="0">
                          <a:solidFill>
                            <a:srgbClr val="7030A0"/>
                          </a:solidFill>
                          <a:latin typeface="Cambria Math"/>
                          <a:ea typeface="Cambria Math"/>
                          <a:cs typeface="Arial" panose="020B0604020202020204" pitchFamily="34" charset="0"/>
                        </a:rPr>
                        <m:t>⇒</m:t>
                      </m:r>
                      <m:f>
                        <m:fPr>
                          <m:ctrlPr>
                            <a:rPr lang="sr-Latn-ME" altLang="sr-Latn-RS" sz="1300" i="1">
                              <a:solidFill>
                                <a:srgbClr val="7030A0"/>
                              </a:solidFill>
                              <a:latin typeface="Cambria Math"/>
                              <a:cs typeface="Arial" panose="020B0604020202020204" pitchFamily="34" charset="0"/>
                            </a:rPr>
                          </m:ctrlPr>
                        </m:fPr>
                        <m:num>
                          <m:r>
                            <a:rPr lang="sr-Latn-ME" altLang="sr-Latn-RS" sz="1300" b="0" i="1" smtClean="0">
                              <a:solidFill>
                                <a:srgbClr val="7030A0"/>
                              </a:solidFill>
                              <a:latin typeface="Cambria Math"/>
                              <a:cs typeface="Arial" panose="020B0604020202020204" pitchFamily="34" charset="0"/>
                            </a:rPr>
                            <m:t>1</m:t>
                          </m:r>
                        </m:num>
                        <m:den>
                          <m:r>
                            <a:rPr lang="sr-Latn-ME" altLang="sr-Latn-RS" sz="1300" b="0" i="1" smtClean="0">
                              <a:solidFill>
                                <a:srgbClr val="7030A0"/>
                              </a:solidFill>
                              <a:latin typeface="Cambria Math"/>
                              <a:cs typeface="Arial" panose="020B0604020202020204" pitchFamily="34" charset="0"/>
                            </a:rPr>
                            <m:t>7500</m:t>
                          </m:r>
                        </m:den>
                      </m:f>
                      <m:sSub>
                        <m:sSubPr>
                          <m:ctrlPr>
                            <a:rPr lang="sr-Latn-ME" altLang="sr-Latn-RS" sz="1300" i="1">
                              <a:solidFill>
                                <a:srgbClr val="7030A0"/>
                              </a:solidFill>
                              <a:latin typeface="Cambria Math"/>
                              <a:cs typeface="Arial" panose="020B0604020202020204" pitchFamily="34" charset="0"/>
                            </a:rPr>
                          </m:ctrlPr>
                        </m:sSubPr>
                        <m:e>
                          <m:r>
                            <a:rPr lang="sr-Latn-ME" altLang="sr-Latn-RS" sz="1300" i="1">
                              <a:solidFill>
                                <a:srgbClr val="7030A0"/>
                              </a:solidFill>
                              <a:latin typeface="Cambria Math"/>
                              <a:cs typeface="Arial" panose="020B0604020202020204" pitchFamily="34" charset="0"/>
                            </a:rPr>
                            <m:t>𝑥</m:t>
                          </m:r>
                        </m:e>
                        <m:sub>
                          <m:r>
                            <a:rPr lang="sr-Latn-ME" altLang="sr-Latn-RS" sz="1300" i="1">
                              <a:solidFill>
                                <a:srgbClr val="7030A0"/>
                              </a:solidFill>
                              <a:latin typeface="Cambria Math"/>
                              <a:cs typeface="Arial" panose="020B0604020202020204" pitchFamily="34" charset="0"/>
                            </a:rPr>
                            <m:t>1</m:t>
                          </m:r>
                        </m:sub>
                      </m:sSub>
                      <m:r>
                        <a:rPr lang="sr-Latn-ME" altLang="sr-Latn-RS" sz="1300" i="1">
                          <a:solidFill>
                            <a:srgbClr val="7030A0"/>
                          </a:solidFill>
                          <a:latin typeface="Cambria Math"/>
                          <a:cs typeface="Arial" panose="020B0604020202020204" pitchFamily="34" charset="0"/>
                        </a:rPr>
                        <m:t>+</m:t>
                      </m:r>
                      <m:f>
                        <m:fPr>
                          <m:ctrlPr>
                            <a:rPr lang="sr-Latn-ME" altLang="sr-Latn-RS" sz="1300" i="1">
                              <a:solidFill>
                                <a:srgbClr val="7030A0"/>
                              </a:solidFill>
                              <a:latin typeface="Cambria Math"/>
                              <a:cs typeface="Arial" panose="020B0604020202020204" pitchFamily="34" charset="0"/>
                            </a:rPr>
                          </m:ctrlPr>
                        </m:fPr>
                        <m:num>
                          <m:r>
                            <a:rPr lang="sr-Latn-ME" altLang="sr-Latn-RS" sz="1300" i="1">
                              <a:solidFill>
                                <a:srgbClr val="7030A0"/>
                              </a:solidFill>
                              <a:latin typeface="Cambria Math"/>
                              <a:cs typeface="Arial" panose="020B0604020202020204" pitchFamily="34" charset="0"/>
                            </a:rPr>
                            <m:t>1</m:t>
                          </m:r>
                        </m:num>
                        <m:den>
                          <m:r>
                            <a:rPr lang="sr-Latn-ME" altLang="sr-Latn-RS" sz="1300" i="1">
                              <a:solidFill>
                                <a:srgbClr val="7030A0"/>
                              </a:solidFill>
                              <a:latin typeface="Cambria Math"/>
                              <a:cs typeface="Arial" panose="020B0604020202020204" pitchFamily="34" charset="0"/>
                            </a:rPr>
                            <m:t>1</m:t>
                          </m:r>
                          <m:r>
                            <a:rPr lang="sr-Latn-ME" altLang="sr-Latn-RS" sz="1300" b="0" i="1" smtClean="0">
                              <a:solidFill>
                                <a:srgbClr val="7030A0"/>
                              </a:solidFill>
                              <a:latin typeface="Cambria Math"/>
                              <a:cs typeface="Arial" panose="020B0604020202020204" pitchFamily="34" charset="0"/>
                            </a:rPr>
                            <m:t>500</m:t>
                          </m:r>
                          <m:r>
                            <a:rPr lang="sr-Latn-ME" altLang="sr-Latn-RS" sz="1300" i="1">
                              <a:solidFill>
                                <a:srgbClr val="7030A0"/>
                              </a:solidFill>
                              <a:latin typeface="Cambria Math"/>
                              <a:cs typeface="Arial" panose="020B0604020202020204" pitchFamily="34" charset="0"/>
                            </a:rPr>
                            <m:t>0</m:t>
                          </m:r>
                        </m:den>
                      </m:f>
                      <m:sSub>
                        <m:sSubPr>
                          <m:ctrlPr>
                            <a:rPr lang="sr-Latn-ME" altLang="sr-Latn-RS" sz="1300" i="1">
                              <a:solidFill>
                                <a:srgbClr val="7030A0"/>
                              </a:solidFill>
                              <a:latin typeface="Cambria Math"/>
                              <a:cs typeface="Arial" panose="020B0604020202020204" pitchFamily="34" charset="0"/>
                            </a:rPr>
                          </m:ctrlPr>
                        </m:sSubPr>
                        <m:e>
                          <m:r>
                            <a:rPr lang="sr-Latn-ME" altLang="sr-Latn-RS" sz="1300" i="1">
                              <a:solidFill>
                                <a:srgbClr val="7030A0"/>
                              </a:solidFill>
                              <a:latin typeface="Cambria Math"/>
                              <a:cs typeface="Arial" panose="020B0604020202020204" pitchFamily="34" charset="0"/>
                            </a:rPr>
                            <m:t>𝑥</m:t>
                          </m:r>
                        </m:e>
                        <m:sub>
                          <m:r>
                            <a:rPr lang="sr-Latn-ME" altLang="sr-Latn-RS" sz="1300" i="1">
                              <a:solidFill>
                                <a:srgbClr val="7030A0"/>
                              </a:solidFill>
                              <a:latin typeface="Cambria Math"/>
                              <a:cs typeface="Arial" panose="020B0604020202020204" pitchFamily="34" charset="0"/>
                            </a:rPr>
                            <m:t>2</m:t>
                          </m:r>
                        </m:sub>
                      </m:sSub>
                      <m:r>
                        <a:rPr lang="sr-Latn-ME" altLang="sr-Latn-RS" sz="1300" i="1">
                          <a:solidFill>
                            <a:srgbClr val="7030A0"/>
                          </a:solidFill>
                          <a:latin typeface="Cambria Math"/>
                          <a:cs typeface="Arial" panose="020B0604020202020204" pitchFamily="34" charset="0"/>
                        </a:rPr>
                        <m:t>=1</m:t>
                      </m:r>
                    </m:oMath>
                  </m:oMathPara>
                </a14:m>
                <a:endParaRPr lang="sr-Latn-ME" altLang="sr-Latn-RS" sz="1300" dirty="0">
                  <a:solidFill>
                    <a:srgbClr val="7030A0"/>
                  </a:solidFill>
                  <a:latin typeface="Arial" panose="020B0604020202020204" pitchFamily="34" charset="0"/>
                  <a:cs typeface="Arial" panose="020B0604020202020204" pitchFamily="34" charset="0"/>
                </a:endParaRPr>
              </a:p>
              <a:p>
                <a:pPr marL="857250" lvl="1" indent="-342900">
                  <a:lnSpc>
                    <a:spcPct val="90000"/>
                  </a:lnSpc>
                  <a:buFont typeface="+mj-lt"/>
                  <a:buAutoNum type="arabicParenR" startAt="2"/>
                </a:pPr>
                <a:r>
                  <a:rPr lang="sr-Latn-ME" altLang="sr-Latn-RS" sz="1300" dirty="0" smtClean="0">
                    <a:solidFill>
                      <a:srgbClr val="7030A0"/>
                    </a:solidFill>
                    <a:latin typeface="Arial" panose="020B0604020202020204" pitchFamily="34" charset="0"/>
                    <a:cs typeface="Arial" panose="020B0604020202020204" pitchFamily="34" charset="0"/>
                  </a:rPr>
                  <a:t>X1</a:t>
                </a:r>
                <a:r>
                  <a:rPr lang="sr-Latn-ME" altLang="sr-Latn-RS" sz="1300" dirty="0">
                    <a:solidFill>
                      <a:srgbClr val="7030A0"/>
                    </a:solidFill>
                    <a:latin typeface="Arial" panose="020B0604020202020204" pitchFamily="34" charset="0"/>
                    <a:cs typeface="Arial" panose="020B0604020202020204" pitchFamily="34" charset="0"/>
                  </a:rPr>
                  <a:t>≥</a:t>
                </a:r>
                <a:r>
                  <a:rPr lang="sr-Latn-ME" altLang="sr-Latn-RS" sz="1300" dirty="0" smtClean="0">
                    <a:solidFill>
                      <a:srgbClr val="7030A0"/>
                    </a:solidFill>
                    <a:latin typeface="Arial" panose="020B0604020202020204" pitchFamily="34" charset="0"/>
                    <a:cs typeface="Arial" panose="020B0604020202020204" pitchFamily="34" charset="0"/>
                  </a:rPr>
                  <a:t>2000</a:t>
                </a:r>
                <a:endParaRPr lang="sr-Latn-ME" altLang="sr-Latn-RS" sz="1300" dirty="0">
                  <a:solidFill>
                    <a:srgbClr val="7030A0"/>
                  </a:solidFill>
                  <a:latin typeface="Arial" panose="020B0604020202020204" pitchFamily="34" charset="0"/>
                  <a:cs typeface="Arial" panose="020B0604020202020204" pitchFamily="34" charset="0"/>
                </a:endParaRPr>
              </a:p>
              <a:p>
                <a:pPr marL="857250" lvl="1" indent="-342900">
                  <a:lnSpc>
                    <a:spcPct val="90000"/>
                  </a:lnSpc>
                  <a:buFont typeface="+mj-lt"/>
                  <a:buAutoNum type="arabicParenR" startAt="2"/>
                </a:pPr>
                <a:r>
                  <a:rPr lang="sr-Latn-ME" altLang="sr-Latn-RS" sz="1300" dirty="0">
                    <a:solidFill>
                      <a:srgbClr val="7030A0"/>
                    </a:solidFill>
                    <a:latin typeface="Arial" panose="020B0604020202020204" pitchFamily="34" charset="0"/>
                    <a:cs typeface="Arial" panose="020B0604020202020204" pitchFamily="34" charset="0"/>
                  </a:rPr>
                  <a:t>X2</a:t>
                </a:r>
                <a:r>
                  <a:rPr lang="sr-Latn-ME" altLang="sr-Latn-RS" sz="1300" dirty="0" smtClean="0">
                    <a:solidFill>
                      <a:srgbClr val="7030A0"/>
                    </a:solidFill>
                    <a:latin typeface="Arial" panose="020B0604020202020204" pitchFamily="34" charset="0"/>
                    <a:cs typeface="Arial" panose="020B0604020202020204" pitchFamily="34" charset="0"/>
                  </a:rPr>
                  <a:t>≤8000</a:t>
                </a:r>
                <a:endParaRPr lang="sr-Latn-ME" altLang="sr-Latn-RS" sz="1300" dirty="0">
                  <a:solidFill>
                    <a:srgbClr val="7030A0"/>
                  </a:solidFill>
                  <a:latin typeface="Arial" panose="020B0604020202020204" pitchFamily="34" charset="0"/>
                  <a:cs typeface="Arial" panose="020B0604020202020204" pitchFamily="34" charset="0"/>
                </a:endParaRPr>
              </a:p>
              <a:p>
                <a:pPr>
                  <a:lnSpc>
                    <a:spcPct val="90000"/>
                  </a:lnSpc>
                </a:pPr>
                <a:r>
                  <a:rPr lang="sr-Latn-ME" altLang="sr-Latn-RS" sz="1300" dirty="0">
                    <a:solidFill>
                      <a:srgbClr val="7030A0"/>
                    </a:solidFill>
                    <a:latin typeface="Arial" panose="020B0604020202020204" pitchFamily="34" charset="0"/>
                    <a:cs typeface="Arial" panose="020B0604020202020204" pitchFamily="34" charset="0"/>
                  </a:rPr>
                  <a:t>prirodni uslovi </a:t>
                </a:r>
                <a:r>
                  <a:rPr lang="sr-Latn-ME" altLang="sr-Latn-RS" sz="1300" dirty="0" smtClean="0">
                    <a:solidFill>
                      <a:srgbClr val="7030A0"/>
                    </a:solidFill>
                    <a:latin typeface="Arial" panose="020B0604020202020204" pitchFamily="34" charset="0"/>
                    <a:cs typeface="Arial" panose="020B0604020202020204" pitchFamily="34" charset="0"/>
                  </a:rPr>
                  <a:t>nenegativnosti ograničavaju oblast dopustivih rješenja na prvi kvadrant</a:t>
                </a:r>
                <a:endParaRPr lang="sr-Latn-ME" altLang="sr-Latn-RS" sz="1300" dirty="0">
                  <a:solidFill>
                    <a:srgbClr val="7030A0"/>
                  </a:solidFill>
                  <a:latin typeface="Arial" panose="020B0604020202020204" pitchFamily="34" charset="0"/>
                  <a:cs typeface="Arial" panose="020B0604020202020204" pitchFamily="34" charset="0"/>
                </a:endParaRPr>
              </a:p>
              <a:p>
                <a:pPr lvl="1">
                  <a:lnSpc>
                    <a:spcPct val="90000"/>
                  </a:lnSpc>
                </a:pPr>
                <a:r>
                  <a:rPr lang="sr-Latn-ME" altLang="sr-Latn-RS" sz="1300" dirty="0">
                    <a:solidFill>
                      <a:srgbClr val="7030A0"/>
                    </a:solidFill>
                    <a:latin typeface="Arial" panose="020B0604020202020204" pitchFamily="34" charset="0"/>
                    <a:cs typeface="Arial" panose="020B0604020202020204" pitchFamily="34" charset="0"/>
                  </a:rPr>
                  <a:t>x1≥</a:t>
                </a:r>
                <a:r>
                  <a:rPr lang="sr-Latn-ME" altLang="sr-Latn-RS" sz="1300" dirty="0" smtClean="0">
                    <a:solidFill>
                      <a:srgbClr val="7030A0"/>
                    </a:solidFill>
                    <a:latin typeface="Arial" panose="020B0604020202020204" pitchFamily="34" charset="0"/>
                    <a:cs typeface="Arial" panose="020B0604020202020204" pitchFamily="34" charset="0"/>
                  </a:rPr>
                  <a:t>0, x2</a:t>
                </a:r>
                <a:r>
                  <a:rPr lang="sr-Latn-ME" altLang="sr-Latn-RS" sz="1300" dirty="0">
                    <a:solidFill>
                      <a:srgbClr val="7030A0"/>
                    </a:solidFill>
                    <a:latin typeface="Arial" panose="020B0604020202020204" pitchFamily="34" charset="0"/>
                    <a:cs typeface="Arial" panose="020B0604020202020204" pitchFamily="34" charset="0"/>
                  </a:rPr>
                  <a:t>≥</a:t>
                </a:r>
                <a:r>
                  <a:rPr lang="sr-Latn-ME" altLang="sr-Latn-RS" sz="1300" dirty="0" smtClean="0">
                    <a:solidFill>
                      <a:srgbClr val="7030A0"/>
                    </a:solidFill>
                    <a:latin typeface="Arial" panose="020B0604020202020204" pitchFamily="34" charset="0"/>
                    <a:cs typeface="Arial" panose="020B0604020202020204" pitchFamily="34" charset="0"/>
                  </a:rPr>
                  <a:t>0</a:t>
                </a:r>
              </a:p>
              <a:p>
                <a:pPr>
                  <a:lnSpc>
                    <a:spcPct val="90000"/>
                  </a:lnSpc>
                </a:pPr>
                <a:r>
                  <a:rPr lang="sr-Latn-ME" altLang="sr-Latn-RS" sz="1300" dirty="0" smtClean="0">
                    <a:solidFill>
                      <a:srgbClr val="7030A0"/>
                    </a:solidFill>
                    <a:latin typeface="Arial" panose="020B0604020202020204" pitchFamily="34" charset="0"/>
                    <a:cs typeface="Arial" panose="020B0604020202020204" pitchFamily="34" charset="0"/>
                  </a:rPr>
                  <a:t>FUNKCIJA </a:t>
                </a:r>
                <a:r>
                  <a:rPr lang="sr-Latn-ME" altLang="sr-Latn-RS" sz="1300" dirty="0">
                    <a:solidFill>
                      <a:srgbClr val="7030A0"/>
                    </a:solidFill>
                    <a:latin typeface="Arial" panose="020B0604020202020204" pitchFamily="34" charset="0"/>
                    <a:cs typeface="Arial" panose="020B0604020202020204" pitchFamily="34" charset="0"/>
                  </a:rPr>
                  <a:t>CILJA</a:t>
                </a:r>
              </a:p>
              <a:p>
                <a:pPr lvl="1">
                  <a:lnSpc>
                    <a:spcPct val="90000"/>
                  </a:lnSpc>
                </a:pPr>
                <a:r>
                  <a:rPr lang="sr-Latn-ME" altLang="sr-Latn-RS" sz="1300" dirty="0">
                    <a:solidFill>
                      <a:srgbClr val="7030A0"/>
                    </a:solidFill>
                    <a:latin typeface="Arial" panose="020B0604020202020204" pitchFamily="34" charset="0"/>
                    <a:cs typeface="Arial" panose="020B0604020202020204" pitchFamily="34" charset="0"/>
                  </a:rPr>
                  <a:t>max </a:t>
                </a:r>
                <a:r>
                  <a:rPr lang="sr-Latn-ME" altLang="sr-Latn-RS" sz="1300" dirty="0" smtClean="0">
                    <a:solidFill>
                      <a:srgbClr val="7030A0"/>
                    </a:solidFill>
                    <a:latin typeface="Arial" panose="020B0604020202020204" pitchFamily="34" charset="0"/>
                    <a:cs typeface="Arial" panose="020B0604020202020204" pitchFamily="34" charset="0"/>
                  </a:rPr>
                  <a:t>Z=1,5X1+0,5X2</a:t>
                </a:r>
              </a:p>
              <a:p>
                <a:pPr lvl="1">
                  <a:lnSpc>
                    <a:spcPct val="90000"/>
                  </a:lnSpc>
                </a:pPr>
                <a:r>
                  <a:rPr lang="sr-Latn-ME" altLang="sr-Latn-RS" sz="1300" dirty="0" smtClean="0">
                    <a:solidFill>
                      <a:srgbClr val="7030A0"/>
                    </a:solidFill>
                    <a:latin typeface="Arial" panose="020B0604020202020204" pitchFamily="34" charset="0"/>
                    <a:cs typeface="Arial" panose="020B0604020202020204" pitchFamily="34" charset="0"/>
                  </a:rPr>
                  <a:t>gradijent funkcije </a:t>
                </a:r>
                <a:r>
                  <a:rPr lang="sr-Latn-ME" altLang="sr-Latn-RS" sz="1300" dirty="0">
                    <a:solidFill>
                      <a:srgbClr val="7030A0"/>
                    </a:solidFill>
                    <a:latin typeface="Arial" panose="020B0604020202020204" pitchFamily="34" charset="0"/>
                    <a:cs typeface="Arial" panose="020B0604020202020204" pitchFamily="34" charset="0"/>
                  </a:rPr>
                  <a:t>cilja=vektor najbržeg </a:t>
                </a:r>
                <a:r>
                  <a:rPr lang="sr-Latn-ME" altLang="sr-Latn-RS" sz="1300" dirty="0" smtClean="0">
                    <a:solidFill>
                      <a:srgbClr val="7030A0"/>
                    </a:solidFill>
                    <a:latin typeface="Arial" panose="020B0604020202020204" pitchFamily="34" charset="0"/>
                    <a:cs typeface="Arial" panose="020B0604020202020204" pitchFamily="34" charset="0"/>
                  </a:rPr>
                  <a:t>prirasta  </a:t>
                </a:r>
                <a:r>
                  <a:rPr lang="sr-Latn-ME" altLang="sr-Latn-RS" sz="1300" dirty="0">
                    <a:solidFill>
                      <a:srgbClr val="7030A0"/>
                    </a:solidFill>
                    <a:latin typeface="Arial" panose="020B0604020202020204" pitchFamily="34" charset="0"/>
                    <a:cs typeface="Arial" panose="020B0604020202020204" pitchFamily="34" charset="0"/>
                  </a:rPr>
                  <a:t>funkcije </a:t>
                </a:r>
                <a:r>
                  <a:rPr lang="sr-Latn-ME" altLang="sr-Latn-RS" sz="1300" dirty="0" smtClean="0">
                    <a:solidFill>
                      <a:srgbClr val="7030A0"/>
                    </a:solidFill>
                    <a:latin typeface="Arial" panose="020B0604020202020204" pitchFamily="34" charset="0"/>
                    <a:cs typeface="Arial" panose="020B0604020202020204" pitchFamily="34" charset="0"/>
                  </a:rPr>
                  <a:t>cilja ima poćetak u koordinatnom početku</a:t>
                </a:r>
                <a:br>
                  <a:rPr lang="sr-Latn-ME" altLang="sr-Latn-RS" sz="1300" dirty="0" smtClean="0">
                    <a:solidFill>
                      <a:srgbClr val="7030A0"/>
                    </a:solidFill>
                    <a:latin typeface="Arial" panose="020B0604020202020204" pitchFamily="34" charset="0"/>
                    <a:cs typeface="Arial" panose="020B0604020202020204" pitchFamily="34" charset="0"/>
                  </a:rPr>
                </a:br>
                <a:r>
                  <a:rPr lang="sr-Latn-ME" altLang="sr-Latn-RS" sz="1300" dirty="0" smtClean="0">
                    <a:solidFill>
                      <a:srgbClr val="7030A0"/>
                    </a:solidFill>
                    <a:latin typeface="Arial" panose="020B0604020202020204" pitchFamily="34" charset="0"/>
                    <a:cs typeface="Arial" panose="020B0604020202020204" pitchFamily="34" charset="0"/>
                  </a:rPr>
                  <a:t>a vrh u tački (1,5; 0,5)- nije bitna njegova duzina nego pravac! zato ga mozemo nacrtati omnozenog </a:t>
                </a:r>
                <a:br>
                  <a:rPr lang="sr-Latn-ME" altLang="sr-Latn-RS" sz="1300" dirty="0" smtClean="0">
                    <a:solidFill>
                      <a:srgbClr val="7030A0"/>
                    </a:solidFill>
                    <a:latin typeface="Arial" panose="020B0604020202020204" pitchFamily="34" charset="0"/>
                    <a:cs typeface="Arial" panose="020B0604020202020204" pitchFamily="34" charset="0"/>
                  </a:rPr>
                </a:br>
                <a:r>
                  <a:rPr lang="sr-Latn-ME" altLang="sr-Latn-RS" sz="1300" dirty="0" smtClean="0">
                    <a:solidFill>
                      <a:srgbClr val="7030A0"/>
                    </a:solidFill>
                    <a:latin typeface="Arial" panose="020B0604020202020204" pitchFamily="34" charset="0"/>
                    <a:cs typeface="Arial" panose="020B0604020202020204" pitchFamily="34" charset="0"/>
                  </a:rPr>
                  <a:t>sa nekim brojem</a:t>
                </a:r>
              </a:p>
              <a:p>
                <a:pPr lvl="1">
                  <a:lnSpc>
                    <a:spcPct val="90000"/>
                  </a:lnSpc>
                </a:pPr>
                <a:endParaRPr lang="sr-Latn-ME" altLang="sr-Latn-RS" sz="1300" dirty="0" smtClean="0">
                  <a:solidFill>
                    <a:srgbClr val="7030A0"/>
                  </a:solidFill>
                  <a:latin typeface="Arial" panose="020B0604020202020204" pitchFamily="34" charset="0"/>
                  <a:cs typeface="Arial" panose="020B0604020202020204" pitchFamily="34" charset="0"/>
                </a:endParaRPr>
              </a:p>
              <a:p>
                <a:pPr marL="285750" indent="-285750">
                  <a:lnSpc>
                    <a:spcPct val="80000"/>
                  </a:lnSpc>
                </a:pPr>
                <a:r>
                  <a:rPr lang="en-US" altLang="sr-Latn-RS" sz="1300" b="1" dirty="0">
                    <a:solidFill>
                      <a:srgbClr val="7030A0"/>
                    </a:solidFill>
                    <a:latin typeface="Arial" panose="020B0604020202020204" pitchFamily="34" charset="0"/>
                    <a:cs typeface="Arial" panose="020B0604020202020204" pitchFamily="34" charset="0"/>
                  </a:rPr>
                  <a:t>R</a:t>
                </a:r>
                <a:r>
                  <a:rPr lang="sr-Latn-ME" altLang="sr-Latn-RS" sz="1300" b="1" dirty="0">
                    <a:solidFill>
                      <a:srgbClr val="7030A0"/>
                    </a:solidFill>
                    <a:latin typeface="Arial" panose="020B0604020202020204" pitchFamily="34" charset="0"/>
                    <a:cs typeface="Arial" panose="020B0604020202020204" pitchFamily="34" charset="0"/>
                  </a:rPr>
                  <a:t>j</a:t>
                </a:r>
                <a:r>
                  <a:rPr lang="en-US" altLang="sr-Latn-RS" sz="1300" b="1" dirty="0" err="1">
                    <a:solidFill>
                      <a:srgbClr val="7030A0"/>
                    </a:solidFill>
                    <a:latin typeface="Arial" panose="020B0604020202020204" pitchFamily="34" charset="0"/>
                    <a:cs typeface="Arial" panose="020B0604020202020204" pitchFamily="34" charset="0"/>
                  </a:rPr>
                  <a:t>ešenje</a:t>
                </a:r>
                <a:r>
                  <a:rPr lang="en-US" altLang="sr-Latn-RS" sz="1300" b="1" dirty="0">
                    <a:solidFill>
                      <a:srgbClr val="7030A0"/>
                    </a:solidFill>
                    <a:latin typeface="Arial" panose="020B0604020202020204" pitchFamily="34" charset="0"/>
                    <a:cs typeface="Arial" panose="020B0604020202020204" pitchFamily="34" charset="0"/>
                  </a:rPr>
                  <a:t> </a:t>
                </a:r>
                <a:r>
                  <a:rPr lang="en-US" altLang="sr-Latn-RS" sz="1300" b="1" dirty="0" err="1">
                    <a:solidFill>
                      <a:srgbClr val="7030A0"/>
                    </a:solidFill>
                    <a:latin typeface="Arial" panose="020B0604020202020204" pitchFamily="34" charset="0"/>
                    <a:cs typeface="Arial" panose="020B0604020202020204" pitchFamily="34" charset="0"/>
                  </a:rPr>
                  <a:t>zadatka</a:t>
                </a:r>
                <a:r>
                  <a:rPr lang="en-US" altLang="sr-Latn-RS" sz="1300" b="1" dirty="0">
                    <a:solidFill>
                      <a:srgbClr val="7030A0"/>
                    </a:solidFill>
                    <a:latin typeface="Arial" panose="020B0604020202020204" pitchFamily="34" charset="0"/>
                    <a:cs typeface="Arial" panose="020B0604020202020204" pitchFamily="34" charset="0"/>
                  </a:rPr>
                  <a:t> </a:t>
                </a:r>
                <a:r>
                  <a:rPr lang="en-US" altLang="sr-Latn-RS" sz="1300" dirty="0">
                    <a:solidFill>
                      <a:srgbClr val="7030A0"/>
                    </a:solidFill>
                    <a:latin typeface="Arial" panose="020B0604020202020204" pitchFamily="34" charset="0"/>
                    <a:cs typeface="Arial" panose="020B0604020202020204" pitchFamily="34" charset="0"/>
                  </a:rPr>
                  <a:t>je </a:t>
                </a:r>
                <a:r>
                  <a:rPr lang="en-US" altLang="sr-Latn-RS" sz="1300" dirty="0" err="1">
                    <a:solidFill>
                      <a:srgbClr val="7030A0"/>
                    </a:solidFill>
                    <a:latin typeface="Arial" panose="020B0604020202020204" pitchFamily="34" charset="0"/>
                    <a:cs typeface="Arial" panose="020B0604020202020204" pitchFamily="34" charset="0"/>
                  </a:rPr>
                  <a:t>ekstremna</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tačka</a:t>
                </a:r>
                <a:r>
                  <a:rPr lang="en-US" altLang="sr-Latn-RS" sz="1300" dirty="0">
                    <a:solidFill>
                      <a:srgbClr val="7030A0"/>
                    </a:solidFill>
                    <a:latin typeface="Arial" panose="020B0604020202020204" pitchFamily="34" charset="0"/>
                    <a:cs typeface="Arial" panose="020B0604020202020204" pitchFamily="34" charset="0"/>
                  </a:rPr>
                  <a:t> </a:t>
                </a:r>
                <a:r>
                  <a:rPr lang="sr-Latn-ME" altLang="sr-Latn-RS" sz="1300" dirty="0" smtClean="0">
                    <a:solidFill>
                      <a:srgbClr val="7030A0"/>
                    </a:solidFill>
                    <a:latin typeface="Arial" panose="020B0604020202020204" pitchFamily="34" charset="0"/>
                    <a:cs typeface="Arial" panose="020B0604020202020204" pitchFamily="34" charset="0"/>
                  </a:rPr>
                  <a:t>D, </a:t>
                </a:r>
                <a:r>
                  <a:rPr lang="sr-Latn-ME" altLang="sr-Latn-RS" sz="1300" dirty="0">
                    <a:solidFill>
                      <a:srgbClr val="7030A0"/>
                    </a:solidFill>
                    <a:latin typeface="Arial" panose="020B0604020202020204" pitchFamily="34" charset="0"/>
                    <a:cs typeface="Arial" panose="020B0604020202020204" pitchFamily="34" charset="0"/>
                  </a:rPr>
                  <a:t>presjek pravih 1 i </a:t>
                </a:r>
                <a:r>
                  <a:rPr lang="sr-Latn-ME" altLang="sr-Latn-RS" sz="1300" dirty="0" smtClean="0">
                    <a:solidFill>
                      <a:srgbClr val="7030A0"/>
                    </a:solidFill>
                    <a:latin typeface="Arial" panose="020B0604020202020204" pitchFamily="34" charset="0"/>
                    <a:cs typeface="Arial" panose="020B0604020202020204" pitchFamily="34" charset="0"/>
                  </a:rPr>
                  <a:t>apscise, </a:t>
                </a:r>
                <a:r>
                  <a:rPr lang="sr-Latn-ME" altLang="sr-Latn-RS" sz="1300" dirty="0">
                    <a:solidFill>
                      <a:srgbClr val="7030A0"/>
                    </a:solidFill>
                    <a:latin typeface="Arial" panose="020B0604020202020204" pitchFamily="34" charset="0"/>
                    <a:cs typeface="Arial" panose="020B0604020202020204" pitchFamily="34" charset="0"/>
                  </a:rPr>
                  <a:t>pa se odatle mogu sračunati njene koordinate koje predstavljaju broj komada proizvoda X1 i X2 koji će dati najveći profit):</a:t>
                </a:r>
              </a:p>
              <a:p>
                <a:pPr lvl="1">
                  <a:lnSpc>
                    <a:spcPct val="80000"/>
                  </a:lnSpc>
                </a:pPr>
                <a:r>
                  <a:rPr lang="sr-Latn-ME" altLang="sr-Latn-RS" sz="1300" b="1" u="sng" dirty="0" smtClean="0">
                    <a:solidFill>
                      <a:srgbClr val="7030A0"/>
                    </a:solidFill>
                    <a:latin typeface="Arial" panose="020B0604020202020204" pitchFamily="34" charset="0"/>
                    <a:cs typeface="Arial" panose="020B0604020202020204" pitchFamily="34" charset="0"/>
                  </a:rPr>
                  <a:t>X2=0</a:t>
                </a:r>
                <a:endParaRPr lang="sr-Latn-ME" altLang="sr-Latn-RS" sz="1300" b="1" u="sng" dirty="0">
                  <a:solidFill>
                    <a:srgbClr val="7030A0"/>
                  </a:solidFill>
                  <a:latin typeface="Arial" panose="020B0604020202020204" pitchFamily="34" charset="0"/>
                  <a:cs typeface="Arial" panose="020B0604020202020204" pitchFamily="34" charset="0"/>
                </a:endParaRPr>
              </a:p>
              <a:p>
                <a:pPr lvl="1">
                  <a:lnSpc>
                    <a:spcPct val="80000"/>
                  </a:lnSpc>
                </a:pPr>
                <a:r>
                  <a:rPr lang="sr-Latn-ME" altLang="sr-Latn-RS" sz="1300" dirty="0">
                    <a:solidFill>
                      <a:srgbClr val="7030A0"/>
                    </a:solidFill>
                    <a:latin typeface="Arial" panose="020B0604020202020204" pitchFamily="34" charset="0"/>
                    <a:cs typeface="Arial" panose="020B0604020202020204" pitchFamily="34" charset="0"/>
                  </a:rPr>
                  <a:t>0,02X1+0,01X2=150</a:t>
                </a:r>
              </a:p>
              <a:p>
                <a:pPr lvl="1">
                  <a:lnSpc>
                    <a:spcPct val="80000"/>
                  </a:lnSpc>
                </a:pPr>
                <a:r>
                  <a:rPr lang="sr-Latn-ME" altLang="sr-Latn-RS" sz="1300" b="1" u="sng" dirty="0">
                    <a:solidFill>
                      <a:srgbClr val="7030A0"/>
                    </a:solidFill>
                    <a:latin typeface="Arial" panose="020B0604020202020204" pitchFamily="34" charset="0"/>
                    <a:cs typeface="Arial" panose="020B0604020202020204" pitchFamily="34" charset="0"/>
                  </a:rPr>
                  <a:t>X1</a:t>
                </a:r>
                <a:r>
                  <a:rPr lang="sr-Latn-ME" altLang="sr-Latn-RS" sz="1300" dirty="0">
                    <a:solidFill>
                      <a:srgbClr val="7030A0"/>
                    </a:solidFill>
                    <a:latin typeface="Arial" panose="020B0604020202020204" pitchFamily="34" charset="0"/>
                    <a:cs typeface="Arial" panose="020B0604020202020204" pitchFamily="34" charset="0"/>
                  </a:rPr>
                  <a:t>=(</a:t>
                </a:r>
                <a:r>
                  <a:rPr lang="sr-Latn-ME" altLang="sr-Latn-RS" sz="1300" dirty="0" smtClean="0">
                    <a:solidFill>
                      <a:srgbClr val="7030A0"/>
                    </a:solidFill>
                    <a:latin typeface="Arial" panose="020B0604020202020204" pitchFamily="34" charset="0"/>
                    <a:cs typeface="Arial" panose="020B0604020202020204" pitchFamily="34" charset="0"/>
                  </a:rPr>
                  <a:t>150-0,01*0</a:t>
                </a:r>
                <a:r>
                  <a:rPr lang="sr-Latn-ME" altLang="sr-Latn-RS" sz="1300" dirty="0">
                    <a:solidFill>
                      <a:srgbClr val="7030A0"/>
                    </a:solidFill>
                    <a:latin typeface="Arial" panose="020B0604020202020204" pitchFamily="34" charset="0"/>
                    <a:cs typeface="Arial" panose="020B0604020202020204" pitchFamily="34" charset="0"/>
                  </a:rPr>
                  <a:t>)/0,02= </a:t>
                </a:r>
                <a:r>
                  <a:rPr lang="sr-Latn-ME" altLang="sr-Latn-RS" sz="1300" b="1" u="sng" dirty="0" smtClean="0">
                    <a:solidFill>
                      <a:srgbClr val="7030A0"/>
                    </a:solidFill>
                    <a:latin typeface="Arial" panose="020B0604020202020204" pitchFamily="34" charset="0"/>
                    <a:cs typeface="Arial" panose="020B0604020202020204" pitchFamily="34" charset="0"/>
                  </a:rPr>
                  <a:t>7500</a:t>
                </a:r>
                <a:endParaRPr lang="sr-Latn-ME" altLang="sr-Latn-RS" sz="1300" b="1" u="sng" dirty="0">
                  <a:solidFill>
                    <a:srgbClr val="7030A0"/>
                  </a:solidFill>
                  <a:latin typeface="Arial" panose="020B0604020202020204" pitchFamily="34" charset="0"/>
                  <a:cs typeface="Arial" panose="020B0604020202020204" pitchFamily="34" charset="0"/>
                </a:endParaRPr>
              </a:p>
              <a:p>
                <a:pPr marL="285750" indent="-285750">
                  <a:lnSpc>
                    <a:spcPct val="80000"/>
                  </a:lnSpc>
                </a:pPr>
                <a:endParaRPr lang="sr-Latn-ME" altLang="sr-Latn-RS" sz="1300" dirty="0">
                  <a:solidFill>
                    <a:srgbClr val="7030A0"/>
                  </a:solidFill>
                  <a:latin typeface="Arial" panose="020B0604020202020204" pitchFamily="34" charset="0"/>
                  <a:cs typeface="Arial" panose="020B0604020202020204" pitchFamily="34" charset="0"/>
                </a:endParaRPr>
              </a:p>
              <a:p>
                <a:pPr marL="285750" indent="-285750">
                  <a:lnSpc>
                    <a:spcPct val="80000"/>
                  </a:lnSpc>
                </a:pPr>
                <a:r>
                  <a:rPr lang="sr-Latn-ME" altLang="sr-Latn-RS" sz="1300" dirty="0">
                    <a:solidFill>
                      <a:srgbClr val="7030A0"/>
                    </a:solidFill>
                    <a:latin typeface="Arial" panose="020B0604020202020204" pitchFamily="34" charset="0"/>
                    <a:cs typeface="Arial" panose="020B0604020202020204" pitchFamily="34" charset="0"/>
                  </a:rPr>
                  <a:t>U ovoj tački </a:t>
                </a:r>
                <a:r>
                  <a:rPr lang="en-US" altLang="sr-Latn-RS" sz="1300" dirty="0" err="1">
                    <a:solidFill>
                      <a:srgbClr val="7030A0"/>
                    </a:solidFill>
                    <a:latin typeface="Arial" panose="020B0604020202020204" pitchFamily="34" charset="0"/>
                    <a:cs typeface="Arial" panose="020B0604020202020204" pitchFamily="34" charset="0"/>
                  </a:rPr>
                  <a:t>funkcija</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b="1" dirty="0">
                    <a:solidFill>
                      <a:srgbClr val="7030A0"/>
                    </a:solidFill>
                    <a:latin typeface="Arial" panose="020B0604020202020204" pitchFamily="34" charset="0"/>
                    <a:cs typeface="Arial" panose="020B0604020202020204" pitchFamily="34" charset="0"/>
                  </a:rPr>
                  <a:t>Z</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ima</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najveću</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vr</a:t>
                </a:r>
                <a:r>
                  <a:rPr lang="sr-Latn-ME" altLang="sr-Latn-RS" sz="1300" dirty="0">
                    <a:solidFill>
                      <a:srgbClr val="7030A0"/>
                    </a:solidFill>
                    <a:latin typeface="Arial" panose="020B0604020202020204" pitchFamily="34" charset="0"/>
                    <a:cs typeface="Arial" panose="020B0604020202020204" pitchFamily="34" charset="0"/>
                  </a:rPr>
                  <a:t>ij</a:t>
                </a:r>
                <a:r>
                  <a:rPr lang="en-US" altLang="sr-Latn-RS" sz="1300" dirty="0" err="1">
                    <a:solidFill>
                      <a:srgbClr val="7030A0"/>
                    </a:solidFill>
                    <a:latin typeface="Arial" panose="020B0604020202020204" pitchFamily="34" charset="0"/>
                    <a:cs typeface="Arial" panose="020B0604020202020204" pitchFamily="34" charset="0"/>
                  </a:rPr>
                  <a:t>ednost</a:t>
                </a:r>
                <a:r>
                  <a:rPr lang="en-US" altLang="sr-Latn-RS" sz="1300" dirty="0">
                    <a:solidFill>
                      <a:srgbClr val="7030A0"/>
                    </a:solidFill>
                    <a:latin typeface="Arial" panose="020B0604020202020204" pitchFamily="34" charset="0"/>
                    <a:cs typeface="Arial" panose="020B0604020202020204" pitchFamily="34" charset="0"/>
                  </a:rPr>
                  <a:t>. </a:t>
                </a:r>
                <a:endParaRPr lang="sr-Latn-ME" altLang="sr-Latn-RS" sz="1300" dirty="0">
                  <a:solidFill>
                    <a:srgbClr val="7030A0"/>
                  </a:solidFill>
                  <a:latin typeface="Arial" panose="020B0604020202020204" pitchFamily="34" charset="0"/>
                  <a:cs typeface="Arial" panose="020B0604020202020204" pitchFamily="34" charset="0"/>
                </a:endParaRPr>
              </a:p>
              <a:p>
                <a:pPr marL="285750" lvl="1">
                  <a:lnSpc>
                    <a:spcPct val="80000"/>
                  </a:lnSpc>
                  <a:buFont typeface="Arial" panose="020B0604020202020204" pitchFamily="34" charset="0"/>
                  <a:buChar char="•"/>
                </a:pPr>
                <a:endParaRPr lang="sr-Latn-ME" altLang="sr-Latn-RS" sz="1300" dirty="0">
                  <a:solidFill>
                    <a:srgbClr val="7030A0"/>
                  </a:solidFill>
                  <a:latin typeface="Arial" panose="020B0604020202020204" pitchFamily="34" charset="0"/>
                  <a:cs typeface="Arial" panose="020B0604020202020204" pitchFamily="34" charset="0"/>
                </a:endParaRPr>
              </a:p>
              <a:p>
                <a:pPr marL="457200" lvl="2">
                  <a:lnSpc>
                    <a:spcPct val="80000"/>
                  </a:lnSpc>
                </a:pPr>
                <a:r>
                  <a:rPr lang="sr-Latn-ME" altLang="sr-Latn-RS" sz="1300" dirty="0">
                    <a:solidFill>
                      <a:srgbClr val="7030A0"/>
                    </a:solidFill>
                    <a:latin typeface="Arial" panose="020B0604020202020204" pitchFamily="34" charset="0"/>
                    <a:cs typeface="Arial" panose="020B0604020202020204" pitchFamily="34" charset="0"/>
                  </a:rPr>
                  <a:t>max </a:t>
                </a:r>
                <a:r>
                  <a:rPr lang="sr-Latn-ME" altLang="sr-Latn-RS" sz="1300" dirty="0" smtClean="0">
                    <a:solidFill>
                      <a:srgbClr val="7030A0"/>
                    </a:solidFill>
                    <a:latin typeface="Arial" panose="020B0604020202020204" pitchFamily="34" charset="0"/>
                    <a:cs typeface="Arial" panose="020B0604020202020204" pitchFamily="34" charset="0"/>
                  </a:rPr>
                  <a:t>Z=1,5X1+0,5X2=1,5*7500+0,5*0=11250</a:t>
                </a:r>
                <a:endParaRPr lang="sr-Latn-ME" altLang="sr-Latn-RS" sz="1300" dirty="0">
                  <a:solidFill>
                    <a:srgbClr val="7030A0"/>
                  </a:solidFill>
                  <a:latin typeface="Arial" panose="020B0604020202020204" pitchFamily="34" charset="0"/>
                  <a:cs typeface="Arial" panose="020B0604020202020204" pitchFamily="34" charset="0"/>
                </a:endParaRPr>
              </a:p>
              <a:p>
                <a:pPr marL="285750" indent="-285750">
                  <a:lnSpc>
                    <a:spcPct val="80000"/>
                  </a:lnSpc>
                </a:pPr>
                <a:endParaRPr lang="sr-Latn-ME" altLang="sr-Latn-RS" sz="1300" dirty="0">
                  <a:solidFill>
                    <a:srgbClr val="7030A0"/>
                  </a:solidFill>
                  <a:latin typeface="Arial" panose="020B0604020202020204" pitchFamily="34" charset="0"/>
                  <a:cs typeface="Arial" panose="020B0604020202020204" pitchFamily="34" charset="0"/>
                </a:endParaRPr>
              </a:p>
              <a:p>
                <a:pPr marL="285750" indent="-285750">
                  <a:lnSpc>
                    <a:spcPct val="80000"/>
                  </a:lnSpc>
                </a:pPr>
                <a:r>
                  <a:rPr lang="en-US" altLang="sr-Latn-RS" sz="1300" dirty="0" err="1">
                    <a:solidFill>
                      <a:srgbClr val="7030A0"/>
                    </a:solidFill>
                    <a:latin typeface="Arial" panose="020B0604020202020204" pitchFamily="34" charset="0"/>
                    <a:cs typeface="Arial" panose="020B0604020202020204" pitchFamily="34" charset="0"/>
                  </a:rPr>
                  <a:t>Optimalni</a:t>
                </a:r>
                <a:r>
                  <a:rPr lang="en-US" altLang="sr-Latn-RS" sz="1300" dirty="0">
                    <a:solidFill>
                      <a:srgbClr val="7030A0"/>
                    </a:solidFill>
                    <a:latin typeface="Arial" panose="020B0604020202020204" pitchFamily="34" charset="0"/>
                    <a:cs typeface="Arial" panose="020B0604020202020204" pitchFamily="34" charset="0"/>
                  </a:rPr>
                  <a:t> plan </a:t>
                </a:r>
                <a:r>
                  <a:rPr lang="en-US" altLang="sr-Latn-RS" sz="1300" dirty="0" err="1">
                    <a:solidFill>
                      <a:srgbClr val="7030A0"/>
                    </a:solidFill>
                    <a:latin typeface="Arial" panose="020B0604020202020204" pitchFamily="34" charset="0"/>
                    <a:cs typeface="Arial" panose="020B0604020202020204" pitchFamily="34" charset="0"/>
                  </a:rPr>
                  <a:t>proizvodnje</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sastojao</a:t>
                </a:r>
                <a:r>
                  <a:rPr lang="en-US" altLang="sr-Latn-RS" sz="1300" dirty="0">
                    <a:solidFill>
                      <a:srgbClr val="7030A0"/>
                    </a:solidFill>
                    <a:latin typeface="Arial" panose="020B0604020202020204" pitchFamily="34" charset="0"/>
                    <a:cs typeface="Arial" panose="020B0604020202020204" pitchFamily="34" charset="0"/>
                  </a:rPr>
                  <a:t> bi se od x</a:t>
                </a:r>
                <a:r>
                  <a:rPr lang="en-US" altLang="sr-Latn-RS" sz="1300" baseline="-25000" dirty="0">
                    <a:solidFill>
                      <a:srgbClr val="7030A0"/>
                    </a:solidFill>
                    <a:latin typeface="Arial" panose="020B0604020202020204" pitchFamily="34" charset="0"/>
                    <a:cs typeface="Arial" panose="020B0604020202020204" pitchFamily="34" charset="0"/>
                  </a:rPr>
                  <a:t>1</a:t>
                </a:r>
                <a:r>
                  <a:rPr lang="en-US" altLang="sr-Latn-RS" sz="1300" dirty="0">
                    <a:solidFill>
                      <a:srgbClr val="7030A0"/>
                    </a:solidFill>
                    <a:latin typeface="Arial" panose="020B0604020202020204" pitchFamily="34" charset="0"/>
                    <a:cs typeface="Arial" panose="020B0604020202020204" pitchFamily="34" charset="0"/>
                  </a:rPr>
                  <a:t> = </a:t>
                </a:r>
                <a:r>
                  <a:rPr lang="sr-Latn-ME" altLang="sr-Latn-RS" sz="1300" dirty="0" smtClean="0">
                    <a:solidFill>
                      <a:srgbClr val="7030A0"/>
                    </a:solidFill>
                    <a:latin typeface="Arial" panose="020B0604020202020204" pitchFamily="34" charset="0"/>
                    <a:cs typeface="Arial" panose="020B0604020202020204" pitchFamily="34" charset="0"/>
                  </a:rPr>
                  <a:t>7500 </a:t>
                </a:r>
                <a:r>
                  <a:rPr lang="sr-Latn-ME" altLang="sr-Latn-RS" sz="1300" dirty="0">
                    <a:solidFill>
                      <a:srgbClr val="7030A0"/>
                    </a:solidFill>
                    <a:latin typeface="Arial" panose="020B0604020202020204" pitchFamily="34" charset="0"/>
                    <a:cs typeface="Arial" panose="020B0604020202020204" pitchFamily="34" charset="0"/>
                  </a:rPr>
                  <a:t>komada </a:t>
                </a:r>
                <a:r>
                  <a:rPr lang="en-US" altLang="sr-Latn-RS" sz="1300" dirty="0">
                    <a:solidFill>
                      <a:srgbClr val="7030A0"/>
                    </a:solidFill>
                    <a:latin typeface="Arial" panose="020B0604020202020204" pitchFamily="34" charset="0"/>
                    <a:cs typeface="Arial" panose="020B0604020202020204" pitchFamily="34" charset="0"/>
                  </a:rPr>
                  <a:t> </a:t>
                </a:r>
                <a:r>
                  <a:rPr lang="sr-Latn-ME" altLang="sr-Latn-RS" sz="1300" dirty="0">
                    <a:solidFill>
                      <a:srgbClr val="7030A0"/>
                    </a:solidFill>
                    <a:latin typeface="Arial" panose="020B0604020202020204" pitchFamily="34" charset="0"/>
                    <a:cs typeface="Arial" panose="020B0604020202020204" pitchFamily="34" charset="0"/>
                  </a:rPr>
                  <a:t>ivičnjaka </a:t>
                </a:r>
                <a:r>
                  <a:rPr lang="en-US" altLang="sr-Latn-RS" sz="1300" dirty="0" err="1">
                    <a:solidFill>
                      <a:srgbClr val="7030A0"/>
                    </a:solidFill>
                    <a:latin typeface="Arial" panose="020B0604020202020204" pitchFamily="34" charset="0"/>
                    <a:cs typeface="Arial" panose="020B0604020202020204" pitchFamily="34" charset="0"/>
                  </a:rPr>
                  <a:t>i</a:t>
                </a:r>
                <a:r>
                  <a:rPr lang="en-US" altLang="sr-Latn-RS" sz="1300" dirty="0">
                    <a:solidFill>
                      <a:srgbClr val="7030A0"/>
                    </a:solidFill>
                    <a:latin typeface="Arial" panose="020B0604020202020204" pitchFamily="34" charset="0"/>
                    <a:cs typeface="Arial" panose="020B0604020202020204" pitchFamily="34" charset="0"/>
                  </a:rPr>
                  <a:t> x</a:t>
                </a:r>
                <a:r>
                  <a:rPr lang="en-US" altLang="sr-Latn-RS" sz="1300" baseline="-25000" dirty="0">
                    <a:solidFill>
                      <a:srgbClr val="7030A0"/>
                    </a:solidFill>
                    <a:latin typeface="Arial" panose="020B0604020202020204" pitchFamily="34" charset="0"/>
                    <a:cs typeface="Arial" panose="020B0604020202020204" pitchFamily="34" charset="0"/>
                  </a:rPr>
                  <a:t>2</a:t>
                </a:r>
                <a:r>
                  <a:rPr lang="en-US" altLang="sr-Latn-RS" sz="1300" dirty="0">
                    <a:solidFill>
                      <a:srgbClr val="7030A0"/>
                    </a:solidFill>
                    <a:latin typeface="Arial" panose="020B0604020202020204" pitchFamily="34" charset="0"/>
                    <a:cs typeface="Arial" panose="020B0604020202020204" pitchFamily="34" charset="0"/>
                  </a:rPr>
                  <a:t> = </a:t>
                </a:r>
                <a:r>
                  <a:rPr lang="sr-Latn-ME" altLang="sr-Latn-RS" sz="1300" dirty="0" smtClean="0">
                    <a:solidFill>
                      <a:srgbClr val="7030A0"/>
                    </a:solidFill>
                    <a:latin typeface="Arial" panose="020B0604020202020204" pitchFamily="34" charset="0"/>
                    <a:cs typeface="Arial" panose="020B0604020202020204" pitchFamily="34" charset="0"/>
                  </a:rPr>
                  <a:t>0 </a:t>
                </a:r>
                <a:r>
                  <a:rPr lang="en-US" altLang="sr-Latn-RS" sz="1300" dirty="0" smtClean="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komada</a:t>
                </a:r>
                <a:r>
                  <a:rPr lang="en-US" altLang="sr-Latn-RS" sz="1300" dirty="0">
                    <a:solidFill>
                      <a:srgbClr val="7030A0"/>
                    </a:solidFill>
                    <a:latin typeface="Arial" panose="020B0604020202020204" pitchFamily="34" charset="0"/>
                    <a:cs typeface="Arial" panose="020B0604020202020204" pitchFamily="34" charset="0"/>
                  </a:rPr>
                  <a:t> </a:t>
                </a:r>
                <a:r>
                  <a:rPr lang="sr-Latn-ME" altLang="sr-Latn-RS" sz="1300" dirty="0">
                    <a:solidFill>
                      <a:srgbClr val="7030A0"/>
                    </a:solidFill>
                    <a:latin typeface="Arial" panose="020B0604020202020204" pitchFamily="34" charset="0"/>
                    <a:cs typeface="Arial" panose="020B0604020202020204" pitchFamily="34" charset="0"/>
                  </a:rPr>
                  <a:t>blokova</a:t>
                </a:r>
                <a:r>
                  <a:rPr lang="en-US" altLang="sr-Latn-RS" sz="1300" dirty="0">
                    <a:solidFill>
                      <a:srgbClr val="7030A0"/>
                    </a:solidFill>
                    <a:latin typeface="Arial" panose="020B0604020202020204" pitchFamily="34" charset="0"/>
                    <a:cs typeface="Arial" panose="020B0604020202020204" pitchFamily="34" charset="0"/>
                  </a:rPr>
                  <a:t> , </a:t>
                </a:r>
                <a:r>
                  <a:rPr lang="en-US" altLang="sr-Latn-RS" sz="1300" dirty="0" err="1">
                    <a:solidFill>
                      <a:srgbClr val="7030A0"/>
                    </a:solidFill>
                    <a:latin typeface="Arial" panose="020B0604020202020204" pitchFamily="34" charset="0"/>
                    <a:cs typeface="Arial" panose="020B0604020202020204" pitchFamily="34" charset="0"/>
                  </a:rPr>
                  <a:t>kojem</a:t>
                </a:r>
                <a:r>
                  <a:rPr lang="en-US" altLang="sr-Latn-RS" sz="1300" dirty="0">
                    <a:solidFill>
                      <a:srgbClr val="7030A0"/>
                    </a:solidFill>
                    <a:latin typeface="Arial" panose="020B0604020202020204" pitchFamily="34" charset="0"/>
                    <a:cs typeface="Arial" panose="020B0604020202020204" pitchFamily="34" charset="0"/>
                  </a:rPr>
                  <a:t>  bi </a:t>
                </a:r>
                <a:r>
                  <a:rPr lang="en-US" altLang="sr-Latn-RS" sz="1300" dirty="0" err="1">
                    <a:solidFill>
                      <a:srgbClr val="7030A0"/>
                    </a:solidFill>
                    <a:latin typeface="Arial" panose="020B0604020202020204" pitchFamily="34" charset="0"/>
                    <a:cs typeface="Arial" panose="020B0604020202020204" pitchFamily="34" charset="0"/>
                  </a:rPr>
                  <a:t>odgovarala</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maksimalna</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vr</a:t>
                </a:r>
                <a:r>
                  <a:rPr lang="sr-Latn-ME" altLang="sr-Latn-RS" sz="1300" dirty="0">
                    <a:solidFill>
                      <a:srgbClr val="7030A0"/>
                    </a:solidFill>
                    <a:latin typeface="Arial" panose="020B0604020202020204" pitchFamily="34" charset="0"/>
                    <a:cs typeface="Arial" panose="020B0604020202020204" pitchFamily="34" charset="0"/>
                  </a:rPr>
                  <a:t>ij</a:t>
                </a:r>
                <a:r>
                  <a:rPr lang="en-US" altLang="sr-Latn-RS" sz="1300" dirty="0" err="1">
                    <a:solidFill>
                      <a:srgbClr val="7030A0"/>
                    </a:solidFill>
                    <a:latin typeface="Arial" panose="020B0604020202020204" pitchFamily="34" charset="0"/>
                    <a:cs typeface="Arial" panose="020B0604020202020204" pitchFamily="34" charset="0"/>
                  </a:rPr>
                  <a:t>ednost</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ostvarenog</a:t>
                </a:r>
                <a:r>
                  <a:rPr lang="en-US" altLang="sr-Latn-RS" sz="1300" dirty="0">
                    <a:solidFill>
                      <a:srgbClr val="7030A0"/>
                    </a:solidFill>
                    <a:latin typeface="Arial" panose="020B0604020202020204" pitchFamily="34" charset="0"/>
                    <a:cs typeface="Arial" panose="020B0604020202020204" pitchFamily="34" charset="0"/>
                  </a:rPr>
                  <a:t> </a:t>
                </a:r>
                <a:r>
                  <a:rPr lang="en-US" altLang="sr-Latn-RS" sz="1300" dirty="0" err="1">
                    <a:solidFill>
                      <a:srgbClr val="7030A0"/>
                    </a:solidFill>
                    <a:latin typeface="Arial" panose="020B0604020202020204" pitchFamily="34" charset="0"/>
                    <a:cs typeface="Arial" panose="020B0604020202020204" pitchFamily="34" charset="0"/>
                  </a:rPr>
                  <a:t>profita</a:t>
                </a:r>
                <a:r>
                  <a:rPr lang="en-US" altLang="sr-Latn-RS" sz="1300" dirty="0">
                    <a:solidFill>
                      <a:srgbClr val="7030A0"/>
                    </a:solidFill>
                    <a:latin typeface="Arial" panose="020B0604020202020204" pitchFamily="34" charset="0"/>
                    <a:cs typeface="Arial" panose="020B0604020202020204" pitchFamily="34" charset="0"/>
                  </a:rPr>
                  <a:t> max z = </a:t>
                </a:r>
                <a:r>
                  <a:rPr lang="sr-Latn-ME" altLang="sr-Latn-RS" sz="1300" dirty="0" smtClean="0">
                    <a:solidFill>
                      <a:srgbClr val="7030A0"/>
                    </a:solidFill>
                    <a:latin typeface="Arial" panose="020B0604020202020204" pitchFamily="34" charset="0"/>
                    <a:cs typeface="Arial" panose="020B0604020202020204" pitchFamily="34" charset="0"/>
                  </a:rPr>
                  <a:t>11250</a:t>
                </a:r>
                <a:endParaRPr lang="sr-Latn-ME" altLang="sr-Latn-RS" sz="1300" dirty="0">
                  <a:solidFill>
                    <a:srgbClr val="7030A0"/>
                  </a:solidFill>
                  <a:latin typeface="Arial" panose="020B0604020202020204" pitchFamily="34" charset="0"/>
                  <a:cs typeface="Arial" panose="020B0604020202020204" pitchFamily="34" charset="0"/>
                </a:endParaRPr>
              </a:p>
              <a:p>
                <a:endParaRPr lang="sr-Latn-ME" sz="1300" dirty="0">
                  <a:latin typeface="Arial" panose="020B0604020202020204" pitchFamily="34" charset="0"/>
                  <a:cs typeface="Arial" panose="020B0604020202020204" pitchFamily="34" charset="0"/>
                </a:endParaRPr>
              </a:p>
            </p:txBody>
          </p:sp>
        </mc:Choice>
        <mc:Fallback xmlns="">
          <p:sp>
            <p:nvSpPr>
              <p:cNvPr id="8" name="Content Placeholder 7"/>
              <p:cNvSpPr>
                <a:spLocks noGrp="1" noRot="1" noChangeAspect="1" noMove="1" noResize="1" noEditPoints="1" noAdjustHandles="1" noChangeArrowheads="1" noChangeShapeType="1" noTextEdit="1"/>
              </p:cNvSpPr>
              <p:nvPr>
                <p:ph idx="1"/>
              </p:nvPr>
            </p:nvSpPr>
            <p:spPr>
              <a:xfrm>
                <a:off x="457200" y="476672"/>
                <a:ext cx="8229600" cy="6048672"/>
              </a:xfrm>
              <a:blipFill rotWithShape="1">
                <a:blip r:embed="rId2"/>
                <a:stretch>
                  <a:fillRect t="-403" r="-593"/>
                </a:stretch>
              </a:blipFill>
            </p:spPr>
            <p:txBody>
              <a:bodyPr/>
              <a:lstStyle/>
              <a:p>
                <a:r>
                  <a:rPr lang="sr-Latn-ME">
                    <a:noFill/>
                  </a:rPr>
                  <a:t> </a:t>
                </a:r>
              </a:p>
            </p:txBody>
          </p:sp>
        </mc:Fallback>
      </mc:AlternateContent>
      <p:sp>
        <p:nvSpPr>
          <p:cNvPr id="7" name="Title 6"/>
          <p:cNvSpPr>
            <a:spLocks noGrp="1"/>
          </p:cNvSpPr>
          <p:nvPr>
            <p:ph type="title"/>
          </p:nvPr>
        </p:nvSpPr>
        <p:spPr>
          <a:xfrm>
            <a:off x="457200" y="116632"/>
            <a:ext cx="8229600" cy="720080"/>
          </a:xfrm>
        </p:spPr>
        <p:txBody>
          <a:bodyPr>
            <a:noAutofit/>
          </a:bodyPr>
          <a:lstStyle/>
          <a:p>
            <a:pPr algn="l"/>
            <a:r>
              <a:rPr lang="sr-Latn-ME" altLang="sr-Latn-RS" sz="1400" b="1" dirty="0">
                <a:solidFill>
                  <a:srgbClr val="7030A0"/>
                </a:solidFill>
                <a:latin typeface="Arial" panose="020B0604020202020204" pitchFamily="34" charset="0"/>
                <a:cs typeface="Arial" panose="020B0604020202020204" pitchFamily="34" charset="0"/>
              </a:rPr>
              <a:t>Konstrukcija:</a:t>
            </a:r>
            <a:br>
              <a:rPr lang="sr-Latn-ME" altLang="sr-Latn-RS" sz="1400" b="1" dirty="0">
                <a:solidFill>
                  <a:srgbClr val="7030A0"/>
                </a:solidFill>
                <a:latin typeface="Arial" panose="020B0604020202020204" pitchFamily="34" charset="0"/>
                <a:cs typeface="Arial" panose="020B0604020202020204" pitchFamily="34" charset="0"/>
              </a:rPr>
            </a:br>
            <a:endParaRPr lang="sr-Latn-ME" sz="1400" dirty="0"/>
          </a:p>
        </p:txBody>
      </p:sp>
    </p:spTree>
    <p:extLst>
      <p:ext uri="{BB962C8B-B14F-4D97-AF65-F5344CB8AC3E}">
        <p14:creationId xmlns:p14="http://schemas.microsoft.com/office/powerpoint/2010/main" val="74273831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a:xfrm>
            <a:off x="484892" y="116632"/>
            <a:ext cx="8229600" cy="720080"/>
          </a:xfrm>
        </p:spPr>
        <p:txBody>
          <a:bodyPr>
            <a:noAutofit/>
          </a:bodyPr>
          <a:lstStyle/>
          <a:p>
            <a:pPr algn="l"/>
            <a:r>
              <a:rPr lang="sr-Latn-ME" altLang="sr-Latn-RS" sz="1400" b="1" dirty="0">
                <a:solidFill>
                  <a:srgbClr val="7030A0"/>
                </a:solidFill>
                <a:latin typeface="Arial" panose="020B0604020202020204" pitchFamily="34" charset="0"/>
                <a:cs typeface="Arial" panose="020B0604020202020204" pitchFamily="34" charset="0"/>
              </a:rPr>
              <a:t>Konstrukcija:</a:t>
            </a:r>
            <a:br>
              <a:rPr lang="sr-Latn-ME" altLang="sr-Latn-RS" sz="1400" b="1" dirty="0">
                <a:solidFill>
                  <a:srgbClr val="7030A0"/>
                </a:solidFill>
                <a:latin typeface="Arial" panose="020B0604020202020204" pitchFamily="34" charset="0"/>
                <a:cs typeface="Arial" panose="020B0604020202020204" pitchFamily="34" charset="0"/>
              </a:rPr>
            </a:br>
            <a:endParaRPr lang="sr-Latn-ME" sz="1400" dirty="0"/>
          </a:p>
        </p:txBody>
      </p:sp>
      <p:sp>
        <p:nvSpPr>
          <p:cNvPr id="136" name="TextBox 135"/>
          <p:cNvSpPr txBox="1"/>
          <p:nvPr/>
        </p:nvSpPr>
        <p:spPr>
          <a:xfrm>
            <a:off x="3121395" y="950001"/>
            <a:ext cx="788493" cy="621253"/>
          </a:xfrm>
          <a:prstGeom prst="rect">
            <a:avLst/>
          </a:prstGeom>
          <a:solidFill>
            <a:schemeClr val="bg1"/>
          </a:solidFill>
        </p:spPr>
        <p:txBody>
          <a:bodyPr wrap="square" rtlCol="0">
            <a:spAutoFit/>
          </a:bodyPr>
          <a:lstStyle/>
          <a:p>
            <a:r>
              <a:rPr lang="sr-Latn-ME" sz="2400" i="1" dirty="0" smtClean="0"/>
              <a:t>x</a:t>
            </a:r>
            <a:r>
              <a:rPr lang="sr-Latn-ME" sz="2400" i="1" baseline="-25000" dirty="0"/>
              <a:t>2</a:t>
            </a:r>
          </a:p>
        </p:txBody>
      </p:sp>
      <p:grpSp>
        <p:nvGrpSpPr>
          <p:cNvPr id="14" name="Group 13"/>
          <p:cNvGrpSpPr>
            <a:grpSpLocks noChangeAspect="1"/>
          </p:cNvGrpSpPr>
          <p:nvPr/>
        </p:nvGrpSpPr>
        <p:grpSpPr>
          <a:xfrm>
            <a:off x="1671481" y="629706"/>
            <a:ext cx="6853164" cy="6148402"/>
            <a:chOff x="2051249" y="1206875"/>
            <a:chExt cx="5652022" cy="5070780"/>
          </a:xfrm>
        </p:grpSpPr>
        <p:sp>
          <p:nvSpPr>
            <p:cNvPr id="137" name="TextBox 136"/>
            <p:cNvSpPr txBox="1"/>
            <p:nvPr/>
          </p:nvSpPr>
          <p:spPr>
            <a:xfrm>
              <a:off x="6914778" y="4970192"/>
              <a:ext cx="788493" cy="621253"/>
            </a:xfrm>
            <a:prstGeom prst="rect">
              <a:avLst/>
            </a:prstGeom>
            <a:solidFill>
              <a:schemeClr val="bg1"/>
            </a:solidFill>
          </p:spPr>
          <p:txBody>
            <a:bodyPr wrap="square" rtlCol="0">
              <a:spAutoFit/>
            </a:bodyPr>
            <a:lstStyle/>
            <a:p>
              <a:r>
                <a:rPr lang="sr-Latn-ME" sz="2400" i="1" dirty="0" smtClean="0"/>
                <a:t>x</a:t>
              </a:r>
              <a:r>
                <a:rPr lang="sr-Latn-ME" sz="2400" i="1" baseline="-25000" dirty="0" smtClean="0"/>
                <a:t>1</a:t>
              </a:r>
              <a:endParaRPr lang="sr-Latn-ME" sz="2400" i="1" baseline="-25000" dirty="0"/>
            </a:p>
          </p:txBody>
        </p:sp>
        <p:cxnSp>
          <p:nvCxnSpPr>
            <p:cNvPr id="138" name="Straight Arrow Connector 137"/>
            <p:cNvCxnSpPr/>
            <p:nvPr/>
          </p:nvCxnSpPr>
          <p:spPr>
            <a:xfrm flipV="1">
              <a:off x="3076929" y="1229684"/>
              <a:ext cx="3328" cy="416669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39" name="Straight Arrow Connector 138"/>
            <p:cNvCxnSpPr/>
            <p:nvPr/>
          </p:nvCxnSpPr>
          <p:spPr>
            <a:xfrm>
              <a:off x="3076929" y="5396373"/>
              <a:ext cx="4402795"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40" name="Straight Connector 139"/>
            <p:cNvCxnSpPr/>
            <p:nvPr/>
          </p:nvCxnSpPr>
          <p:spPr>
            <a:xfrm>
              <a:off x="3102972" y="5396373"/>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41" name="Straight Connector 140"/>
            <p:cNvCxnSpPr/>
            <p:nvPr/>
          </p:nvCxnSpPr>
          <p:spPr>
            <a:xfrm>
              <a:off x="3587417" y="5396373"/>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42" name="Straight Connector 141"/>
            <p:cNvCxnSpPr/>
            <p:nvPr/>
          </p:nvCxnSpPr>
          <p:spPr>
            <a:xfrm>
              <a:off x="4071862" y="5396373"/>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43" name="Straight Connector 142"/>
            <p:cNvCxnSpPr/>
            <p:nvPr/>
          </p:nvCxnSpPr>
          <p:spPr>
            <a:xfrm>
              <a:off x="5056641" y="5388977"/>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44" name="Straight Connector 143"/>
            <p:cNvCxnSpPr/>
            <p:nvPr/>
          </p:nvCxnSpPr>
          <p:spPr>
            <a:xfrm rot="5400000">
              <a:off x="2830289" y="3188388"/>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45" name="Straight Connector 144"/>
            <p:cNvCxnSpPr/>
            <p:nvPr/>
          </p:nvCxnSpPr>
          <p:spPr>
            <a:xfrm rot="5400000">
              <a:off x="2830289" y="3672833"/>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46" name="Straight Connector 145"/>
            <p:cNvCxnSpPr/>
            <p:nvPr/>
          </p:nvCxnSpPr>
          <p:spPr>
            <a:xfrm rot="5400000">
              <a:off x="2830289" y="4157277"/>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47" name="Straight Connector 146"/>
            <p:cNvCxnSpPr/>
            <p:nvPr/>
          </p:nvCxnSpPr>
          <p:spPr>
            <a:xfrm rot="5400000">
              <a:off x="2830289" y="4657611"/>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48" name="Straight Connector 147"/>
            <p:cNvCxnSpPr/>
            <p:nvPr/>
          </p:nvCxnSpPr>
          <p:spPr>
            <a:xfrm rot="5400000">
              <a:off x="2837685" y="5142055"/>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49" name="Straight Connector 148"/>
            <p:cNvCxnSpPr/>
            <p:nvPr/>
          </p:nvCxnSpPr>
          <p:spPr>
            <a:xfrm rot="5400000">
              <a:off x="2834707" y="2703943"/>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50" name="Straight Connector 149"/>
            <p:cNvCxnSpPr/>
            <p:nvPr/>
          </p:nvCxnSpPr>
          <p:spPr>
            <a:xfrm rot="5400000">
              <a:off x="2834707" y="2222424"/>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51" name="Straight Connector 150"/>
            <p:cNvCxnSpPr/>
            <p:nvPr/>
          </p:nvCxnSpPr>
          <p:spPr>
            <a:xfrm>
              <a:off x="5541086" y="5388977"/>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52" name="Straight Connector 151"/>
            <p:cNvCxnSpPr/>
            <p:nvPr/>
          </p:nvCxnSpPr>
          <p:spPr>
            <a:xfrm>
              <a:off x="6025531" y="5389840"/>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53" name="Straight Connector 152"/>
            <p:cNvCxnSpPr/>
            <p:nvPr/>
          </p:nvCxnSpPr>
          <p:spPr>
            <a:xfrm>
              <a:off x="6509975" y="5401743"/>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sp>
          <p:nvSpPr>
            <p:cNvPr id="154" name="TextBox 153"/>
            <p:cNvSpPr txBox="1"/>
            <p:nvPr/>
          </p:nvSpPr>
          <p:spPr>
            <a:xfrm>
              <a:off x="3217253" y="5493273"/>
              <a:ext cx="740327" cy="414169"/>
            </a:xfrm>
            <a:prstGeom prst="rect">
              <a:avLst/>
            </a:prstGeom>
            <a:noFill/>
          </p:spPr>
          <p:txBody>
            <a:bodyPr wrap="none" rtlCol="0">
              <a:spAutoFit/>
            </a:bodyPr>
            <a:lstStyle/>
            <a:p>
              <a:r>
                <a:rPr lang="sr-Latn-ME" sz="1400" dirty="0" smtClean="0">
                  <a:solidFill>
                    <a:srgbClr val="7030A0"/>
                  </a:solidFill>
                </a:rPr>
                <a:t>2000</a:t>
              </a:r>
              <a:endParaRPr lang="sr-Latn-ME" sz="1400" dirty="0">
                <a:solidFill>
                  <a:srgbClr val="7030A0"/>
                </a:solidFill>
              </a:endParaRPr>
            </a:p>
          </p:txBody>
        </p:sp>
        <p:sp>
          <p:nvSpPr>
            <p:cNvPr id="155" name="TextBox 154"/>
            <p:cNvSpPr txBox="1"/>
            <p:nvPr/>
          </p:nvSpPr>
          <p:spPr>
            <a:xfrm>
              <a:off x="4197839" y="5491269"/>
              <a:ext cx="740327" cy="414169"/>
            </a:xfrm>
            <a:prstGeom prst="rect">
              <a:avLst/>
            </a:prstGeom>
            <a:noFill/>
          </p:spPr>
          <p:txBody>
            <a:bodyPr wrap="none" rtlCol="0">
              <a:spAutoFit/>
            </a:bodyPr>
            <a:lstStyle/>
            <a:p>
              <a:r>
                <a:rPr lang="sr-Latn-ME" sz="1400" dirty="0">
                  <a:solidFill>
                    <a:srgbClr val="7030A0"/>
                  </a:solidFill>
                </a:rPr>
                <a:t>6</a:t>
              </a:r>
              <a:r>
                <a:rPr lang="sr-Latn-ME" sz="1400" dirty="0" smtClean="0">
                  <a:solidFill>
                    <a:srgbClr val="7030A0"/>
                  </a:solidFill>
                </a:rPr>
                <a:t>000</a:t>
              </a:r>
              <a:endParaRPr lang="sr-Latn-ME" sz="1400" dirty="0">
                <a:solidFill>
                  <a:srgbClr val="7030A0"/>
                </a:solidFill>
              </a:endParaRPr>
            </a:p>
          </p:txBody>
        </p:sp>
        <p:sp>
          <p:nvSpPr>
            <p:cNvPr id="156" name="TextBox 155"/>
            <p:cNvSpPr txBox="1"/>
            <p:nvPr/>
          </p:nvSpPr>
          <p:spPr>
            <a:xfrm>
              <a:off x="5170921" y="5493273"/>
              <a:ext cx="863284" cy="414169"/>
            </a:xfrm>
            <a:prstGeom prst="rect">
              <a:avLst/>
            </a:prstGeom>
            <a:noFill/>
          </p:spPr>
          <p:txBody>
            <a:bodyPr wrap="none" rtlCol="0">
              <a:spAutoFit/>
            </a:bodyPr>
            <a:lstStyle/>
            <a:p>
              <a:r>
                <a:rPr lang="sr-Latn-ME" sz="1400" dirty="0" smtClean="0">
                  <a:solidFill>
                    <a:srgbClr val="7030A0"/>
                  </a:solidFill>
                </a:rPr>
                <a:t>10000</a:t>
              </a:r>
              <a:endParaRPr lang="sr-Latn-ME" sz="1400" dirty="0">
                <a:solidFill>
                  <a:srgbClr val="7030A0"/>
                </a:solidFill>
              </a:endParaRPr>
            </a:p>
          </p:txBody>
        </p:sp>
        <p:sp>
          <p:nvSpPr>
            <p:cNvPr id="157" name="TextBox 156"/>
            <p:cNvSpPr txBox="1"/>
            <p:nvPr/>
          </p:nvSpPr>
          <p:spPr>
            <a:xfrm>
              <a:off x="2177198" y="4692748"/>
              <a:ext cx="740327" cy="414169"/>
            </a:xfrm>
            <a:prstGeom prst="rect">
              <a:avLst/>
            </a:prstGeom>
            <a:noFill/>
          </p:spPr>
          <p:txBody>
            <a:bodyPr wrap="none" rtlCol="0">
              <a:spAutoFit/>
            </a:bodyPr>
            <a:lstStyle/>
            <a:p>
              <a:r>
                <a:rPr lang="sr-Latn-ME" sz="1400" dirty="0" smtClean="0">
                  <a:solidFill>
                    <a:srgbClr val="7030A0"/>
                  </a:solidFill>
                </a:rPr>
                <a:t>2000</a:t>
              </a:r>
              <a:endParaRPr lang="sr-Latn-ME" sz="1400" dirty="0">
                <a:solidFill>
                  <a:srgbClr val="7030A0"/>
                </a:solidFill>
              </a:endParaRPr>
            </a:p>
          </p:txBody>
        </p:sp>
        <p:sp>
          <p:nvSpPr>
            <p:cNvPr id="158" name="TextBox 157"/>
            <p:cNvSpPr txBox="1"/>
            <p:nvPr/>
          </p:nvSpPr>
          <p:spPr>
            <a:xfrm>
              <a:off x="2177197" y="4192414"/>
              <a:ext cx="740327" cy="414169"/>
            </a:xfrm>
            <a:prstGeom prst="rect">
              <a:avLst/>
            </a:prstGeom>
            <a:noFill/>
          </p:spPr>
          <p:txBody>
            <a:bodyPr wrap="none" rtlCol="0">
              <a:spAutoFit/>
            </a:bodyPr>
            <a:lstStyle/>
            <a:p>
              <a:r>
                <a:rPr lang="sr-Latn-ME" sz="1400" dirty="0" smtClean="0">
                  <a:solidFill>
                    <a:srgbClr val="7030A0"/>
                  </a:solidFill>
                </a:rPr>
                <a:t>4000</a:t>
              </a:r>
              <a:endParaRPr lang="sr-Latn-ME" sz="1400" dirty="0">
                <a:solidFill>
                  <a:srgbClr val="7030A0"/>
                </a:solidFill>
              </a:endParaRPr>
            </a:p>
          </p:txBody>
        </p:sp>
        <p:sp>
          <p:nvSpPr>
            <p:cNvPr id="159" name="TextBox 158"/>
            <p:cNvSpPr txBox="1"/>
            <p:nvPr/>
          </p:nvSpPr>
          <p:spPr>
            <a:xfrm>
              <a:off x="2177198" y="3707970"/>
              <a:ext cx="740327" cy="414169"/>
            </a:xfrm>
            <a:prstGeom prst="rect">
              <a:avLst/>
            </a:prstGeom>
            <a:noFill/>
          </p:spPr>
          <p:txBody>
            <a:bodyPr wrap="none" rtlCol="0">
              <a:spAutoFit/>
            </a:bodyPr>
            <a:lstStyle/>
            <a:p>
              <a:r>
                <a:rPr lang="sr-Latn-ME" sz="1400" dirty="0">
                  <a:solidFill>
                    <a:srgbClr val="7030A0"/>
                  </a:solidFill>
                </a:rPr>
                <a:t>6</a:t>
              </a:r>
              <a:r>
                <a:rPr lang="sr-Latn-ME" sz="1400" dirty="0" smtClean="0">
                  <a:solidFill>
                    <a:srgbClr val="7030A0"/>
                  </a:solidFill>
                </a:rPr>
                <a:t>000</a:t>
              </a:r>
              <a:endParaRPr lang="sr-Latn-ME" sz="1400" dirty="0">
                <a:solidFill>
                  <a:srgbClr val="7030A0"/>
                </a:solidFill>
              </a:endParaRPr>
            </a:p>
          </p:txBody>
        </p:sp>
        <p:sp>
          <p:nvSpPr>
            <p:cNvPr id="160" name="TextBox 159"/>
            <p:cNvSpPr txBox="1"/>
            <p:nvPr/>
          </p:nvSpPr>
          <p:spPr>
            <a:xfrm>
              <a:off x="2174205" y="3258663"/>
              <a:ext cx="740327" cy="414169"/>
            </a:xfrm>
            <a:prstGeom prst="rect">
              <a:avLst/>
            </a:prstGeom>
            <a:noFill/>
          </p:spPr>
          <p:txBody>
            <a:bodyPr wrap="none" rtlCol="0">
              <a:spAutoFit/>
            </a:bodyPr>
            <a:lstStyle/>
            <a:p>
              <a:r>
                <a:rPr lang="sr-Latn-ME" sz="1400" dirty="0">
                  <a:solidFill>
                    <a:srgbClr val="7030A0"/>
                  </a:solidFill>
                </a:rPr>
                <a:t>8</a:t>
              </a:r>
              <a:r>
                <a:rPr lang="sr-Latn-ME" sz="1400" dirty="0" smtClean="0">
                  <a:solidFill>
                    <a:srgbClr val="7030A0"/>
                  </a:solidFill>
                </a:rPr>
                <a:t>000</a:t>
              </a:r>
              <a:endParaRPr lang="sr-Latn-ME" sz="1400" dirty="0">
                <a:solidFill>
                  <a:srgbClr val="7030A0"/>
                </a:solidFill>
              </a:endParaRPr>
            </a:p>
          </p:txBody>
        </p:sp>
        <p:sp>
          <p:nvSpPr>
            <p:cNvPr id="161" name="TextBox 160"/>
            <p:cNvSpPr txBox="1"/>
            <p:nvPr/>
          </p:nvSpPr>
          <p:spPr>
            <a:xfrm>
              <a:off x="2051249" y="1773116"/>
              <a:ext cx="863284" cy="414169"/>
            </a:xfrm>
            <a:prstGeom prst="rect">
              <a:avLst/>
            </a:prstGeom>
            <a:noFill/>
          </p:spPr>
          <p:txBody>
            <a:bodyPr wrap="none" rtlCol="0">
              <a:spAutoFit/>
            </a:bodyPr>
            <a:lstStyle/>
            <a:p>
              <a:r>
                <a:rPr lang="sr-Latn-ME" sz="1400" dirty="0" smtClean="0">
                  <a:solidFill>
                    <a:srgbClr val="7030A0"/>
                  </a:solidFill>
                </a:rPr>
                <a:t>14000</a:t>
              </a:r>
              <a:endParaRPr lang="sr-Latn-ME" sz="1400" dirty="0">
                <a:solidFill>
                  <a:srgbClr val="7030A0"/>
                </a:solidFill>
              </a:endParaRPr>
            </a:p>
          </p:txBody>
        </p:sp>
        <p:sp>
          <p:nvSpPr>
            <p:cNvPr id="162" name="TextBox 161"/>
            <p:cNvSpPr txBox="1"/>
            <p:nvPr/>
          </p:nvSpPr>
          <p:spPr>
            <a:xfrm>
              <a:off x="2064446" y="2289774"/>
              <a:ext cx="863284" cy="414169"/>
            </a:xfrm>
            <a:prstGeom prst="rect">
              <a:avLst/>
            </a:prstGeom>
            <a:noFill/>
          </p:spPr>
          <p:txBody>
            <a:bodyPr wrap="none" rtlCol="0">
              <a:spAutoFit/>
            </a:bodyPr>
            <a:lstStyle/>
            <a:p>
              <a:r>
                <a:rPr lang="sr-Latn-ME" sz="1400" dirty="0" smtClean="0">
                  <a:solidFill>
                    <a:srgbClr val="7030A0"/>
                  </a:solidFill>
                </a:rPr>
                <a:t>12000</a:t>
              </a:r>
              <a:endParaRPr lang="sr-Latn-ME" sz="1400" dirty="0">
                <a:solidFill>
                  <a:srgbClr val="7030A0"/>
                </a:solidFill>
              </a:endParaRPr>
            </a:p>
          </p:txBody>
        </p:sp>
        <p:sp>
          <p:nvSpPr>
            <p:cNvPr id="163" name="TextBox 162"/>
            <p:cNvSpPr txBox="1"/>
            <p:nvPr/>
          </p:nvSpPr>
          <p:spPr>
            <a:xfrm>
              <a:off x="2115719" y="2774218"/>
              <a:ext cx="863284" cy="414169"/>
            </a:xfrm>
            <a:prstGeom prst="rect">
              <a:avLst/>
            </a:prstGeom>
            <a:noFill/>
          </p:spPr>
          <p:txBody>
            <a:bodyPr wrap="none" rtlCol="0">
              <a:spAutoFit/>
            </a:bodyPr>
            <a:lstStyle/>
            <a:p>
              <a:r>
                <a:rPr lang="sr-Latn-ME" sz="1400" dirty="0" smtClean="0">
                  <a:solidFill>
                    <a:srgbClr val="7030A0"/>
                  </a:solidFill>
                </a:rPr>
                <a:t>10000</a:t>
              </a:r>
              <a:endParaRPr lang="sr-Latn-ME" sz="1400" dirty="0">
                <a:solidFill>
                  <a:srgbClr val="7030A0"/>
                </a:solidFill>
              </a:endParaRPr>
            </a:p>
          </p:txBody>
        </p:sp>
        <p:cxnSp>
          <p:nvCxnSpPr>
            <p:cNvPr id="164" name="Straight Connector 163"/>
            <p:cNvCxnSpPr/>
            <p:nvPr/>
          </p:nvCxnSpPr>
          <p:spPr>
            <a:xfrm rot="5400000">
              <a:off x="2841178" y="1725675"/>
              <a:ext cx="484445" cy="0"/>
            </a:xfrm>
            <a:prstGeom prst="line">
              <a:avLst/>
            </a:prstGeom>
            <a:ln>
              <a:headEnd type="oval" w="med" len="med"/>
              <a:tailEnd type="oval" w="med" len="med"/>
            </a:ln>
          </p:spPr>
          <p:style>
            <a:lnRef idx="1">
              <a:schemeClr val="accent1"/>
            </a:lnRef>
            <a:fillRef idx="0">
              <a:schemeClr val="accent1"/>
            </a:fillRef>
            <a:effectRef idx="0">
              <a:schemeClr val="accent1"/>
            </a:effectRef>
            <a:fontRef idx="minor">
              <a:schemeClr val="tx1"/>
            </a:fontRef>
          </p:style>
        </p:cxnSp>
        <p:cxnSp>
          <p:nvCxnSpPr>
            <p:cNvPr id="165" name="Straight Connector 164"/>
            <p:cNvCxnSpPr/>
            <p:nvPr/>
          </p:nvCxnSpPr>
          <p:spPr>
            <a:xfrm>
              <a:off x="3567420" y="1206875"/>
              <a:ext cx="0" cy="4495355"/>
            </a:xfrm>
            <a:prstGeom prst="line">
              <a:avLst/>
            </a:prstGeom>
          </p:spPr>
          <p:style>
            <a:lnRef idx="1">
              <a:schemeClr val="accent1"/>
            </a:lnRef>
            <a:fillRef idx="0">
              <a:schemeClr val="accent1"/>
            </a:fillRef>
            <a:effectRef idx="0">
              <a:schemeClr val="accent1"/>
            </a:effectRef>
            <a:fontRef idx="minor">
              <a:schemeClr val="tx1"/>
            </a:fontRef>
          </p:style>
        </p:cxnSp>
        <p:cxnSp>
          <p:nvCxnSpPr>
            <p:cNvPr id="166" name="Straight Connector 165"/>
            <p:cNvCxnSpPr/>
            <p:nvPr/>
          </p:nvCxnSpPr>
          <p:spPr>
            <a:xfrm rot="60000" flipV="1">
              <a:off x="2914533" y="3383284"/>
              <a:ext cx="2129465" cy="35137"/>
            </a:xfrm>
            <a:prstGeom prst="line">
              <a:avLst/>
            </a:prstGeom>
          </p:spPr>
          <p:style>
            <a:lnRef idx="1">
              <a:schemeClr val="accent1"/>
            </a:lnRef>
            <a:fillRef idx="0">
              <a:schemeClr val="accent1"/>
            </a:fillRef>
            <a:effectRef idx="0">
              <a:schemeClr val="accent1"/>
            </a:effectRef>
            <a:fontRef idx="minor">
              <a:schemeClr val="tx1"/>
            </a:fontRef>
          </p:style>
        </p:cxnSp>
        <p:cxnSp>
          <p:nvCxnSpPr>
            <p:cNvPr id="167" name="Straight Arrow Connector 166"/>
            <p:cNvCxnSpPr/>
            <p:nvPr/>
          </p:nvCxnSpPr>
          <p:spPr>
            <a:xfrm flipH="1">
              <a:off x="2604583" y="1483453"/>
              <a:ext cx="405604" cy="21634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68" name="Straight Arrow Connector 167"/>
            <p:cNvCxnSpPr/>
            <p:nvPr/>
          </p:nvCxnSpPr>
          <p:spPr>
            <a:xfrm flipH="1">
              <a:off x="4599692" y="6074671"/>
              <a:ext cx="369841" cy="193799"/>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69" name="Straight Arrow Connector 168"/>
            <p:cNvCxnSpPr/>
            <p:nvPr/>
          </p:nvCxnSpPr>
          <p:spPr>
            <a:xfrm>
              <a:off x="5003582" y="3381588"/>
              <a:ext cx="0" cy="31249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70" name="Straight Arrow Connector 169"/>
            <p:cNvCxnSpPr/>
            <p:nvPr/>
          </p:nvCxnSpPr>
          <p:spPr>
            <a:xfrm>
              <a:off x="2906364" y="3408047"/>
              <a:ext cx="0" cy="31249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71" name="Straight Arrow Connector 170"/>
            <p:cNvCxnSpPr/>
            <p:nvPr/>
          </p:nvCxnSpPr>
          <p:spPr>
            <a:xfrm>
              <a:off x="3587417" y="1773116"/>
              <a:ext cx="322471"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72" name="Straight Arrow Connector 171"/>
            <p:cNvCxnSpPr/>
            <p:nvPr/>
          </p:nvCxnSpPr>
          <p:spPr>
            <a:xfrm>
              <a:off x="3567420" y="5575032"/>
              <a:ext cx="322471"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73" name="TextBox 172"/>
            <p:cNvSpPr txBox="1"/>
            <p:nvPr/>
          </p:nvSpPr>
          <p:spPr>
            <a:xfrm>
              <a:off x="3243811" y="4987574"/>
              <a:ext cx="395186" cy="414169"/>
            </a:xfrm>
            <a:prstGeom prst="rect">
              <a:avLst/>
            </a:prstGeom>
            <a:noFill/>
          </p:spPr>
          <p:txBody>
            <a:bodyPr wrap="none" rtlCol="0">
              <a:spAutoFit/>
            </a:bodyPr>
            <a:lstStyle/>
            <a:p>
              <a:r>
                <a:rPr lang="sr-Latn-ME" sz="1400" b="1" dirty="0" smtClean="0">
                  <a:solidFill>
                    <a:srgbClr val="7030A0"/>
                  </a:solidFill>
                </a:rPr>
                <a:t>A</a:t>
              </a:r>
              <a:endParaRPr lang="sr-Latn-ME" sz="1400" b="1" dirty="0">
                <a:solidFill>
                  <a:srgbClr val="7030A0"/>
                </a:solidFill>
              </a:endParaRPr>
            </a:p>
          </p:txBody>
        </p:sp>
        <p:sp>
          <p:nvSpPr>
            <p:cNvPr id="174" name="TextBox 173"/>
            <p:cNvSpPr txBox="1"/>
            <p:nvPr/>
          </p:nvSpPr>
          <p:spPr>
            <a:xfrm>
              <a:off x="3276045" y="3099611"/>
              <a:ext cx="395186" cy="414169"/>
            </a:xfrm>
            <a:prstGeom prst="rect">
              <a:avLst/>
            </a:prstGeom>
            <a:noFill/>
          </p:spPr>
          <p:txBody>
            <a:bodyPr wrap="none" rtlCol="0">
              <a:spAutoFit/>
            </a:bodyPr>
            <a:lstStyle/>
            <a:p>
              <a:r>
                <a:rPr lang="sr-Latn-ME" sz="1400" b="1" dirty="0" smtClean="0">
                  <a:solidFill>
                    <a:srgbClr val="7030A0"/>
                  </a:solidFill>
                </a:rPr>
                <a:t>B</a:t>
              </a:r>
              <a:endParaRPr lang="sr-Latn-ME" sz="1400" b="1" dirty="0">
                <a:solidFill>
                  <a:srgbClr val="7030A0"/>
                </a:solidFill>
              </a:endParaRPr>
            </a:p>
          </p:txBody>
        </p:sp>
        <p:sp>
          <p:nvSpPr>
            <p:cNvPr id="175" name="TextBox 174"/>
            <p:cNvSpPr txBox="1"/>
            <p:nvPr/>
          </p:nvSpPr>
          <p:spPr>
            <a:xfrm>
              <a:off x="3728655" y="3100358"/>
              <a:ext cx="375773" cy="414169"/>
            </a:xfrm>
            <a:prstGeom prst="rect">
              <a:avLst/>
            </a:prstGeom>
            <a:noFill/>
          </p:spPr>
          <p:txBody>
            <a:bodyPr wrap="none" rtlCol="0">
              <a:spAutoFit/>
            </a:bodyPr>
            <a:lstStyle/>
            <a:p>
              <a:r>
                <a:rPr lang="sr-Latn-ME" sz="1400" b="1" dirty="0" smtClean="0">
                  <a:solidFill>
                    <a:srgbClr val="7030A0"/>
                  </a:solidFill>
                </a:rPr>
                <a:t>C</a:t>
              </a:r>
              <a:endParaRPr lang="sr-Latn-ME" sz="1400" b="1" dirty="0">
                <a:solidFill>
                  <a:srgbClr val="7030A0"/>
                </a:solidFill>
              </a:endParaRPr>
            </a:p>
          </p:txBody>
        </p:sp>
        <p:sp>
          <p:nvSpPr>
            <p:cNvPr id="176" name="TextBox 175"/>
            <p:cNvSpPr txBox="1"/>
            <p:nvPr/>
          </p:nvSpPr>
          <p:spPr>
            <a:xfrm>
              <a:off x="4658845" y="5077099"/>
              <a:ext cx="401659" cy="414169"/>
            </a:xfrm>
            <a:prstGeom prst="rect">
              <a:avLst/>
            </a:prstGeom>
            <a:noFill/>
          </p:spPr>
          <p:txBody>
            <a:bodyPr wrap="none" rtlCol="0">
              <a:spAutoFit/>
            </a:bodyPr>
            <a:lstStyle/>
            <a:p>
              <a:r>
                <a:rPr lang="sr-Latn-ME" sz="1400" b="1" dirty="0" smtClean="0">
                  <a:solidFill>
                    <a:srgbClr val="7030A0"/>
                  </a:solidFill>
                </a:rPr>
                <a:t>D</a:t>
              </a:r>
              <a:endParaRPr lang="sr-Latn-ME" sz="1400" b="1" dirty="0">
                <a:solidFill>
                  <a:srgbClr val="7030A0"/>
                </a:solidFill>
              </a:endParaRPr>
            </a:p>
          </p:txBody>
        </p:sp>
        <p:sp>
          <p:nvSpPr>
            <p:cNvPr id="177" name="Freeform 176"/>
            <p:cNvSpPr/>
            <p:nvPr/>
          </p:nvSpPr>
          <p:spPr>
            <a:xfrm>
              <a:off x="3541472" y="3373160"/>
              <a:ext cx="1178554" cy="2024386"/>
            </a:xfrm>
            <a:custGeom>
              <a:avLst/>
              <a:gdLst>
                <a:gd name="connsiteX0" fmla="*/ 0 w 1317429"/>
                <a:gd name="connsiteY0" fmla="*/ 0 h 1798465"/>
                <a:gd name="connsiteX1" fmla="*/ 186347 w 1317429"/>
                <a:gd name="connsiteY1" fmla="*/ 0 h 1798465"/>
                <a:gd name="connsiteX2" fmla="*/ 1317429 w 1317429"/>
                <a:gd name="connsiteY2" fmla="*/ 1798465 h 1798465"/>
                <a:gd name="connsiteX3" fmla="*/ 0 w 1317429"/>
                <a:gd name="connsiteY3" fmla="*/ 1794131 h 1798465"/>
                <a:gd name="connsiteX4" fmla="*/ 0 w 1317429"/>
                <a:gd name="connsiteY4" fmla="*/ 0 h 1798465"/>
                <a:gd name="connsiteX0" fmla="*/ 0 w 857555"/>
                <a:gd name="connsiteY0" fmla="*/ 0 h 1809159"/>
                <a:gd name="connsiteX1" fmla="*/ 186347 w 857555"/>
                <a:gd name="connsiteY1" fmla="*/ 0 h 1809159"/>
                <a:gd name="connsiteX2" fmla="*/ 857555 w 857555"/>
                <a:gd name="connsiteY2" fmla="*/ 1809159 h 1809159"/>
                <a:gd name="connsiteX3" fmla="*/ 0 w 857555"/>
                <a:gd name="connsiteY3" fmla="*/ 1794131 h 1809159"/>
                <a:gd name="connsiteX4" fmla="*/ 0 w 857555"/>
                <a:gd name="connsiteY4" fmla="*/ 0 h 1809159"/>
                <a:gd name="connsiteX0" fmla="*/ 0 w 857555"/>
                <a:gd name="connsiteY0" fmla="*/ 0 h 1809159"/>
                <a:gd name="connsiteX1" fmla="*/ 63358 w 857555"/>
                <a:gd name="connsiteY1" fmla="*/ 5347 h 1809159"/>
                <a:gd name="connsiteX2" fmla="*/ 857555 w 857555"/>
                <a:gd name="connsiteY2" fmla="*/ 1809159 h 1809159"/>
                <a:gd name="connsiteX3" fmla="*/ 0 w 857555"/>
                <a:gd name="connsiteY3" fmla="*/ 1794131 h 1809159"/>
                <a:gd name="connsiteX4" fmla="*/ 0 w 857555"/>
                <a:gd name="connsiteY4" fmla="*/ 0 h 1809159"/>
                <a:gd name="connsiteX0" fmla="*/ 0 w 857555"/>
                <a:gd name="connsiteY0" fmla="*/ 0 h 1809159"/>
                <a:gd name="connsiteX1" fmla="*/ 202389 w 857555"/>
                <a:gd name="connsiteY1" fmla="*/ 315494 h 1809159"/>
                <a:gd name="connsiteX2" fmla="*/ 857555 w 857555"/>
                <a:gd name="connsiteY2" fmla="*/ 1809159 h 1809159"/>
                <a:gd name="connsiteX3" fmla="*/ 0 w 857555"/>
                <a:gd name="connsiteY3" fmla="*/ 1794131 h 1809159"/>
                <a:gd name="connsiteX4" fmla="*/ 0 w 857555"/>
                <a:gd name="connsiteY4" fmla="*/ 0 h 1809159"/>
                <a:gd name="connsiteX0" fmla="*/ 18236 w 875791"/>
                <a:gd name="connsiteY0" fmla="*/ 0 h 1809159"/>
                <a:gd name="connsiteX1" fmla="*/ 40 w 875791"/>
                <a:gd name="connsiteY1" fmla="*/ 314405 h 1809159"/>
                <a:gd name="connsiteX2" fmla="*/ 220625 w 875791"/>
                <a:gd name="connsiteY2" fmla="*/ 315494 h 1809159"/>
                <a:gd name="connsiteX3" fmla="*/ 875791 w 875791"/>
                <a:gd name="connsiteY3" fmla="*/ 1809159 h 1809159"/>
                <a:gd name="connsiteX4" fmla="*/ 18236 w 875791"/>
                <a:gd name="connsiteY4" fmla="*/ 1794131 h 1809159"/>
                <a:gd name="connsiteX5" fmla="*/ 18236 w 875791"/>
                <a:gd name="connsiteY5" fmla="*/ 0 h 1809159"/>
                <a:gd name="connsiteX0" fmla="*/ 12902 w 875805"/>
                <a:gd name="connsiteY0" fmla="*/ 0 h 1504359"/>
                <a:gd name="connsiteX1" fmla="*/ 54 w 875805"/>
                <a:gd name="connsiteY1" fmla="*/ 9605 h 1504359"/>
                <a:gd name="connsiteX2" fmla="*/ 220639 w 875805"/>
                <a:gd name="connsiteY2" fmla="*/ 10694 h 1504359"/>
                <a:gd name="connsiteX3" fmla="*/ 875805 w 875805"/>
                <a:gd name="connsiteY3" fmla="*/ 1504359 h 1504359"/>
                <a:gd name="connsiteX4" fmla="*/ 18250 w 875805"/>
                <a:gd name="connsiteY4" fmla="*/ 1489331 h 1504359"/>
                <a:gd name="connsiteX5" fmla="*/ 12902 w 875805"/>
                <a:gd name="connsiteY5" fmla="*/ 0 h 150435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75805" h="1504359">
                  <a:moveTo>
                    <a:pt x="12902" y="0"/>
                  </a:moveTo>
                  <a:cubicBezTo>
                    <a:pt x="13966" y="6767"/>
                    <a:pt x="-1010" y="2838"/>
                    <a:pt x="54" y="9605"/>
                  </a:cubicBezTo>
                  <a:lnTo>
                    <a:pt x="220639" y="10694"/>
                  </a:lnTo>
                  <a:lnTo>
                    <a:pt x="875805" y="1504359"/>
                  </a:lnTo>
                  <a:lnTo>
                    <a:pt x="18250" y="1489331"/>
                  </a:lnTo>
                  <a:cubicBezTo>
                    <a:pt x="16467" y="992887"/>
                    <a:pt x="14685" y="496444"/>
                    <a:pt x="12902" y="0"/>
                  </a:cubicBezTo>
                  <a:close/>
                </a:path>
              </a:pathLst>
            </a:custGeom>
            <a:pattFill prst="lgGrid">
              <a:fgClr>
                <a:schemeClr val="accent1"/>
              </a:fgClr>
              <a:bgClr>
                <a:schemeClr val="bg1"/>
              </a:bgClr>
            </a:patt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r-Latn-ME"/>
            </a:p>
          </p:txBody>
        </p:sp>
        <p:cxnSp>
          <p:nvCxnSpPr>
            <p:cNvPr id="178" name="Straight Connector 177"/>
            <p:cNvCxnSpPr/>
            <p:nvPr/>
          </p:nvCxnSpPr>
          <p:spPr>
            <a:xfrm>
              <a:off x="2858956" y="4148943"/>
              <a:ext cx="3984647" cy="0"/>
            </a:xfrm>
            <a:prstGeom prst="line">
              <a:avLst/>
            </a:prstGeom>
            <a:ln>
              <a:prstDash val="dash"/>
            </a:ln>
          </p:spPr>
          <p:style>
            <a:lnRef idx="1">
              <a:schemeClr val="accent1"/>
            </a:lnRef>
            <a:fillRef idx="0">
              <a:schemeClr val="accent1"/>
            </a:fillRef>
            <a:effectRef idx="0">
              <a:schemeClr val="accent1"/>
            </a:effectRef>
            <a:fontRef idx="minor">
              <a:schemeClr val="tx1"/>
            </a:fontRef>
          </p:style>
        </p:cxnSp>
        <p:cxnSp>
          <p:nvCxnSpPr>
            <p:cNvPr id="179" name="Straight Connector 178"/>
            <p:cNvCxnSpPr/>
            <p:nvPr/>
          </p:nvCxnSpPr>
          <p:spPr>
            <a:xfrm flipV="1">
              <a:off x="6752198" y="3590902"/>
              <a:ext cx="0" cy="2289969"/>
            </a:xfrm>
            <a:prstGeom prst="line">
              <a:avLst/>
            </a:prstGeom>
            <a:ln>
              <a:prstDash val="dash"/>
            </a:ln>
          </p:spPr>
          <p:style>
            <a:lnRef idx="1">
              <a:schemeClr val="accent1"/>
            </a:lnRef>
            <a:fillRef idx="0">
              <a:schemeClr val="accent1"/>
            </a:fillRef>
            <a:effectRef idx="0">
              <a:schemeClr val="accent1"/>
            </a:effectRef>
            <a:fontRef idx="minor">
              <a:schemeClr val="tx1"/>
            </a:fontRef>
          </p:style>
        </p:cxnSp>
        <p:cxnSp>
          <p:nvCxnSpPr>
            <p:cNvPr id="180" name="Straight Arrow Connector 179"/>
            <p:cNvCxnSpPr/>
            <p:nvPr/>
          </p:nvCxnSpPr>
          <p:spPr>
            <a:xfrm flipV="1">
              <a:off x="3072511" y="4157277"/>
              <a:ext cx="3679686" cy="1227001"/>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181" name="TextBox 180"/>
            <p:cNvSpPr txBox="1"/>
            <p:nvPr/>
          </p:nvSpPr>
          <p:spPr>
            <a:xfrm>
              <a:off x="6509975" y="3891091"/>
              <a:ext cx="1164101" cy="307777"/>
            </a:xfrm>
            <a:prstGeom prst="rect">
              <a:avLst/>
            </a:prstGeom>
            <a:noFill/>
          </p:spPr>
          <p:txBody>
            <a:bodyPr wrap="none" rtlCol="0">
              <a:spAutoFit/>
            </a:bodyPr>
            <a:lstStyle/>
            <a:p>
              <a:r>
                <a:rPr lang="sr-Latn-ME" sz="1400" dirty="0">
                  <a:solidFill>
                    <a:srgbClr val="7030A0"/>
                  </a:solidFill>
                </a:rPr>
                <a:t>(</a:t>
              </a:r>
              <a:r>
                <a:rPr lang="sr-Latn-ME" sz="1400" dirty="0" smtClean="0">
                  <a:solidFill>
                    <a:srgbClr val="7030A0"/>
                  </a:solidFill>
                </a:rPr>
                <a:t>15000;5000)</a:t>
              </a:r>
              <a:endParaRPr lang="sr-Latn-ME" sz="1400" dirty="0">
                <a:solidFill>
                  <a:srgbClr val="7030A0"/>
                </a:solidFill>
              </a:endParaRPr>
            </a:p>
          </p:txBody>
        </p:sp>
        <p:sp>
          <p:nvSpPr>
            <p:cNvPr id="184" name="TextBox 183"/>
            <p:cNvSpPr txBox="1"/>
            <p:nvPr/>
          </p:nvSpPr>
          <p:spPr>
            <a:xfrm rot="4147808">
              <a:off x="4067199" y="3964770"/>
              <a:ext cx="772598" cy="414169"/>
            </a:xfrm>
            <a:prstGeom prst="rect">
              <a:avLst/>
            </a:prstGeom>
            <a:noFill/>
          </p:spPr>
          <p:txBody>
            <a:bodyPr wrap="none" rtlCol="0">
              <a:spAutoFit/>
            </a:bodyPr>
            <a:lstStyle/>
            <a:p>
              <a:r>
                <a:rPr lang="sr-Latn-ME" sz="1400" dirty="0" smtClean="0">
                  <a:solidFill>
                    <a:srgbClr val="FF0000"/>
                  </a:solidFill>
                </a:rPr>
                <a:t>Zmax</a:t>
              </a:r>
              <a:endParaRPr lang="sr-Latn-ME" sz="1400" dirty="0">
                <a:solidFill>
                  <a:srgbClr val="FF0000"/>
                </a:solidFill>
              </a:endParaRPr>
            </a:p>
          </p:txBody>
        </p:sp>
        <p:sp>
          <p:nvSpPr>
            <p:cNvPr id="185" name="TextBox 184"/>
            <p:cNvSpPr txBox="1"/>
            <p:nvPr/>
          </p:nvSpPr>
          <p:spPr>
            <a:xfrm rot="20491270">
              <a:off x="4896384" y="4471234"/>
              <a:ext cx="2079733" cy="372752"/>
            </a:xfrm>
            <a:prstGeom prst="rect">
              <a:avLst/>
            </a:prstGeom>
            <a:noFill/>
          </p:spPr>
          <p:txBody>
            <a:bodyPr wrap="none" rtlCol="0">
              <a:spAutoFit/>
            </a:bodyPr>
            <a:lstStyle/>
            <a:p>
              <a:r>
                <a:rPr lang="sr-Latn-ME" sz="1200" dirty="0" smtClean="0">
                  <a:solidFill>
                    <a:srgbClr val="FF0000"/>
                  </a:solidFill>
                </a:rPr>
                <a:t>gradijent funkcije cilja</a:t>
              </a:r>
              <a:endParaRPr lang="sr-Latn-ME" sz="1200" dirty="0">
                <a:solidFill>
                  <a:srgbClr val="FF0000"/>
                </a:solidFill>
              </a:endParaRPr>
            </a:p>
          </p:txBody>
        </p:sp>
        <p:cxnSp>
          <p:nvCxnSpPr>
            <p:cNvPr id="186" name="Straight Connector 185"/>
            <p:cNvCxnSpPr/>
            <p:nvPr/>
          </p:nvCxnSpPr>
          <p:spPr>
            <a:xfrm>
              <a:off x="2979003" y="1483453"/>
              <a:ext cx="2024579" cy="4591218"/>
            </a:xfrm>
            <a:prstGeom prst="line">
              <a:avLst/>
            </a:prstGeom>
          </p:spPr>
          <p:style>
            <a:lnRef idx="1">
              <a:schemeClr val="accent1"/>
            </a:lnRef>
            <a:fillRef idx="0">
              <a:schemeClr val="accent1"/>
            </a:fillRef>
            <a:effectRef idx="0">
              <a:schemeClr val="accent1"/>
            </a:effectRef>
            <a:fontRef idx="minor">
              <a:schemeClr val="tx1"/>
            </a:fontRef>
          </p:style>
        </p:cxnSp>
        <p:cxnSp>
          <p:nvCxnSpPr>
            <p:cNvPr id="70" name="Straight Arrow Connector 69"/>
            <p:cNvCxnSpPr/>
            <p:nvPr/>
          </p:nvCxnSpPr>
          <p:spPr>
            <a:xfrm flipH="1" flipV="1">
              <a:off x="2064446" y="2666791"/>
              <a:ext cx="1297419" cy="3518385"/>
            </a:xfrm>
            <a:prstGeom prst="straightConnector1">
              <a:avLst/>
            </a:prstGeom>
            <a:ln>
              <a:solidFill>
                <a:srgbClr val="FF0000"/>
              </a:solidFill>
              <a:prstDash val="sysDash"/>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2" name="Straight Arrow Connector 71"/>
            <p:cNvCxnSpPr/>
            <p:nvPr/>
          </p:nvCxnSpPr>
          <p:spPr>
            <a:xfrm flipH="1" flipV="1">
              <a:off x="2595101" y="2742364"/>
              <a:ext cx="1297419" cy="3518385"/>
            </a:xfrm>
            <a:prstGeom prst="straightConnector1">
              <a:avLst/>
            </a:prstGeom>
            <a:ln>
              <a:solidFill>
                <a:srgbClr val="FF0000"/>
              </a:solidFill>
              <a:prstDash val="sysDash"/>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3" name="Straight Arrow Connector 72"/>
            <p:cNvCxnSpPr/>
            <p:nvPr/>
          </p:nvCxnSpPr>
          <p:spPr>
            <a:xfrm flipH="1" flipV="1">
              <a:off x="3191752" y="2439675"/>
              <a:ext cx="1297419" cy="3518385"/>
            </a:xfrm>
            <a:prstGeom prst="straightConnector1">
              <a:avLst/>
            </a:prstGeom>
            <a:ln>
              <a:solidFill>
                <a:srgbClr val="FF0000"/>
              </a:solidFill>
              <a:prstDash val="sysDash"/>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4" name="Straight Arrow Connector 73"/>
            <p:cNvCxnSpPr/>
            <p:nvPr/>
          </p:nvCxnSpPr>
          <p:spPr>
            <a:xfrm flipH="1" flipV="1">
              <a:off x="3467321" y="2439675"/>
              <a:ext cx="1297419" cy="3518385"/>
            </a:xfrm>
            <a:prstGeom prst="straightConnector1">
              <a:avLst/>
            </a:prstGeom>
            <a:ln>
              <a:solidFill>
                <a:srgbClr val="FF0000"/>
              </a:solidFill>
              <a:prstDash val="sysDash"/>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5" name="Straight Arrow Connector 74"/>
            <p:cNvCxnSpPr/>
            <p:nvPr/>
          </p:nvCxnSpPr>
          <p:spPr>
            <a:xfrm flipH="1" flipV="1">
              <a:off x="3696602" y="2556286"/>
              <a:ext cx="1297419" cy="3518385"/>
            </a:xfrm>
            <a:prstGeom prst="straightConnector1">
              <a:avLst/>
            </a:prstGeom>
            <a:ln w="28575">
              <a:solidFill>
                <a:srgbClr val="FF0000"/>
              </a:solidFill>
              <a:prstDash val="lgDash"/>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76" name="TextBox 75"/>
            <p:cNvSpPr txBox="1"/>
            <p:nvPr/>
          </p:nvSpPr>
          <p:spPr>
            <a:xfrm rot="4147808">
              <a:off x="2902432" y="5953687"/>
              <a:ext cx="340158" cy="307777"/>
            </a:xfrm>
            <a:prstGeom prst="rect">
              <a:avLst/>
            </a:prstGeom>
            <a:noFill/>
          </p:spPr>
          <p:txBody>
            <a:bodyPr wrap="none" rtlCol="0">
              <a:spAutoFit/>
            </a:bodyPr>
            <a:lstStyle/>
            <a:p>
              <a:r>
                <a:rPr lang="sr-Latn-ME" sz="1400" dirty="0" smtClean="0">
                  <a:solidFill>
                    <a:srgbClr val="FF0000"/>
                  </a:solidFill>
                </a:rPr>
                <a:t>p</a:t>
              </a:r>
              <a:r>
                <a:rPr lang="sr-Latn-ME" sz="1400" baseline="-25000" dirty="0" smtClean="0">
                  <a:solidFill>
                    <a:srgbClr val="FF0000"/>
                  </a:solidFill>
                </a:rPr>
                <a:t>0</a:t>
              </a:r>
              <a:endParaRPr lang="sr-Latn-ME" sz="1400" baseline="-25000" dirty="0">
                <a:solidFill>
                  <a:srgbClr val="FF0000"/>
                </a:solidFill>
              </a:endParaRPr>
            </a:p>
          </p:txBody>
        </p:sp>
      </p:grpSp>
      <p:sp>
        <p:nvSpPr>
          <p:cNvPr id="59" name="Content Placeholder 6"/>
          <p:cNvSpPr>
            <a:spLocks noGrp="1"/>
          </p:cNvSpPr>
          <p:nvPr>
            <p:ph sz="half" idx="4294967295"/>
          </p:nvPr>
        </p:nvSpPr>
        <p:spPr>
          <a:xfrm>
            <a:off x="5303150" y="220310"/>
            <a:ext cx="3610744" cy="2664295"/>
          </a:xfrm>
          <a:prstGeom prst="rect">
            <a:avLst/>
          </a:prstGeom>
        </p:spPr>
        <p:txBody>
          <a:bodyPr>
            <a:noAutofit/>
          </a:bodyPr>
          <a:lstStyle/>
          <a:p>
            <a:pPr>
              <a:lnSpc>
                <a:spcPct val="90000"/>
              </a:lnSpc>
            </a:pPr>
            <a:r>
              <a:rPr lang="sr-Latn-ME" altLang="sr-Latn-RS" sz="1400" b="1" dirty="0" smtClean="0">
                <a:solidFill>
                  <a:srgbClr val="7030A0"/>
                </a:solidFill>
                <a:latin typeface="Arial" panose="020B0604020202020204" pitchFamily="34" charset="0"/>
                <a:cs typeface="Arial" panose="020B0604020202020204" pitchFamily="34" charset="0"/>
              </a:rPr>
              <a:t>MATEMATIČKI MODEL</a:t>
            </a:r>
          </a:p>
          <a:p>
            <a:pPr lvl="1">
              <a:lnSpc>
                <a:spcPct val="90000"/>
              </a:lnSpc>
            </a:pPr>
            <a:r>
              <a:rPr lang="sr-Latn-ME" altLang="sr-Latn-RS" sz="1400" dirty="0" smtClean="0">
                <a:solidFill>
                  <a:srgbClr val="7030A0"/>
                </a:solidFill>
                <a:latin typeface="Arial" panose="020B0604020202020204" pitchFamily="34" charset="0"/>
                <a:cs typeface="Arial" panose="020B0604020202020204" pitchFamily="34" charset="0"/>
              </a:rPr>
              <a:t>USLOVI OGRANICENJA</a:t>
            </a:r>
          </a:p>
          <a:p>
            <a:pPr marL="1257300" lvl="2" indent="-342900">
              <a:lnSpc>
                <a:spcPct val="90000"/>
              </a:lnSpc>
              <a:buFont typeface="+mj-lt"/>
              <a:buAutoNum type="arabicParenR"/>
            </a:pPr>
            <a:r>
              <a:rPr lang="sr-Latn-ME" altLang="sr-Latn-RS" sz="1400" dirty="0" smtClean="0">
                <a:solidFill>
                  <a:srgbClr val="7030A0"/>
                </a:solidFill>
                <a:latin typeface="Arial" panose="020B0604020202020204" pitchFamily="34" charset="0"/>
                <a:cs typeface="Arial" panose="020B0604020202020204" pitchFamily="34" charset="0"/>
              </a:rPr>
              <a:t>0,02X1+0,01X2</a:t>
            </a:r>
            <a:r>
              <a:rPr lang="sr-Latn-ME" altLang="sr-Latn-RS" sz="1400" dirty="0">
                <a:solidFill>
                  <a:srgbClr val="7030A0"/>
                </a:solidFill>
                <a:latin typeface="Arial" panose="020B0604020202020204" pitchFamily="34" charset="0"/>
                <a:cs typeface="Arial" panose="020B0604020202020204" pitchFamily="34" charset="0"/>
              </a:rPr>
              <a:t>≤</a:t>
            </a:r>
            <a:r>
              <a:rPr lang="sr-Latn-ME" altLang="sr-Latn-RS" sz="1400" dirty="0" smtClean="0">
                <a:solidFill>
                  <a:srgbClr val="7030A0"/>
                </a:solidFill>
                <a:latin typeface="Arial" panose="020B0604020202020204" pitchFamily="34" charset="0"/>
                <a:cs typeface="Arial" panose="020B0604020202020204" pitchFamily="34" charset="0"/>
              </a:rPr>
              <a:t>150</a:t>
            </a:r>
          </a:p>
          <a:p>
            <a:pPr marL="1257300" lvl="2" indent="-342900">
              <a:lnSpc>
                <a:spcPct val="90000"/>
              </a:lnSpc>
              <a:buFont typeface="+mj-lt"/>
              <a:buAutoNum type="arabicParenR"/>
            </a:pPr>
            <a:r>
              <a:rPr lang="sr-Latn-ME" altLang="sr-Latn-RS" sz="1400" dirty="0" smtClean="0">
                <a:solidFill>
                  <a:srgbClr val="7030A0"/>
                </a:solidFill>
                <a:latin typeface="Arial" panose="020B0604020202020204" pitchFamily="34" charset="0"/>
                <a:cs typeface="Arial" panose="020B0604020202020204" pitchFamily="34" charset="0"/>
              </a:rPr>
              <a:t>X1≥2000</a:t>
            </a:r>
          </a:p>
          <a:p>
            <a:pPr marL="1257300" lvl="2" indent="-342900">
              <a:lnSpc>
                <a:spcPct val="90000"/>
              </a:lnSpc>
              <a:buFont typeface="+mj-lt"/>
              <a:buAutoNum type="arabicParenR"/>
            </a:pPr>
            <a:r>
              <a:rPr lang="sr-Latn-ME" altLang="sr-Latn-RS" sz="1400" dirty="0" smtClean="0">
                <a:solidFill>
                  <a:srgbClr val="7030A0"/>
                </a:solidFill>
                <a:latin typeface="Arial" panose="020B0604020202020204" pitchFamily="34" charset="0"/>
                <a:cs typeface="Arial" panose="020B0604020202020204" pitchFamily="34" charset="0"/>
              </a:rPr>
              <a:t>X2≤8000</a:t>
            </a:r>
          </a:p>
          <a:p>
            <a:pPr lvl="1">
              <a:lnSpc>
                <a:spcPct val="90000"/>
              </a:lnSpc>
            </a:pPr>
            <a:r>
              <a:rPr lang="sr-Latn-ME" altLang="sr-Latn-RS" sz="1600" dirty="0" smtClean="0">
                <a:solidFill>
                  <a:srgbClr val="7030A0"/>
                </a:solidFill>
                <a:latin typeface="Arial" panose="020B0604020202020204" pitchFamily="34" charset="0"/>
                <a:cs typeface="Arial" panose="020B0604020202020204" pitchFamily="34" charset="0"/>
              </a:rPr>
              <a:t>prirodni </a:t>
            </a:r>
            <a:r>
              <a:rPr lang="sr-Latn-ME" altLang="sr-Latn-RS" sz="1600" dirty="0">
                <a:solidFill>
                  <a:srgbClr val="7030A0"/>
                </a:solidFill>
                <a:latin typeface="Arial" panose="020B0604020202020204" pitchFamily="34" charset="0"/>
                <a:cs typeface="Arial" panose="020B0604020202020204" pitchFamily="34" charset="0"/>
              </a:rPr>
              <a:t>uslovi </a:t>
            </a:r>
            <a:r>
              <a:rPr lang="sr-Latn-ME" altLang="sr-Latn-RS" sz="1600" dirty="0" smtClean="0">
                <a:solidFill>
                  <a:srgbClr val="7030A0"/>
                </a:solidFill>
                <a:latin typeface="Arial" panose="020B0604020202020204" pitchFamily="34" charset="0"/>
                <a:cs typeface="Arial" panose="020B0604020202020204" pitchFamily="34" charset="0"/>
              </a:rPr>
              <a:t>nenegativnosti</a:t>
            </a:r>
          </a:p>
          <a:p>
            <a:pPr lvl="2">
              <a:lnSpc>
                <a:spcPct val="90000"/>
              </a:lnSpc>
            </a:pPr>
            <a:r>
              <a:rPr lang="sr-Latn-ME" altLang="sr-Latn-RS" sz="1400" dirty="0" smtClean="0">
                <a:solidFill>
                  <a:srgbClr val="7030A0"/>
                </a:solidFill>
                <a:latin typeface="Arial" panose="020B0604020202020204" pitchFamily="34" charset="0"/>
                <a:cs typeface="Arial" panose="020B0604020202020204" pitchFamily="34" charset="0"/>
              </a:rPr>
              <a:t>x1</a:t>
            </a:r>
            <a:r>
              <a:rPr lang="sr-Latn-ME" altLang="sr-Latn-RS" sz="1400" dirty="0">
                <a:solidFill>
                  <a:srgbClr val="7030A0"/>
                </a:solidFill>
                <a:latin typeface="Arial" panose="020B0604020202020204" pitchFamily="34" charset="0"/>
                <a:cs typeface="Arial" panose="020B0604020202020204" pitchFamily="34" charset="0"/>
              </a:rPr>
              <a:t>≥</a:t>
            </a:r>
            <a:r>
              <a:rPr lang="sr-Latn-ME" altLang="sr-Latn-RS" sz="1400" dirty="0" smtClean="0">
                <a:solidFill>
                  <a:srgbClr val="7030A0"/>
                </a:solidFill>
                <a:latin typeface="Arial" panose="020B0604020202020204" pitchFamily="34" charset="0"/>
                <a:cs typeface="Arial" panose="020B0604020202020204" pitchFamily="34" charset="0"/>
              </a:rPr>
              <a:t>0</a:t>
            </a:r>
          </a:p>
          <a:p>
            <a:pPr lvl="2">
              <a:lnSpc>
                <a:spcPct val="90000"/>
              </a:lnSpc>
            </a:pPr>
            <a:r>
              <a:rPr lang="sr-Latn-ME" altLang="sr-Latn-RS" sz="1400" dirty="0" smtClean="0">
                <a:solidFill>
                  <a:srgbClr val="7030A0"/>
                </a:solidFill>
                <a:latin typeface="Arial" panose="020B0604020202020204" pitchFamily="34" charset="0"/>
                <a:cs typeface="Arial" panose="020B0604020202020204" pitchFamily="34" charset="0"/>
              </a:rPr>
              <a:t>x2≥0</a:t>
            </a:r>
          </a:p>
          <a:p>
            <a:pPr lvl="1">
              <a:lnSpc>
                <a:spcPct val="90000"/>
              </a:lnSpc>
            </a:pPr>
            <a:r>
              <a:rPr lang="sr-Latn-ME" altLang="sr-Latn-RS" sz="1400" dirty="0" smtClean="0">
                <a:solidFill>
                  <a:srgbClr val="7030A0"/>
                </a:solidFill>
                <a:latin typeface="Arial" panose="020B0604020202020204" pitchFamily="34" charset="0"/>
                <a:cs typeface="Arial" panose="020B0604020202020204" pitchFamily="34" charset="0"/>
              </a:rPr>
              <a:t>FUNKCIJA CILJA</a:t>
            </a:r>
          </a:p>
          <a:p>
            <a:pPr lvl="2">
              <a:lnSpc>
                <a:spcPct val="90000"/>
              </a:lnSpc>
            </a:pPr>
            <a:r>
              <a:rPr lang="sr-Latn-ME" altLang="sr-Latn-RS" sz="1400" dirty="0">
                <a:solidFill>
                  <a:srgbClr val="7030A0"/>
                </a:solidFill>
                <a:latin typeface="Arial" panose="020B0604020202020204" pitchFamily="34" charset="0"/>
                <a:cs typeface="Arial" panose="020B0604020202020204" pitchFamily="34" charset="0"/>
              </a:rPr>
              <a:t>max </a:t>
            </a:r>
            <a:r>
              <a:rPr lang="sr-Latn-ME" altLang="sr-Latn-RS" sz="1400" dirty="0" smtClean="0">
                <a:solidFill>
                  <a:srgbClr val="7030A0"/>
                </a:solidFill>
                <a:latin typeface="Arial" panose="020B0604020202020204" pitchFamily="34" charset="0"/>
                <a:cs typeface="Arial" panose="020B0604020202020204" pitchFamily="34" charset="0"/>
              </a:rPr>
              <a:t>Z=1,5X1+0,5X2</a:t>
            </a:r>
            <a:r>
              <a:rPr lang="sr-Latn-ME" altLang="sr-Latn-RS" sz="1400" dirty="0">
                <a:solidFill>
                  <a:srgbClr val="7030A0"/>
                </a:solidFill>
                <a:latin typeface="Arial" panose="020B0604020202020204" pitchFamily="34" charset="0"/>
                <a:cs typeface="Arial" panose="020B0604020202020204" pitchFamily="34" charset="0"/>
              </a:rPr>
              <a:t>		</a:t>
            </a:r>
          </a:p>
        </p:txBody>
      </p:sp>
    </p:spTree>
    <p:extLst>
      <p:ext uri="{BB962C8B-B14F-4D97-AF65-F5344CB8AC3E}">
        <p14:creationId xmlns:p14="http://schemas.microsoft.com/office/powerpoint/2010/main" val="382835414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Latn-ME" dirty="0" smtClean="0"/>
              <a:t>Literatura</a:t>
            </a:r>
            <a:endParaRPr lang="sr-Latn-ME" dirty="0"/>
          </a:p>
        </p:txBody>
      </p:sp>
      <p:sp>
        <p:nvSpPr>
          <p:cNvPr id="3" name="Content Placeholder 2"/>
          <p:cNvSpPr>
            <a:spLocks noGrp="1"/>
          </p:cNvSpPr>
          <p:nvPr>
            <p:ph idx="1"/>
          </p:nvPr>
        </p:nvSpPr>
        <p:spPr/>
        <p:txBody>
          <a:bodyPr>
            <a:normAutofit/>
          </a:bodyPr>
          <a:lstStyle/>
          <a:p>
            <a:r>
              <a:rPr lang="vi-VN" sz="1600" dirty="0">
                <a:latin typeface="Arial" panose="020B0604020202020204" pitchFamily="34" charset="0"/>
                <a:cs typeface="Arial" panose="020B0604020202020204" pitchFamily="34" charset="0"/>
              </a:rPr>
              <a:t>Ž. Praščević</a:t>
            </a:r>
            <a:r>
              <a:rPr lang="vi-VN" sz="1600" dirty="0" smtClean="0">
                <a:latin typeface="Arial" panose="020B0604020202020204" pitchFamily="34" charset="0"/>
                <a:cs typeface="Arial" panose="020B0604020202020204" pitchFamily="34" charset="0"/>
              </a:rPr>
              <a:t>,</a:t>
            </a:r>
            <a:r>
              <a:rPr lang="sr-Latn-ME" sz="1600" dirty="0" smtClean="0">
                <a:latin typeface="Arial" panose="020B0604020202020204" pitchFamily="34" charset="0"/>
                <a:cs typeface="Arial" panose="020B0604020202020204" pitchFamily="34" charset="0"/>
              </a:rPr>
              <a:t> N. Praščević:</a:t>
            </a:r>
            <a:r>
              <a:rPr lang="vi-VN" sz="1600" dirty="0" smtClean="0">
                <a:latin typeface="Arial" panose="020B0604020202020204" pitchFamily="34" charset="0"/>
                <a:cs typeface="Arial" panose="020B0604020202020204" pitchFamily="34" charset="0"/>
              </a:rPr>
              <a:t> </a:t>
            </a:r>
            <a:r>
              <a:rPr lang="vi-VN" sz="1600" dirty="0">
                <a:latin typeface="Arial" panose="020B0604020202020204" pitchFamily="34" charset="0"/>
                <a:cs typeface="Arial" panose="020B0604020202020204" pitchFamily="34" charset="0"/>
              </a:rPr>
              <a:t>Operaciona istraživanja u građevinarstvu, </a:t>
            </a:r>
            <a:r>
              <a:rPr lang="sr-Latn-ME" sz="1600" dirty="0" smtClean="0">
                <a:latin typeface="Arial" panose="020B0604020202020204" pitchFamily="34" charset="0"/>
                <a:cs typeface="Arial" panose="020B0604020202020204" pitchFamily="34" charset="0"/>
              </a:rPr>
              <a:t>Čugura print</a:t>
            </a:r>
            <a:r>
              <a:rPr lang="vi-VN" sz="1600" dirty="0" smtClean="0">
                <a:latin typeface="Arial" panose="020B0604020202020204" pitchFamily="34" charset="0"/>
                <a:cs typeface="Arial" panose="020B0604020202020204" pitchFamily="34" charset="0"/>
              </a:rPr>
              <a:t>, </a:t>
            </a:r>
            <a:r>
              <a:rPr lang="vi-VN" sz="1600" dirty="0">
                <a:latin typeface="Arial" panose="020B0604020202020204" pitchFamily="34" charset="0"/>
                <a:cs typeface="Arial" panose="020B0604020202020204" pitchFamily="34" charset="0"/>
              </a:rPr>
              <a:t>Beograd, </a:t>
            </a:r>
            <a:r>
              <a:rPr lang="sr-Latn-ME" sz="1600" dirty="0" smtClean="0">
                <a:latin typeface="Arial" panose="020B0604020202020204" pitchFamily="34" charset="0"/>
                <a:cs typeface="Arial" panose="020B0604020202020204" pitchFamily="34" charset="0"/>
              </a:rPr>
              <a:t>2009,</a:t>
            </a:r>
          </a:p>
          <a:p>
            <a:endParaRPr lang="sr-Latn-ME" sz="1600" dirty="0">
              <a:latin typeface="Arial" panose="020B0604020202020204" pitchFamily="34" charset="0"/>
              <a:cs typeface="Arial" panose="020B0604020202020204" pitchFamily="34" charset="0"/>
            </a:endParaRPr>
          </a:p>
          <a:p>
            <a:r>
              <a:rPr lang="sr-Latn-ME" sz="1600" dirty="0">
                <a:latin typeface="Arial" panose="020B0604020202020204" pitchFamily="34" charset="0"/>
                <a:cs typeface="Arial" panose="020B0604020202020204" pitchFamily="34" charset="0"/>
              </a:rPr>
              <a:t>On line program za resavanje   </a:t>
            </a:r>
            <a:r>
              <a:rPr lang="sr-Latn-ME" sz="1600" dirty="0">
                <a:latin typeface="Arial" panose="020B0604020202020204" pitchFamily="34" charset="0"/>
                <a:cs typeface="Arial" panose="020B0604020202020204" pitchFamily="34" charset="0"/>
                <a:hlinkClick r:id="rId3"/>
              </a:rPr>
              <a:t>http://</a:t>
            </a:r>
            <a:r>
              <a:rPr lang="sr-Latn-ME" sz="1600" dirty="0" smtClean="0">
                <a:latin typeface="Arial" panose="020B0604020202020204" pitchFamily="34" charset="0"/>
                <a:cs typeface="Arial" panose="020B0604020202020204" pitchFamily="34" charset="0"/>
                <a:hlinkClick r:id="rId3"/>
              </a:rPr>
              <a:t>www.zweigmedia.com/utilities/lpg/index.html?lang=en</a:t>
            </a:r>
            <a:endParaRPr lang="sr-Latn-ME" sz="1600" dirty="0" smtClean="0">
              <a:latin typeface="Arial" panose="020B0604020202020204" pitchFamily="34" charset="0"/>
              <a:cs typeface="Arial" panose="020B0604020202020204" pitchFamily="34" charset="0"/>
            </a:endParaRPr>
          </a:p>
          <a:p>
            <a:endParaRPr lang="sr-Latn-ME" sz="1600" dirty="0">
              <a:latin typeface="Arial" panose="020B0604020202020204" pitchFamily="34" charset="0"/>
              <a:cs typeface="Arial" panose="020B0604020202020204" pitchFamily="34" charset="0"/>
            </a:endParaRPr>
          </a:p>
          <a:p>
            <a:endParaRPr lang="sr-Latn-ME" sz="1600" dirty="0" smtClean="0">
              <a:latin typeface="Arial" panose="020B0604020202020204" pitchFamily="34" charset="0"/>
              <a:cs typeface="Arial" panose="020B0604020202020204" pitchFamily="34" charset="0"/>
            </a:endParaRPr>
          </a:p>
          <a:p>
            <a:endParaRPr lang="nn-NO" sz="1600" dirty="0">
              <a:latin typeface="Arial" panose="020B0604020202020204" pitchFamily="34" charset="0"/>
              <a:cs typeface="Arial" panose="020B0604020202020204" pitchFamily="34" charset="0"/>
            </a:endParaRPr>
          </a:p>
          <a:p>
            <a:pPr marL="0" indent="0">
              <a:buNone/>
            </a:pPr>
            <a:endParaRPr lang="sr-Latn-ME" sz="1600" dirty="0">
              <a:latin typeface="Arial" panose="020B0604020202020204" pitchFamily="34" charset="0"/>
              <a:cs typeface="Arial" panose="020B0604020202020204" pitchFamily="34" charset="0"/>
            </a:endParaRPr>
          </a:p>
          <a:p>
            <a:endParaRPr lang="sr-Latn-ME" sz="1600" dirty="0" smtClean="0">
              <a:latin typeface="Arial" panose="020B0604020202020204" pitchFamily="34" charset="0"/>
              <a:cs typeface="Arial" panose="020B0604020202020204" pitchFamily="34" charset="0"/>
            </a:endParaRPr>
          </a:p>
          <a:p>
            <a:endParaRPr lang="sr-Latn-ME" sz="1600" dirty="0">
              <a:latin typeface="Arial" panose="020B0604020202020204" pitchFamily="34" charset="0"/>
              <a:cs typeface="Arial" panose="020B0604020202020204" pitchFamily="34" charset="0"/>
            </a:endParaRPr>
          </a:p>
          <a:p>
            <a:endParaRPr lang="sr-Latn-ME" sz="16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32472395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16306</TotalTime>
  <Words>860</Words>
  <Application>Microsoft Office PowerPoint</Application>
  <PresentationFormat>On-screen Show (4:3)</PresentationFormat>
  <Paragraphs>130</Paragraphs>
  <Slides>6</Slides>
  <Notes>1</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PowerPoint Presentation</vt:lpstr>
      <vt:lpstr>Primjer: U jednom preduzeću postoje dva pogona za proizvodnju betonske galanterije. Prvi pogon proizvodi betonske ivičnjake, a drugi betonske blokove za zidanje. Tržište u određenom vremenskom periodu može da primi najviše 8000 komada betonskih blokova, a ugovorena je isporuka najmanje 2000 kom betonskih ivičnjaka. Za proizvodnju ivičnjaka se troši 0,02 m3 betona po jednom komadu, a za blokove se troši 0,01 m3 betona po komadu. Oba pogona se snabdijevaju iz jedne fabrike betona čiji je kapacitet za ovaj vremenski period 150 m3 betona. Prodajom ivičnjaka preduzeće ostvaruje dobit 1,5 €/kom, a prodajom blokova 0,5 €/kom. Odrediti plan proizvodnje koji će donijeti najveću dobit.</vt:lpstr>
      <vt:lpstr>Postupak grafičkog rješavanja problema </vt:lpstr>
      <vt:lpstr>Konstrukcija: </vt:lpstr>
      <vt:lpstr>Konstrukcija: </vt:lpstr>
      <vt:lpstr>Literatura</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KVANTITATIVNE METODE U GRAĐEVINSKOM MENADŽMENTU</dc:title>
  <dc:creator>zana</dc:creator>
  <cp:lastModifiedBy>zana</cp:lastModifiedBy>
  <cp:revision>1338</cp:revision>
  <dcterms:created xsi:type="dcterms:W3CDTF">2015-09-16T06:05:45Z</dcterms:created>
  <dcterms:modified xsi:type="dcterms:W3CDTF">2017-12-11T10:15:33Z</dcterms:modified>
</cp:coreProperties>
</file>