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84" r:id="rId2"/>
    <p:sldId id="376" r:id="rId3"/>
    <p:sldId id="378" r:id="rId4"/>
    <p:sldId id="380" r:id="rId5"/>
    <p:sldId id="382" r:id="rId6"/>
    <p:sldId id="362" r:id="rId7"/>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1652" autoAdjust="0"/>
  </p:normalViewPr>
  <p:slideViewPr>
    <p:cSldViewPr>
      <p:cViewPr varScale="1">
        <p:scale>
          <a:sx n="63" d="100"/>
          <a:sy n="63" d="100"/>
        </p:scale>
        <p:origin x="-654" y="-108"/>
      </p:cViewPr>
      <p:guideLst>
        <p:guide orient="horz" pos="2160"/>
        <p:guide pos="2880"/>
      </p:guideLst>
    </p:cSldViewPr>
  </p:slideViewPr>
  <p:notesTextViewPr>
    <p:cViewPr>
      <p:scale>
        <a:sx n="100" d="100"/>
        <a:sy n="100" d="100"/>
      </p:scale>
      <p:origin x="0" y="0"/>
    </p:cViewPr>
  </p:notesTextViewPr>
  <p:notesViewPr>
    <p:cSldViewPr>
      <p:cViewPr varScale="1">
        <p:scale>
          <a:sx n="53" d="100"/>
          <a:sy n="53" d="100"/>
        </p:scale>
        <p:origin x="-17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M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9BA2F5-F4CA-4B0D-8AF4-2523143CFB35}" type="datetimeFigureOut">
              <a:rPr lang="sr-Latn-ME" smtClean="0"/>
              <a:t>9.10.2018.</a:t>
            </a:fld>
            <a:endParaRPr lang="sr-Latn-ME"/>
          </a:p>
        </p:txBody>
      </p:sp>
      <p:sp>
        <p:nvSpPr>
          <p:cNvPr id="4" name="Slide Image Placeholder 3"/>
          <p:cNvSpPr>
            <a:spLocks noGrp="1" noRot="1" noChangeAspect="1"/>
          </p:cNvSpPr>
          <p:nvPr>
            <p:ph type="sldImg" idx="2"/>
          </p:nvPr>
        </p:nvSpPr>
        <p:spPr>
          <a:xfrm>
            <a:off x="764704" y="179512"/>
            <a:ext cx="5385320" cy="4038990"/>
          </a:xfrm>
          <a:prstGeom prst="rect">
            <a:avLst/>
          </a:prstGeom>
          <a:noFill/>
          <a:ln w="12700">
            <a:solidFill>
              <a:prstClr val="black"/>
            </a:solidFill>
          </a:ln>
        </p:spPr>
        <p:txBody>
          <a:bodyPr vert="horz" lIns="91440" tIns="45720" rIns="91440" bIns="45720" rtlCol="0" anchor="ctr"/>
          <a:lstStyle/>
          <a:p>
            <a:endParaRPr lang="sr-Latn-ME"/>
          </a:p>
        </p:txBody>
      </p:sp>
      <p:sp>
        <p:nvSpPr>
          <p:cNvPr id="5" name="Notes Placeholder 4"/>
          <p:cNvSpPr>
            <a:spLocks noGrp="1"/>
          </p:cNvSpPr>
          <p:nvPr>
            <p:ph type="body" sz="quarter" idx="3"/>
          </p:nvPr>
        </p:nvSpPr>
        <p:spPr>
          <a:xfrm>
            <a:off x="685800" y="4343400"/>
            <a:ext cx="5623520" cy="447707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M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A2BB9D-8C5E-4816-B888-838AF92A9B08}" type="slidenum">
              <a:rPr lang="sr-Latn-ME" smtClean="0"/>
              <a:t>‹#›</a:t>
            </a:fld>
            <a:endParaRPr lang="sr-Latn-ME"/>
          </a:p>
        </p:txBody>
      </p:sp>
    </p:spTree>
    <p:extLst>
      <p:ext uri="{BB962C8B-B14F-4D97-AF65-F5344CB8AC3E}">
        <p14:creationId xmlns:p14="http://schemas.microsoft.com/office/powerpoint/2010/main" val="842809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a:p>
        </p:txBody>
      </p:sp>
      <p:sp>
        <p:nvSpPr>
          <p:cNvPr id="4" name="Slide Number Placeholder 3"/>
          <p:cNvSpPr>
            <a:spLocks noGrp="1"/>
          </p:cNvSpPr>
          <p:nvPr>
            <p:ph type="sldNum" sz="quarter" idx="10"/>
          </p:nvPr>
        </p:nvSpPr>
        <p:spPr/>
        <p:txBody>
          <a:bodyPr/>
          <a:lstStyle/>
          <a:p>
            <a:fld id="{9BA2BB9D-8C5E-4816-B888-838AF92A9B08}" type="slidenum">
              <a:rPr lang="sr-Latn-ME" smtClean="0"/>
              <a:t>1</a:t>
            </a:fld>
            <a:endParaRPr lang="sr-Latn-ME"/>
          </a:p>
        </p:txBody>
      </p:sp>
    </p:spTree>
    <p:extLst>
      <p:ext uri="{BB962C8B-B14F-4D97-AF65-F5344CB8AC3E}">
        <p14:creationId xmlns:p14="http://schemas.microsoft.com/office/powerpoint/2010/main" val="9483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2</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179388"/>
            <a:ext cx="5384800" cy="4038600"/>
          </a:xfrm>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3</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4</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BA2BB9D-8C5E-4816-B888-838AF92A9B08}" type="slidenum">
              <a:rPr lang="sr-Latn-ME" smtClean="0"/>
              <a:t>5</a:t>
            </a:fld>
            <a:endParaRPr lang="sr-Latn-ME"/>
          </a:p>
        </p:txBody>
      </p:sp>
    </p:spTree>
    <p:extLst>
      <p:ext uri="{BB962C8B-B14F-4D97-AF65-F5344CB8AC3E}">
        <p14:creationId xmlns:p14="http://schemas.microsoft.com/office/powerpoint/2010/main" val="2217199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9BA2BB9D-8C5E-4816-B888-838AF92A9B08}" type="slidenum">
              <a:rPr lang="sr-Latn-ME" smtClean="0"/>
              <a:t>6</a:t>
            </a:fld>
            <a:endParaRPr lang="sr-Latn-ME"/>
          </a:p>
        </p:txBody>
      </p:sp>
    </p:spTree>
    <p:extLst>
      <p:ext uri="{BB962C8B-B14F-4D97-AF65-F5344CB8AC3E}">
        <p14:creationId xmlns:p14="http://schemas.microsoft.com/office/powerpoint/2010/main" val="1341158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M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131868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0902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M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1697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90303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M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5" name="Footer Placeholder 4"/>
          <p:cNvSpPr>
            <a:spLocks noGrp="1"/>
          </p:cNvSpPr>
          <p:nvPr>
            <p:ph type="ftr" sz="quarter" idx="11"/>
          </p:nvPr>
        </p:nvSpPr>
        <p:spPr/>
        <p:txBody>
          <a:bodyPr/>
          <a:lstStyle/>
          <a:p>
            <a:endParaRPr lang="sr-Latn-ME"/>
          </a:p>
        </p:txBody>
      </p:sp>
      <p:sp>
        <p:nvSpPr>
          <p:cNvPr id="6" name="Slide Number Placeholder 5"/>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1405935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Date Placeholder 4"/>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360688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M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7" name="Date Placeholder 6"/>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8" name="Footer Placeholder 7"/>
          <p:cNvSpPr>
            <a:spLocks noGrp="1"/>
          </p:cNvSpPr>
          <p:nvPr>
            <p:ph type="ftr" sz="quarter" idx="11"/>
          </p:nvPr>
        </p:nvSpPr>
        <p:spPr/>
        <p:txBody>
          <a:bodyPr/>
          <a:lstStyle/>
          <a:p>
            <a:endParaRPr lang="sr-Latn-ME"/>
          </a:p>
        </p:txBody>
      </p:sp>
      <p:sp>
        <p:nvSpPr>
          <p:cNvPr id="9" name="Slide Number Placeholder 8"/>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8161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ME"/>
          </a:p>
        </p:txBody>
      </p:sp>
      <p:sp>
        <p:nvSpPr>
          <p:cNvPr id="3" name="Date Placeholder 2"/>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4" name="Footer Placeholder 3"/>
          <p:cNvSpPr>
            <a:spLocks noGrp="1"/>
          </p:cNvSpPr>
          <p:nvPr>
            <p:ph type="ftr" sz="quarter" idx="11"/>
          </p:nvPr>
        </p:nvSpPr>
        <p:spPr/>
        <p:txBody>
          <a:bodyPr/>
          <a:lstStyle/>
          <a:p>
            <a:endParaRPr lang="sr-Latn-ME"/>
          </a:p>
        </p:txBody>
      </p:sp>
      <p:sp>
        <p:nvSpPr>
          <p:cNvPr id="5" name="Slide Number Placeholder 4"/>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6441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3" name="Footer Placeholder 2"/>
          <p:cNvSpPr>
            <a:spLocks noGrp="1"/>
          </p:cNvSpPr>
          <p:nvPr>
            <p:ph type="ftr" sz="quarter" idx="11"/>
          </p:nvPr>
        </p:nvSpPr>
        <p:spPr/>
        <p:txBody>
          <a:bodyPr/>
          <a:lstStyle/>
          <a:p>
            <a:endParaRPr lang="sr-Latn-ME"/>
          </a:p>
        </p:txBody>
      </p:sp>
      <p:sp>
        <p:nvSpPr>
          <p:cNvPr id="4" name="Slide Number Placeholder 3"/>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434730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M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229736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M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M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03D0A5-9B06-41D1-B21C-E3E8BC5CF920}" type="datetimeFigureOut">
              <a:rPr lang="sr-Latn-ME" smtClean="0"/>
              <a:t>9.10.2018.</a:t>
            </a:fld>
            <a:endParaRPr lang="sr-Latn-ME"/>
          </a:p>
        </p:txBody>
      </p:sp>
      <p:sp>
        <p:nvSpPr>
          <p:cNvPr id="6" name="Footer Placeholder 5"/>
          <p:cNvSpPr>
            <a:spLocks noGrp="1"/>
          </p:cNvSpPr>
          <p:nvPr>
            <p:ph type="ftr" sz="quarter" idx="11"/>
          </p:nvPr>
        </p:nvSpPr>
        <p:spPr/>
        <p:txBody>
          <a:bodyPr/>
          <a:lstStyle/>
          <a:p>
            <a:endParaRPr lang="sr-Latn-ME"/>
          </a:p>
        </p:txBody>
      </p:sp>
      <p:sp>
        <p:nvSpPr>
          <p:cNvPr id="7" name="Slide Number Placeholder 6"/>
          <p:cNvSpPr>
            <a:spLocks noGrp="1"/>
          </p:cNvSpPr>
          <p:nvPr>
            <p:ph type="sldNum" sz="quarter" idx="12"/>
          </p:nvPr>
        </p:nvSpPr>
        <p:spPr/>
        <p:txBody>
          <a:bodyPr/>
          <a:lstStyle/>
          <a:p>
            <a:fld id="{97002DAB-DC61-42EB-9285-EBB86EF78019}" type="slidenum">
              <a:rPr lang="sr-Latn-ME" smtClean="0"/>
              <a:t>‹#›</a:t>
            </a:fld>
            <a:endParaRPr lang="sr-Latn-ME"/>
          </a:p>
        </p:txBody>
      </p:sp>
    </p:spTree>
    <p:extLst>
      <p:ext uri="{BB962C8B-B14F-4D97-AF65-F5344CB8AC3E}">
        <p14:creationId xmlns:p14="http://schemas.microsoft.com/office/powerpoint/2010/main" val="357927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M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3D0A5-9B06-41D1-B21C-E3E8BC5CF920}" type="datetimeFigureOut">
              <a:rPr lang="sr-Latn-ME" smtClean="0"/>
              <a:t>9.10.2018.</a:t>
            </a:fld>
            <a:endParaRPr lang="sr-Latn-M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M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02DAB-DC61-42EB-9285-EBB86EF78019}" type="slidenum">
              <a:rPr lang="sr-Latn-ME" smtClean="0"/>
              <a:t>‹#›</a:t>
            </a:fld>
            <a:endParaRPr lang="sr-Latn-ME"/>
          </a:p>
        </p:txBody>
      </p:sp>
    </p:spTree>
    <p:extLst>
      <p:ext uri="{BB962C8B-B14F-4D97-AF65-F5344CB8AC3E}">
        <p14:creationId xmlns:p14="http://schemas.microsoft.com/office/powerpoint/2010/main" val="15741112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statistika.r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portal.uniri.hr/system/resources/docs/000/004/082/original/Skripta_Vera_%C4%8Culjak.pdf?141328370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60040" y="332656"/>
            <a:ext cx="7772400" cy="147002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Latn-ME" sz="2400" b="1" dirty="0" smtClean="0">
                <a:latin typeface="Arial" panose="020B0604020202020204" pitchFamily="34" charset="0"/>
                <a:cs typeface="Arial" panose="020B0604020202020204" pitchFamily="34" charset="0"/>
              </a:rPr>
              <a:t>KVANTITATIVNE METODE U GRAĐEVINSKOM MENADŽMENTU</a:t>
            </a:r>
          </a:p>
          <a:p>
            <a:r>
              <a:rPr lang="sr-Latn-ME" sz="2400" dirty="0" smtClean="0">
                <a:solidFill>
                  <a:schemeClr val="tx1">
                    <a:lumMod val="65000"/>
                    <a:lumOff val="35000"/>
                  </a:schemeClr>
                </a:solidFill>
                <a:latin typeface="Arial" panose="020B0604020202020204" pitchFamily="34" charset="0"/>
                <a:cs typeface="Arial" panose="020B0604020202020204" pitchFamily="34" charset="0"/>
              </a:rPr>
              <a:t>vježbe 2017/18</a:t>
            </a:r>
            <a:endParaRPr lang="sr-Latn-ME" sz="2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 name="TextBox 3"/>
          <p:cNvSpPr txBox="1"/>
          <p:nvPr/>
        </p:nvSpPr>
        <p:spPr>
          <a:xfrm>
            <a:off x="7308304" y="5877272"/>
            <a:ext cx="1584176" cy="707886"/>
          </a:xfrm>
          <a:prstGeom prst="rect">
            <a:avLst/>
          </a:prstGeom>
          <a:noFill/>
        </p:spPr>
        <p:txBody>
          <a:bodyPr wrap="square" rtlCol="0">
            <a:spAutoFit/>
          </a:bodyPr>
          <a:lstStyle/>
          <a:p>
            <a:pPr algn="ctr"/>
            <a:r>
              <a:rPr lang="sr-Latn-ME" sz="4000" b="1" dirty="0" smtClean="0"/>
              <a:t>V2</a:t>
            </a:r>
            <a:endParaRPr lang="sr-Latn-ME" sz="4000" b="1" dirty="0"/>
          </a:p>
        </p:txBody>
      </p:sp>
      <p:sp>
        <p:nvSpPr>
          <p:cNvPr id="6" name="Content Placeholder 2"/>
          <p:cNvSpPr txBox="1">
            <a:spLocks/>
          </p:cNvSpPr>
          <p:nvPr/>
        </p:nvSpPr>
        <p:spPr>
          <a:xfrm>
            <a:off x="646651" y="2444988"/>
            <a:ext cx="7920880" cy="262515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sr-Latn-ME" sz="2600" b="1" dirty="0">
                <a:solidFill>
                  <a:schemeClr val="tx1"/>
                </a:solidFill>
                <a:latin typeface="Arial" panose="020B0604020202020204" pitchFamily="34" charset="0"/>
                <a:ea typeface="+mj-ea"/>
                <a:cs typeface="Arial" panose="020B0604020202020204" pitchFamily="34" charset="0"/>
              </a:rPr>
              <a:t>TEORIJA VJEROVATNOĆE  </a:t>
            </a:r>
            <a:endParaRPr lang="sr-Latn-ME" sz="2600" b="1" dirty="0" smtClean="0">
              <a:solidFill>
                <a:schemeClr val="tx1"/>
              </a:solidFill>
              <a:latin typeface="Arial" panose="020B0604020202020204" pitchFamily="34" charset="0"/>
              <a:ea typeface="+mj-ea"/>
              <a:cs typeface="Arial" panose="020B0604020202020204" pitchFamily="34" charset="0"/>
            </a:endParaRPr>
          </a:p>
          <a:p>
            <a:pPr marL="800100" lvl="1" indent="-342900" algn="l">
              <a:buFont typeface="+mj-lt"/>
              <a:buAutoNum type="arabicPeriod"/>
            </a:pPr>
            <a:r>
              <a:rPr lang="sr-Latn-ME" sz="2600" b="1" dirty="0" smtClean="0">
                <a:solidFill>
                  <a:schemeClr val="tx1"/>
                </a:solidFill>
                <a:latin typeface="Arial" panose="020B0604020202020204" pitchFamily="34" charset="0"/>
                <a:ea typeface="+mj-ea"/>
                <a:cs typeface="Arial" panose="020B0604020202020204" pitchFamily="34" charset="0"/>
              </a:rPr>
              <a:t>Proračun uslovne vjerovatnoće</a:t>
            </a:r>
          </a:p>
          <a:p>
            <a:pPr marL="800100" lvl="1" indent="-342900" algn="l">
              <a:buFont typeface="+mj-lt"/>
              <a:buAutoNum type="arabicPeriod"/>
            </a:pPr>
            <a:r>
              <a:rPr lang="sr-Latn-ME" sz="2600" b="1" dirty="0" smtClean="0">
                <a:solidFill>
                  <a:schemeClr val="tx1"/>
                </a:solidFill>
                <a:latin typeface="Arial" panose="020B0604020202020204" pitchFamily="34" charset="0"/>
                <a:ea typeface="+mj-ea"/>
                <a:cs typeface="Arial" panose="020B0604020202020204" pitchFamily="34" charset="0"/>
              </a:rPr>
              <a:t>Proračun totalne vjerovatnoće </a:t>
            </a:r>
          </a:p>
          <a:p>
            <a:pPr marL="800100" lvl="1" indent="-342900" algn="l">
              <a:buFont typeface="+mj-lt"/>
              <a:buAutoNum type="arabicPeriod"/>
            </a:pPr>
            <a:r>
              <a:rPr lang="sr-Latn-ME" sz="2600" b="1" dirty="0" smtClean="0">
                <a:solidFill>
                  <a:schemeClr val="tx1"/>
                </a:solidFill>
                <a:latin typeface="Arial" panose="020B0604020202020204" pitchFamily="34" charset="0"/>
                <a:ea typeface="+mj-ea"/>
                <a:cs typeface="Arial" panose="020B0604020202020204" pitchFamily="34" charset="0"/>
              </a:rPr>
              <a:t>Primjena Bajesove teoreme</a:t>
            </a:r>
            <a:endParaRPr lang="sr-Latn-ME" sz="2600" b="1" dirty="0">
              <a:solidFill>
                <a:schemeClr val="tx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63680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pPr algn="l"/>
            <a:r>
              <a:rPr lang="sr-Latn-ME" sz="1600" b="1" dirty="0">
                <a:solidFill>
                  <a:srgbClr val="7030A0"/>
                </a:solidFill>
                <a:latin typeface="Arial" panose="020B0604020202020204" pitchFamily="34" charset="0"/>
                <a:cs typeface="Arial" panose="020B0604020202020204" pitchFamily="34" charset="0"/>
              </a:rPr>
              <a:t>Zadatak </a:t>
            </a:r>
            <a:r>
              <a:rPr lang="sr-Latn-ME" sz="1600" b="1" dirty="0" smtClean="0">
                <a:solidFill>
                  <a:srgbClr val="7030A0"/>
                </a:solidFill>
                <a:latin typeface="Arial" panose="020B0604020202020204" pitchFamily="34" charset="0"/>
                <a:cs typeface="Arial" panose="020B0604020202020204" pitchFamily="34" charset="0"/>
              </a:rPr>
              <a:t>1. </a:t>
            </a:r>
            <a:br>
              <a:rPr lang="sr-Latn-ME" sz="1600" b="1" dirty="0" smtClean="0">
                <a:solidFill>
                  <a:srgbClr val="7030A0"/>
                </a:solidFill>
                <a:latin typeface="Arial" panose="020B0604020202020204" pitchFamily="34" charset="0"/>
                <a:cs typeface="Arial" panose="020B0604020202020204" pitchFamily="34" charset="0"/>
              </a:rPr>
            </a:br>
            <a:r>
              <a:rPr lang="sr-Latn-ME" sz="1600" dirty="0" smtClean="0">
                <a:solidFill>
                  <a:srgbClr val="7030A0"/>
                </a:solidFill>
                <a:latin typeface="Arial" panose="020B0604020202020204" pitchFamily="34" charset="0"/>
                <a:cs typeface="Arial" panose="020B0604020202020204" pitchFamily="34" charset="0"/>
              </a:rPr>
              <a:t>U kutiji se nalazi 50 proizvoda, od čega je 20% neispravnih. Kontrolor izvlači 5 proizvoda jedan za drugim (bez vraćanja). Kolika je vjerovatnoća da će ocjena kontrolora biti pozitivna (svi proizvodi u uzorku su ispravni)?</a:t>
            </a:r>
            <a:endParaRPr lang="sr-Latn-ME" sz="1600" dirty="0">
              <a:solidFill>
                <a:srgbClr val="7030A0"/>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539552" y="1628800"/>
            <a:ext cx="8147248" cy="44973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lphaLcParenR"/>
            </a:pPr>
            <a:endParaRPr lang="en-US" sz="1600" dirty="0" smtClean="0">
              <a:solidFill>
                <a:srgbClr val="7030A0"/>
              </a:solidFill>
              <a:latin typeface="Arial" panose="020B0604020202020204" pitchFamily="34" charset="0"/>
              <a:cs typeface="Arial" panose="020B0604020202020204" pitchFamily="34" charset="0"/>
            </a:endParaRPr>
          </a:p>
        </p:txBody>
      </p:sp>
      <p:sp>
        <p:nvSpPr>
          <p:cNvPr id="4" name="Content Placeholder 3"/>
          <p:cNvSpPr>
            <a:spLocks noGrp="1"/>
          </p:cNvSpPr>
          <p:nvPr>
            <p:ph idx="1"/>
          </p:nvPr>
        </p:nvSpPr>
        <p:spPr>
          <a:xfrm>
            <a:off x="457200" y="1340768"/>
            <a:ext cx="8229600" cy="5030019"/>
          </a:xfrm>
        </p:spPr>
        <p:txBody>
          <a:bodyPr>
            <a:noAutofit/>
          </a:bodyPr>
          <a:lstStyle/>
          <a:p>
            <a:pPr marL="0" indent="0">
              <a:buNone/>
            </a:pPr>
            <a:r>
              <a:rPr lang="sr-Latn-ME" sz="1600" b="1" u="sng" dirty="0" smtClean="0">
                <a:solidFill>
                  <a:srgbClr val="7030A0"/>
                </a:solidFill>
                <a:latin typeface="Arial" panose="020B0604020202020204" pitchFamily="34" charset="0"/>
                <a:cs typeface="Arial" panose="020B0604020202020204" pitchFamily="34" charset="0"/>
              </a:rPr>
              <a:t>RJEŠENJE</a:t>
            </a:r>
          </a:p>
          <a:p>
            <a:r>
              <a:rPr lang="sr-Latn-ME" sz="1600" dirty="0" smtClean="0">
                <a:solidFill>
                  <a:srgbClr val="7030A0"/>
                </a:solidFill>
                <a:latin typeface="Arial" panose="020B0604020202020204" pitchFamily="34" charset="0"/>
                <a:cs typeface="Arial" panose="020B0604020202020204" pitchFamily="34" charset="0"/>
              </a:rPr>
              <a:t>neka su događaji:</a:t>
            </a:r>
          </a:p>
          <a:p>
            <a:r>
              <a:rPr lang="sr-Latn-ME" sz="1600" dirty="0" smtClean="0">
                <a:solidFill>
                  <a:srgbClr val="7030A0"/>
                </a:solidFill>
                <a:latin typeface="Arial" panose="020B0604020202020204" pitchFamily="34" charset="0"/>
                <a:cs typeface="Arial" panose="020B0604020202020204" pitchFamily="34" charset="0"/>
              </a:rPr>
              <a:t> A- „izvučeni proizvodi su svi ispravni “</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ostvaruje</a:t>
            </a:r>
            <a:r>
              <a:rPr lang="en-US" sz="1600" dirty="0" smtClean="0">
                <a:solidFill>
                  <a:srgbClr val="7030A0"/>
                </a:solidFill>
                <a:latin typeface="Arial" panose="020B0604020202020204" pitchFamily="34" charset="0"/>
                <a:cs typeface="Arial" panose="020B0604020202020204" pitchFamily="34" charset="0"/>
              </a:rPr>
              <a:t> se </a:t>
            </a:r>
            <a:r>
              <a:rPr lang="en-US" sz="1600" dirty="0" err="1" smtClean="0">
                <a:solidFill>
                  <a:srgbClr val="7030A0"/>
                </a:solidFill>
                <a:latin typeface="Arial" panose="020B0604020202020204" pitchFamily="34" charset="0"/>
                <a:cs typeface="Arial" panose="020B0604020202020204" pitchFamily="34" charset="0"/>
              </a:rPr>
              <a:t>ako</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su</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svi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dolje</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navedeni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dogadjaji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realizovani</a:t>
            </a:r>
            <a:endParaRPr lang="sr-Latn-ME" sz="1600" dirty="0" smtClean="0">
              <a:solidFill>
                <a:srgbClr val="7030A0"/>
              </a:solidFill>
              <a:latin typeface="Arial" panose="020B0604020202020204" pitchFamily="34" charset="0"/>
              <a:cs typeface="Arial" panose="020B0604020202020204" pitchFamily="34" charset="0"/>
            </a:endParaRPr>
          </a:p>
          <a:p>
            <a:pPr lvl="1"/>
            <a:r>
              <a:rPr lang="sr-Latn-ME" sz="1600" dirty="0" smtClean="0">
                <a:solidFill>
                  <a:srgbClr val="7030A0"/>
                </a:solidFill>
                <a:latin typeface="Arial" panose="020B0604020202020204" pitchFamily="34" charset="0"/>
                <a:cs typeface="Arial" panose="020B0604020202020204" pitchFamily="34" charset="0"/>
              </a:rPr>
              <a:t>A1= „prvi izvučeni je ispravan“, P(A1)= vjerovatnoća da je prvi izvučeni ispravan (odnos ukupno ispravnih kroz ukupan broj predmeta)=</a:t>
            </a:r>
          </a:p>
          <a:p>
            <a:pPr marL="457200" lvl="1" indent="0" algn="ctr">
              <a:buNone/>
            </a:pPr>
            <a:r>
              <a:rPr lang="sr-Latn-ME" sz="1600" dirty="0" smtClean="0">
                <a:solidFill>
                  <a:srgbClr val="7030A0"/>
                </a:solidFill>
                <a:latin typeface="Arial" panose="020B0604020202020204" pitchFamily="34" charset="0"/>
                <a:cs typeface="Arial" panose="020B0604020202020204" pitchFamily="34" charset="0"/>
              </a:rPr>
              <a:t>P(A1)=(50-50*20%)/50=40/50</a:t>
            </a:r>
          </a:p>
          <a:p>
            <a:pPr lvl="1"/>
            <a:r>
              <a:rPr lang="sr-Latn-ME" sz="1600" dirty="0" smtClean="0">
                <a:solidFill>
                  <a:srgbClr val="7030A0"/>
                </a:solidFill>
                <a:latin typeface="Arial" panose="020B0604020202020204" pitchFamily="34" charset="0"/>
                <a:cs typeface="Arial" panose="020B0604020202020204" pitchFamily="34" charset="0"/>
              </a:rPr>
              <a:t>A2= „drugi izvučeni </a:t>
            </a:r>
            <a:r>
              <a:rPr lang="sr-Latn-ME" sz="1600" dirty="0">
                <a:solidFill>
                  <a:srgbClr val="7030A0"/>
                </a:solidFill>
                <a:latin typeface="Arial" panose="020B0604020202020204" pitchFamily="34" charset="0"/>
                <a:cs typeface="Arial" panose="020B0604020202020204" pitchFamily="34" charset="0"/>
              </a:rPr>
              <a:t>je ispravan“, </a:t>
            </a:r>
            <a:r>
              <a:rPr lang="sr-Latn-ME" sz="1600" dirty="0" smtClean="0">
                <a:solidFill>
                  <a:srgbClr val="7030A0"/>
                </a:solidFill>
                <a:latin typeface="Arial" panose="020B0604020202020204" pitchFamily="34" charset="0"/>
                <a:cs typeface="Arial" panose="020B0604020202020204" pitchFamily="34" charset="0"/>
              </a:rPr>
              <a:t>P(A2)= </a:t>
            </a:r>
            <a:r>
              <a:rPr lang="sr-Latn-ME" sz="1600" dirty="0">
                <a:solidFill>
                  <a:srgbClr val="7030A0"/>
                </a:solidFill>
                <a:latin typeface="Arial" panose="020B0604020202020204" pitchFamily="34" charset="0"/>
                <a:cs typeface="Arial" panose="020B0604020202020204" pitchFamily="34" charset="0"/>
              </a:rPr>
              <a:t>vjerovatnoća da je </a:t>
            </a:r>
            <a:r>
              <a:rPr lang="sr-Latn-ME" sz="1600" dirty="0" smtClean="0">
                <a:solidFill>
                  <a:srgbClr val="7030A0"/>
                </a:solidFill>
                <a:latin typeface="Arial" panose="020B0604020202020204" pitchFamily="34" charset="0"/>
                <a:cs typeface="Arial" panose="020B0604020202020204" pitchFamily="34" charset="0"/>
              </a:rPr>
              <a:t>drugi izvučeni </a:t>
            </a:r>
            <a:r>
              <a:rPr lang="sr-Latn-ME" sz="1600" dirty="0">
                <a:solidFill>
                  <a:srgbClr val="7030A0"/>
                </a:solidFill>
                <a:latin typeface="Arial" panose="020B0604020202020204" pitchFamily="34" charset="0"/>
                <a:cs typeface="Arial" panose="020B0604020202020204" pitchFamily="34" charset="0"/>
              </a:rPr>
              <a:t>ispravan (odnos </a:t>
            </a:r>
            <a:r>
              <a:rPr lang="sr-Latn-ME" sz="1600" i="1" u="sng" dirty="0" smtClean="0">
                <a:solidFill>
                  <a:srgbClr val="7030A0"/>
                </a:solidFill>
                <a:latin typeface="Arial" panose="020B0604020202020204" pitchFamily="34" charset="0"/>
                <a:cs typeface="Arial" panose="020B0604020202020204" pitchFamily="34" charset="0"/>
              </a:rPr>
              <a:t>preostalih</a:t>
            </a:r>
            <a:r>
              <a:rPr lang="sr-Latn-ME" sz="1600" dirty="0" smtClean="0">
                <a:solidFill>
                  <a:srgbClr val="7030A0"/>
                </a:solidFill>
                <a:latin typeface="Arial" panose="020B0604020202020204" pitchFamily="34" charset="0"/>
                <a:cs typeface="Arial" panose="020B0604020202020204" pitchFamily="34" charset="0"/>
              </a:rPr>
              <a:t> ukupno </a:t>
            </a:r>
            <a:r>
              <a:rPr lang="sr-Latn-ME" sz="1600" dirty="0">
                <a:solidFill>
                  <a:srgbClr val="7030A0"/>
                </a:solidFill>
                <a:latin typeface="Arial" panose="020B0604020202020204" pitchFamily="34" charset="0"/>
                <a:cs typeface="Arial" panose="020B0604020202020204" pitchFamily="34" charset="0"/>
              </a:rPr>
              <a:t>ispravnih kroz </a:t>
            </a:r>
            <a:r>
              <a:rPr lang="sr-Latn-ME" sz="1600" dirty="0" smtClean="0">
                <a:solidFill>
                  <a:srgbClr val="7030A0"/>
                </a:solidFill>
                <a:latin typeface="Arial" panose="020B0604020202020204" pitchFamily="34" charset="0"/>
                <a:cs typeface="Arial" panose="020B0604020202020204" pitchFamily="34" charset="0"/>
              </a:rPr>
              <a:t>ukupno </a:t>
            </a:r>
            <a:r>
              <a:rPr lang="sr-Latn-ME" sz="1600" i="1" u="sng" dirty="0" smtClean="0">
                <a:solidFill>
                  <a:srgbClr val="7030A0"/>
                </a:solidFill>
                <a:latin typeface="Arial" panose="020B0604020202020204" pitchFamily="34" charset="0"/>
                <a:cs typeface="Arial" panose="020B0604020202020204" pitchFamily="34" charset="0"/>
              </a:rPr>
              <a:t>preostali</a:t>
            </a:r>
            <a:r>
              <a:rPr lang="sr-Latn-ME" sz="1600" dirty="0" smtClean="0">
                <a:solidFill>
                  <a:srgbClr val="7030A0"/>
                </a:solidFill>
                <a:latin typeface="Arial" panose="020B0604020202020204" pitchFamily="34" charset="0"/>
                <a:cs typeface="Arial" panose="020B0604020202020204" pitchFamily="34" charset="0"/>
              </a:rPr>
              <a:t>  </a:t>
            </a:r>
            <a:r>
              <a:rPr lang="sr-Latn-ME" sz="1600" dirty="0">
                <a:solidFill>
                  <a:srgbClr val="7030A0"/>
                </a:solidFill>
                <a:latin typeface="Arial" panose="020B0604020202020204" pitchFamily="34" charset="0"/>
                <a:cs typeface="Arial" panose="020B0604020202020204" pitchFamily="34" charset="0"/>
              </a:rPr>
              <a:t>broj </a:t>
            </a:r>
            <a:r>
              <a:rPr lang="sr-Latn-ME" sz="1600" dirty="0" smtClean="0">
                <a:solidFill>
                  <a:srgbClr val="7030A0"/>
                </a:solidFill>
                <a:latin typeface="Arial" panose="020B0604020202020204" pitchFamily="34" charset="0"/>
                <a:cs typeface="Arial" panose="020B0604020202020204" pitchFamily="34" charset="0"/>
              </a:rPr>
              <a:t>predmeta, ako je prvi izvuceni bio ispravan)=</a:t>
            </a:r>
            <a:endParaRPr lang="sr-Latn-ME" sz="1600" dirty="0">
              <a:solidFill>
                <a:srgbClr val="7030A0"/>
              </a:solidFill>
              <a:latin typeface="Arial" panose="020B0604020202020204" pitchFamily="34" charset="0"/>
              <a:cs typeface="Arial" panose="020B0604020202020204" pitchFamily="34" charset="0"/>
            </a:endParaRPr>
          </a:p>
          <a:p>
            <a:pPr marL="457200" lvl="1" indent="0" algn="ctr">
              <a:buNone/>
            </a:pPr>
            <a:r>
              <a:rPr lang="sr-Latn-ME" sz="1600" dirty="0" smtClean="0">
                <a:solidFill>
                  <a:srgbClr val="7030A0"/>
                </a:solidFill>
                <a:latin typeface="Arial" panose="020B0604020202020204" pitchFamily="34" charset="0"/>
                <a:cs typeface="Arial" panose="020B0604020202020204" pitchFamily="34" charset="0"/>
              </a:rPr>
              <a:t>P(A2</a:t>
            </a:r>
            <a:r>
              <a:rPr lang="en-US" sz="1600" dirty="0" smtClean="0">
                <a:solidFill>
                  <a:srgbClr val="7030A0"/>
                </a:solidFill>
                <a:latin typeface="Arial" panose="020B0604020202020204" pitchFamily="34" charset="0"/>
                <a:cs typeface="Arial" panose="020B0604020202020204" pitchFamily="34" charset="0"/>
              </a:rPr>
              <a:t>|A1</a:t>
            </a:r>
            <a:r>
              <a:rPr lang="sr-Latn-ME" sz="1600" dirty="0" smtClean="0">
                <a:solidFill>
                  <a:srgbClr val="7030A0"/>
                </a:solidFill>
                <a:latin typeface="Arial" panose="020B0604020202020204" pitchFamily="34" charset="0"/>
                <a:cs typeface="Arial" panose="020B0604020202020204" pitchFamily="34" charset="0"/>
              </a:rPr>
              <a:t>)=(40-1)/(50-1)=39/49</a:t>
            </a:r>
          </a:p>
          <a:p>
            <a:pPr lvl="1"/>
            <a:r>
              <a:rPr lang="sr-Latn-ME" sz="1600" dirty="0" smtClean="0">
                <a:solidFill>
                  <a:srgbClr val="7030A0"/>
                </a:solidFill>
                <a:latin typeface="Arial" panose="020B0604020202020204" pitchFamily="34" charset="0"/>
                <a:cs typeface="Arial" panose="020B0604020202020204" pitchFamily="34" charset="0"/>
              </a:rPr>
              <a:t>A3= „treći izvučeni </a:t>
            </a:r>
            <a:r>
              <a:rPr lang="sr-Latn-ME" sz="1600" dirty="0">
                <a:solidFill>
                  <a:srgbClr val="7030A0"/>
                </a:solidFill>
                <a:latin typeface="Arial" panose="020B0604020202020204" pitchFamily="34" charset="0"/>
                <a:cs typeface="Arial" panose="020B0604020202020204" pitchFamily="34" charset="0"/>
              </a:rPr>
              <a:t>je ispravan</a:t>
            </a:r>
            <a:r>
              <a:rPr lang="sr-Latn-ME" sz="1600" dirty="0" smtClean="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 :  </a:t>
            </a:r>
            <a:r>
              <a:rPr lang="sr-Latn-ME" sz="1600" dirty="0" smtClean="0">
                <a:solidFill>
                  <a:srgbClr val="7030A0"/>
                </a:solidFill>
                <a:latin typeface="Arial" panose="020B0604020202020204" pitchFamily="34" charset="0"/>
                <a:cs typeface="Arial" panose="020B0604020202020204" pitchFamily="34" charset="0"/>
              </a:rPr>
              <a:t>P(A3</a:t>
            </a:r>
            <a:r>
              <a:rPr lang="en-US" sz="1600" dirty="0" smtClean="0">
                <a:solidFill>
                  <a:srgbClr val="7030A0"/>
                </a:solidFill>
                <a:latin typeface="Arial" panose="020B0604020202020204" pitchFamily="34" charset="0"/>
                <a:cs typeface="Arial" panose="020B0604020202020204" pitchFamily="34" charset="0"/>
              </a:rPr>
              <a:t>|A2∩A1</a:t>
            </a:r>
            <a:r>
              <a:rPr lang="sr-Latn-ME" sz="1600" dirty="0" smtClean="0">
                <a:solidFill>
                  <a:srgbClr val="7030A0"/>
                </a:solidFill>
                <a:latin typeface="Arial" panose="020B0604020202020204" pitchFamily="34" charset="0"/>
                <a:cs typeface="Arial" panose="020B0604020202020204" pitchFamily="34" charset="0"/>
              </a:rPr>
              <a:t>)=(40-2)/(50-2)=38/48</a:t>
            </a:r>
            <a:endParaRPr lang="en-US" sz="1600" dirty="0" smtClean="0">
              <a:solidFill>
                <a:srgbClr val="7030A0"/>
              </a:solidFill>
              <a:latin typeface="Arial" panose="020B0604020202020204" pitchFamily="34" charset="0"/>
              <a:cs typeface="Arial" panose="020B0604020202020204" pitchFamily="34" charset="0"/>
            </a:endParaRPr>
          </a:p>
          <a:p>
            <a:pPr lvl="1"/>
            <a:r>
              <a:rPr lang="sr-Latn-ME" sz="1600" dirty="0" smtClean="0">
                <a:solidFill>
                  <a:srgbClr val="7030A0"/>
                </a:solidFill>
                <a:latin typeface="Arial" panose="020B0604020202020204" pitchFamily="34" charset="0"/>
                <a:cs typeface="Arial" panose="020B0604020202020204" pitchFamily="34" charset="0"/>
              </a:rPr>
              <a:t>A</a:t>
            </a:r>
            <a:r>
              <a:rPr lang="en-US" sz="1600" dirty="0" smtClean="0">
                <a:solidFill>
                  <a:srgbClr val="7030A0"/>
                </a:solidFill>
                <a:latin typeface="Arial" panose="020B0604020202020204" pitchFamily="34" charset="0"/>
                <a:cs typeface="Arial" panose="020B0604020202020204" pitchFamily="34" charset="0"/>
              </a:rPr>
              <a:t>4</a:t>
            </a:r>
            <a:r>
              <a:rPr lang="sr-Latn-ME" sz="1600" dirty="0" smtClean="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c</a:t>
            </a:r>
            <a:r>
              <a:rPr lang="en-US" sz="1600" dirty="0" err="1" smtClean="0">
                <a:solidFill>
                  <a:srgbClr val="7030A0"/>
                </a:solidFill>
                <a:latin typeface="Arial" panose="020B0604020202020204" pitchFamily="34" charset="0"/>
                <a:cs typeface="Arial" panose="020B0604020202020204" pitchFamily="34" charset="0"/>
              </a:rPr>
              <a:t>etvrt</a:t>
            </a:r>
            <a:r>
              <a:rPr lang="en-US" sz="1600" dirty="0" smtClean="0">
                <a:solidFill>
                  <a:srgbClr val="7030A0"/>
                </a:solidFill>
                <a:latin typeface="Arial" panose="020B0604020202020204" pitchFamily="34" charset="0"/>
                <a:cs typeface="Arial" panose="020B0604020202020204" pitchFamily="34" charset="0"/>
              </a:rPr>
              <a:t> </a:t>
            </a:r>
            <a:r>
              <a:rPr lang="sr-Latn-ME" sz="1600" dirty="0" smtClean="0">
                <a:solidFill>
                  <a:srgbClr val="7030A0"/>
                </a:solidFill>
                <a:latin typeface="Arial" panose="020B0604020202020204" pitchFamily="34" charset="0"/>
                <a:cs typeface="Arial" panose="020B0604020202020204" pitchFamily="34" charset="0"/>
              </a:rPr>
              <a:t>izvučeni </a:t>
            </a:r>
            <a:r>
              <a:rPr lang="sr-Latn-ME" sz="1600" dirty="0">
                <a:solidFill>
                  <a:srgbClr val="7030A0"/>
                </a:solidFill>
                <a:latin typeface="Arial" panose="020B0604020202020204" pitchFamily="34" charset="0"/>
                <a:cs typeface="Arial" panose="020B0604020202020204" pitchFamily="34" charset="0"/>
              </a:rPr>
              <a:t>je ispravan“</a:t>
            </a:r>
            <a:r>
              <a:rPr lang="en-US" sz="1600" dirty="0">
                <a:solidFill>
                  <a:srgbClr val="7030A0"/>
                </a:solidFill>
                <a:latin typeface="Arial" panose="020B0604020202020204" pitchFamily="34" charset="0"/>
                <a:cs typeface="Arial" panose="020B0604020202020204" pitchFamily="34" charset="0"/>
              </a:rPr>
              <a:t> :  </a:t>
            </a:r>
            <a:r>
              <a:rPr lang="sr-Latn-ME" sz="1600" dirty="0" smtClean="0">
                <a:solidFill>
                  <a:srgbClr val="7030A0"/>
                </a:solidFill>
                <a:latin typeface="Arial" panose="020B0604020202020204" pitchFamily="34" charset="0"/>
                <a:cs typeface="Arial" panose="020B0604020202020204" pitchFamily="34" charset="0"/>
              </a:rPr>
              <a:t>P(A</a:t>
            </a:r>
            <a:r>
              <a:rPr lang="en-US" sz="1600" dirty="0" smtClean="0">
                <a:solidFill>
                  <a:srgbClr val="7030A0"/>
                </a:solidFill>
                <a:latin typeface="Arial" panose="020B0604020202020204" pitchFamily="34" charset="0"/>
                <a:cs typeface="Arial" panose="020B0604020202020204" pitchFamily="34" charset="0"/>
              </a:rPr>
              <a:t>4|A3∩A2</a:t>
            </a:r>
            <a:r>
              <a:rPr lang="en-US" sz="1600" dirty="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A1</a:t>
            </a:r>
            <a:r>
              <a:rPr lang="sr-Latn-ME" sz="1600" dirty="0" smtClean="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37/47</a:t>
            </a:r>
          </a:p>
          <a:p>
            <a:pPr lvl="1"/>
            <a:r>
              <a:rPr lang="sr-Latn-ME" sz="1600" dirty="0">
                <a:solidFill>
                  <a:srgbClr val="7030A0"/>
                </a:solidFill>
                <a:latin typeface="Arial" panose="020B0604020202020204" pitchFamily="34" charset="0"/>
                <a:cs typeface="Arial" panose="020B0604020202020204" pitchFamily="34" charset="0"/>
              </a:rPr>
              <a:t>A</a:t>
            </a:r>
            <a:r>
              <a:rPr lang="en-US" sz="1600" dirty="0">
                <a:solidFill>
                  <a:srgbClr val="7030A0"/>
                </a:solidFill>
                <a:latin typeface="Arial" panose="020B0604020202020204" pitchFamily="34" charset="0"/>
                <a:cs typeface="Arial" panose="020B0604020202020204" pitchFamily="34" charset="0"/>
              </a:rPr>
              <a:t>4</a:t>
            </a:r>
            <a:r>
              <a:rPr lang="sr-Latn-ME" sz="1600" dirty="0">
                <a:solidFill>
                  <a:srgbClr val="7030A0"/>
                </a:solidFill>
                <a:latin typeface="Arial" panose="020B0604020202020204" pitchFamily="34" charset="0"/>
                <a:cs typeface="Arial" panose="020B0604020202020204" pitchFamily="34" charset="0"/>
              </a:rPr>
              <a:t>= </a:t>
            </a:r>
            <a:r>
              <a:rPr lang="sr-Latn-ME" sz="1600" dirty="0" smtClean="0">
                <a:solidFill>
                  <a:srgbClr val="7030A0"/>
                </a:solidFill>
                <a:latin typeface="Arial" panose="020B0604020202020204" pitchFamily="34" charset="0"/>
                <a:cs typeface="Arial" panose="020B0604020202020204" pitchFamily="34" charset="0"/>
              </a:rPr>
              <a:t>„</a:t>
            </a:r>
            <a:r>
              <a:rPr lang="en-US" sz="1600" dirty="0" err="1" smtClean="0">
                <a:solidFill>
                  <a:srgbClr val="7030A0"/>
                </a:solidFill>
                <a:latin typeface="Arial" panose="020B0604020202020204" pitchFamily="34" charset="0"/>
                <a:cs typeface="Arial" panose="020B0604020202020204" pitchFamily="34" charset="0"/>
              </a:rPr>
              <a:t>peti</a:t>
            </a:r>
            <a:r>
              <a:rPr lang="en-US" sz="1600" dirty="0" smtClean="0">
                <a:solidFill>
                  <a:srgbClr val="7030A0"/>
                </a:solidFill>
                <a:latin typeface="Arial" panose="020B0604020202020204" pitchFamily="34" charset="0"/>
                <a:cs typeface="Arial" panose="020B0604020202020204" pitchFamily="34" charset="0"/>
              </a:rPr>
              <a:t> </a:t>
            </a:r>
            <a:r>
              <a:rPr lang="sr-Latn-ME" sz="1600" dirty="0" smtClean="0">
                <a:solidFill>
                  <a:srgbClr val="7030A0"/>
                </a:solidFill>
                <a:latin typeface="Arial" panose="020B0604020202020204" pitchFamily="34" charset="0"/>
                <a:cs typeface="Arial" panose="020B0604020202020204" pitchFamily="34" charset="0"/>
              </a:rPr>
              <a:t>izvučeni </a:t>
            </a:r>
            <a:r>
              <a:rPr lang="sr-Latn-ME" sz="1600" dirty="0">
                <a:solidFill>
                  <a:srgbClr val="7030A0"/>
                </a:solidFill>
                <a:latin typeface="Arial" panose="020B0604020202020204" pitchFamily="34" charset="0"/>
                <a:cs typeface="Arial" panose="020B0604020202020204" pitchFamily="34" charset="0"/>
              </a:rPr>
              <a:t>je ispravan“</a:t>
            </a:r>
            <a:r>
              <a:rPr lang="en-US" sz="1600" dirty="0">
                <a:solidFill>
                  <a:srgbClr val="7030A0"/>
                </a:solidFill>
                <a:latin typeface="Arial" panose="020B0604020202020204" pitchFamily="34" charset="0"/>
                <a:cs typeface="Arial" panose="020B0604020202020204" pitchFamily="34" charset="0"/>
              </a:rPr>
              <a:t> :  </a:t>
            </a:r>
            <a:r>
              <a:rPr lang="sr-Latn-ME" sz="1600" dirty="0" smtClean="0">
                <a:solidFill>
                  <a:srgbClr val="7030A0"/>
                </a:solidFill>
                <a:latin typeface="Arial" panose="020B0604020202020204" pitchFamily="34" charset="0"/>
                <a:cs typeface="Arial" panose="020B0604020202020204" pitchFamily="34" charset="0"/>
              </a:rPr>
              <a:t>P(A</a:t>
            </a:r>
            <a:r>
              <a:rPr lang="en-US" sz="1600" dirty="0" smtClean="0">
                <a:solidFill>
                  <a:srgbClr val="7030A0"/>
                </a:solidFill>
                <a:latin typeface="Arial" panose="020B0604020202020204" pitchFamily="34" charset="0"/>
                <a:cs typeface="Arial" panose="020B0604020202020204" pitchFamily="34" charset="0"/>
              </a:rPr>
              <a:t>5|A4∩A3</a:t>
            </a:r>
            <a:r>
              <a:rPr lang="en-US" sz="1600" dirty="0">
                <a:solidFill>
                  <a:srgbClr val="7030A0"/>
                </a:solidFill>
                <a:latin typeface="Arial" panose="020B0604020202020204" pitchFamily="34" charset="0"/>
                <a:cs typeface="Arial" panose="020B0604020202020204" pitchFamily="34" charset="0"/>
              </a:rPr>
              <a:t>∩A2∩A1</a:t>
            </a:r>
            <a:r>
              <a:rPr lang="sr-Latn-ME" sz="1600" dirty="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36/46</a:t>
            </a:r>
            <a:endParaRPr lang="en-US" sz="1600" dirty="0">
              <a:solidFill>
                <a:srgbClr val="7030A0"/>
              </a:solidFill>
              <a:latin typeface="Arial" panose="020B0604020202020204" pitchFamily="34" charset="0"/>
              <a:cs typeface="Arial" panose="020B0604020202020204" pitchFamily="34" charset="0"/>
            </a:endParaRPr>
          </a:p>
          <a:p>
            <a:pPr marL="457200" lvl="1" indent="0" algn="ctr">
              <a:buNone/>
            </a:pPr>
            <a:r>
              <a:rPr lang="en-US" sz="1600" dirty="0" smtClean="0">
                <a:solidFill>
                  <a:srgbClr val="7030A0"/>
                </a:solidFill>
                <a:latin typeface="Arial" panose="020B0604020202020204" pitchFamily="34" charset="0"/>
                <a:cs typeface="Arial" panose="020B0604020202020204" pitchFamily="34" charset="0"/>
              </a:rPr>
              <a:t>P</a:t>
            </a:r>
            <a:r>
              <a:rPr lang="sr-Latn-ME" sz="1600" dirty="0" smtClean="0">
                <a:solidFill>
                  <a:srgbClr val="7030A0"/>
                </a:solidFill>
                <a:latin typeface="Arial" panose="020B0604020202020204" pitchFamily="34" charset="0"/>
                <a:cs typeface="Arial" panose="020B0604020202020204" pitchFamily="34" charset="0"/>
              </a:rPr>
              <a:t>(A)=P(A1)∙P(A2</a:t>
            </a:r>
            <a:r>
              <a:rPr lang="en-US" sz="1600" dirty="0" smtClean="0">
                <a:solidFill>
                  <a:srgbClr val="7030A0"/>
                </a:solidFill>
                <a:latin typeface="Arial" panose="020B0604020202020204" pitchFamily="34" charset="0"/>
                <a:cs typeface="Arial" panose="020B0604020202020204" pitchFamily="34" charset="0"/>
              </a:rPr>
              <a:t>|A1)∙</a:t>
            </a:r>
            <a:r>
              <a:rPr lang="sr-Latn-ME" sz="1600" dirty="0">
                <a:solidFill>
                  <a:srgbClr val="7030A0"/>
                </a:solidFill>
                <a:latin typeface="Arial" panose="020B0604020202020204" pitchFamily="34" charset="0"/>
                <a:cs typeface="Arial" panose="020B0604020202020204" pitchFamily="34" charset="0"/>
              </a:rPr>
              <a:t> P(A3</a:t>
            </a:r>
            <a:r>
              <a:rPr lang="en-US" sz="1600" dirty="0">
                <a:solidFill>
                  <a:srgbClr val="7030A0"/>
                </a:solidFill>
                <a:latin typeface="Arial" panose="020B0604020202020204" pitchFamily="34" charset="0"/>
                <a:cs typeface="Arial" panose="020B0604020202020204" pitchFamily="34" charset="0"/>
              </a:rPr>
              <a:t>|A2∩A1</a:t>
            </a:r>
            <a:r>
              <a:rPr lang="sr-Latn-ME" sz="1600" dirty="0" smtClean="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a:t>
            </a:r>
            <a:r>
              <a:rPr lang="sr-Latn-ME" sz="1600" dirty="0">
                <a:solidFill>
                  <a:srgbClr val="7030A0"/>
                </a:solidFill>
                <a:latin typeface="Arial" panose="020B0604020202020204" pitchFamily="34" charset="0"/>
                <a:cs typeface="Arial" panose="020B0604020202020204" pitchFamily="34" charset="0"/>
              </a:rPr>
              <a:t> P(A</a:t>
            </a:r>
            <a:r>
              <a:rPr lang="en-US" sz="1600" dirty="0">
                <a:solidFill>
                  <a:srgbClr val="7030A0"/>
                </a:solidFill>
                <a:latin typeface="Arial" panose="020B0604020202020204" pitchFamily="34" charset="0"/>
                <a:cs typeface="Arial" panose="020B0604020202020204" pitchFamily="34" charset="0"/>
              </a:rPr>
              <a:t>4|A3∩A2∩A1</a:t>
            </a:r>
            <a:r>
              <a:rPr lang="sr-Latn-ME" sz="1600" dirty="0" smtClean="0">
                <a:solidFill>
                  <a:srgbClr val="7030A0"/>
                </a:solidFill>
                <a:latin typeface="Arial" panose="020B0604020202020204" pitchFamily="34" charset="0"/>
                <a:cs typeface="Arial" panose="020B0604020202020204" pitchFamily="34" charset="0"/>
              </a:rPr>
              <a:t>)∙</a:t>
            </a:r>
            <a:r>
              <a:rPr lang="sr-Latn-ME" sz="1600" dirty="0">
                <a:solidFill>
                  <a:srgbClr val="7030A0"/>
                </a:solidFill>
                <a:latin typeface="Arial" panose="020B0604020202020204" pitchFamily="34" charset="0"/>
                <a:cs typeface="Arial" panose="020B0604020202020204" pitchFamily="34" charset="0"/>
              </a:rPr>
              <a:t> P(A</a:t>
            </a:r>
            <a:r>
              <a:rPr lang="en-US" sz="1600" dirty="0">
                <a:solidFill>
                  <a:srgbClr val="7030A0"/>
                </a:solidFill>
                <a:latin typeface="Arial" panose="020B0604020202020204" pitchFamily="34" charset="0"/>
                <a:cs typeface="Arial" panose="020B0604020202020204" pitchFamily="34" charset="0"/>
              </a:rPr>
              <a:t>5|A4∩A3∩A2∩A1</a:t>
            </a:r>
            <a:r>
              <a:rPr lang="sr-Latn-ME" sz="1600" dirty="0" smtClean="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40/50∙39/49∙38/48∙37/47∙36/46)=0,31</a:t>
            </a:r>
            <a:endParaRPr lang="sr-Latn-ME" sz="1600" dirty="0">
              <a:solidFill>
                <a:srgbClr val="7030A0"/>
              </a:solidFill>
              <a:latin typeface="Arial" panose="020B0604020202020204" pitchFamily="34" charset="0"/>
              <a:cs typeface="Arial" panose="020B0604020202020204" pitchFamily="34" charset="0"/>
            </a:endParaRPr>
          </a:p>
          <a:p>
            <a:pPr marL="457200" lvl="1" indent="0" algn="ctr">
              <a:buNone/>
            </a:pPr>
            <a:endParaRPr lang="sr-Latn-ME" sz="1600" dirty="0">
              <a:solidFill>
                <a:srgbClr val="7030A0"/>
              </a:solidFill>
              <a:latin typeface="Arial" panose="020B0604020202020204" pitchFamily="34" charset="0"/>
              <a:cs typeface="Arial" panose="020B0604020202020204" pitchFamily="34" charset="0"/>
            </a:endParaRPr>
          </a:p>
          <a:p>
            <a:pPr marL="457200" lvl="1" indent="0" algn="ctr">
              <a:buNone/>
            </a:pPr>
            <a:endParaRPr lang="sr-Latn-ME" sz="1600" dirty="0" smtClean="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9058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vert="horz" lIns="91440" tIns="45720" rIns="91440" bIns="45720" rtlCol="0" anchor="ctr">
            <a:noAutofit/>
          </a:bodyPr>
          <a:lstStyle/>
          <a:p>
            <a:pPr algn="l"/>
            <a:r>
              <a:rPr lang="sr-Latn-ME" sz="1600" b="1" dirty="0">
                <a:solidFill>
                  <a:srgbClr val="7030A0"/>
                </a:solidFill>
                <a:latin typeface="Arial" panose="020B0604020202020204" pitchFamily="34" charset="0"/>
                <a:cs typeface="Arial" panose="020B0604020202020204" pitchFamily="34" charset="0"/>
              </a:rPr>
              <a:t>Zadatak 2</a:t>
            </a:r>
            <a:r>
              <a:rPr lang="sr-Latn-ME" sz="1600" b="1" dirty="0" smtClean="0">
                <a:solidFill>
                  <a:srgbClr val="7030A0"/>
                </a:solidFill>
                <a:latin typeface="Arial" panose="020B0604020202020204" pitchFamily="34" charset="0"/>
                <a:cs typeface="Arial" panose="020B0604020202020204" pitchFamily="34" charset="0"/>
              </a:rPr>
              <a:t>. </a:t>
            </a:r>
            <a:br>
              <a:rPr lang="sr-Latn-ME" sz="1600" b="1" dirty="0" smtClean="0">
                <a:solidFill>
                  <a:srgbClr val="7030A0"/>
                </a:solidFill>
                <a:latin typeface="Arial" panose="020B0604020202020204" pitchFamily="34" charset="0"/>
                <a:cs typeface="Arial" panose="020B0604020202020204" pitchFamily="34" charset="0"/>
              </a:rPr>
            </a:br>
            <a:r>
              <a:rPr lang="sr-Latn-ME" sz="1600" dirty="0" smtClean="0">
                <a:solidFill>
                  <a:srgbClr val="7030A0"/>
                </a:solidFill>
                <a:latin typeface="Arial" panose="020B0604020202020204" pitchFamily="34" charset="0"/>
                <a:cs typeface="Arial" panose="020B0604020202020204" pitchFamily="34" charset="0"/>
              </a:rPr>
              <a:t>Kontrolom uzoraka betonskih kocki sa nekog gradilišta utvrđeno je da 20% ispitivanih uzoraka nije imalo zadovoljavajuću čvrstoću. Takođe je ustanovljeno da je čak 70%  od tih uzoraka imalo površinske defekte.  </a:t>
            </a:r>
            <a:r>
              <a:rPr lang="en-US" sz="1600" dirty="0" smtClean="0">
                <a:solidFill>
                  <a:srgbClr val="7030A0"/>
                </a:solidFill>
                <a:latin typeface="Arial" panose="020B0604020202020204" pitchFamily="34" charset="0"/>
                <a:cs typeface="Arial" panose="020B0604020202020204" pitchFamily="34" charset="0"/>
              </a:rPr>
              <a:t/>
            </a:r>
            <a:br>
              <a:rPr lang="en-US" sz="1600" dirty="0" smtClean="0">
                <a:solidFill>
                  <a:srgbClr val="7030A0"/>
                </a:solidFill>
                <a:latin typeface="Arial" panose="020B0604020202020204" pitchFamily="34" charset="0"/>
                <a:cs typeface="Arial" panose="020B0604020202020204" pitchFamily="34" charset="0"/>
              </a:rPr>
            </a:br>
            <a:r>
              <a:rPr lang="en-US" sz="1600" dirty="0" smtClean="0">
                <a:solidFill>
                  <a:srgbClr val="7030A0"/>
                </a:solidFill>
                <a:latin typeface="Arial" panose="020B0604020202020204" pitchFamily="34" charset="0"/>
                <a:cs typeface="Arial" panose="020B0604020202020204" pitchFamily="34" charset="0"/>
              </a:rPr>
              <a:t>a) </a:t>
            </a:r>
            <a:r>
              <a:rPr lang="sr-Latn-ME" sz="1600" dirty="0" smtClean="0">
                <a:solidFill>
                  <a:srgbClr val="7030A0"/>
                </a:solidFill>
                <a:latin typeface="Arial" panose="020B0604020202020204" pitchFamily="34" charset="0"/>
                <a:cs typeface="Arial" panose="020B0604020202020204" pitchFamily="34" charset="0"/>
              </a:rPr>
              <a:t>Kolika je vjerovatnoća da se u ukupnom broju uzoraka nalaz</a:t>
            </a:r>
            <a:r>
              <a:rPr lang="en-US" sz="1600" dirty="0" smtClean="0">
                <a:solidFill>
                  <a:srgbClr val="7030A0"/>
                </a:solidFill>
                <a:latin typeface="Arial" panose="020B0604020202020204" pitchFamily="34" charset="0"/>
                <a:cs typeface="Arial" panose="020B0604020202020204" pitchFamily="34" charset="0"/>
              </a:rPr>
              <a:t>e</a:t>
            </a:r>
            <a:r>
              <a:rPr lang="sr-Latn-ME" sz="1600" dirty="0" smtClean="0">
                <a:solidFill>
                  <a:srgbClr val="7030A0"/>
                </a:solidFill>
                <a:latin typeface="Arial" panose="020B0604020202020204" pitchFamily="34" charset="0"/>
                <a:cs typeface="Arial" panose="020B0604020202020204" pitchFamily="34" charset="0"/>
              </a:rPr>
              <a:t> uzorci koji nijesu zadovoljili čvrstoću, a imaju površinske defekte?</a:t>
            </a:r>
            <a:r>
              <a:rPr lang="en-US" sz="1600" dirty="0" smtClean="0">
                <a:solidFill>
                  <a:srgbClr val="7030A0"/>
                </a:solidFill>
                <a:latin typeface="Arial" panose="020B0604020202020204" pitchFamily="34" charset="0"/>
                <a:cs typeface="Arial" panose="020B0604020202020204" pitchFamily="34" charset="0"/>
              </a:rPr>
              <a:t/>
            </a:r>
            <a:br>
              <a:rPr lang="en-US" sz="1600" dirty="0" smtClean="0">
                <a:solidFill>
                  <a:srgbClr val="7030A0"/>
                </a:solidFill>
                <a:latin typeface="Arial" panose="020B0604020202020204" pitchFamily="34" charset="0"/>
                <a:cs typeface="Arial" panose="020B0604020202020204" pitchFamily="34" charset="0"/>
              </a:rPr>
            </a:br>
            <a:r>
              <a:rPr lang="en-US" sz="1600" dirty="0" smtClean="0">
                <a:solidFill>
                  <a:srgbClr val="7030A0"/>
                </a:solidFill>
                <a:latin typeface="Arial" panose="020B0604020202020204" pitchFamily="34" charset="0"/>
                <a:cs typeface="Arial" panose="020B0604020202020204" pitchFamily="34" charset="0"/>
              </a:rPr>
              <a:t>b) </a:t>
            </a:r>
            <a:r>
              <a:rPr lang="en-US" sz="1600" dirty="0" err="1" smtClean="0">
                <a:solidFill>
                  <a:srgbClr val="7030A0"/>
                </a:solidFill>
                <a:latin typeface="Arial" panose="020B0604020202020204" pitchFamily="34" charset="0"/>
                <a:cs typeface="Arial" panose="020B0604020202020204" pitchFamily="34" charset="0"/>
              </a:rPr>
              <a:t>Kolika</a:t>
            </a:r>
            <a:r>
              <a:rPr lang="en-US" sz="1600" dirty="0" smtClean="0">
                <a:solidFill>
                  <a:srgbClr val="7030A0"/>
                </a:solidFill>
                <a:latin typeface="Arial" panose="020B0604020202020204" pitchFamily="34" charset="0"/>
                <a:cs typeface="Arial" panose="020B0604020202020204" pitchFamily="34" charset="0"/>
              </a:rPr>
              <a:t> je </a:t>
            </a:r>
            <a:r>
              <a:rPr lang="en-US" sz="1600" dirty="0" err="1" smtClean="0">
                <a:solidFill>
                  <a:srgbClr val="7030A0"/>
                </a:solidFill>
                <a:latin typeface="Arial" panose="020B0604020202020204" pitchFamily="34" charset="0"/>
                <a:cs typeface="Arial" panose="020B0604020202020204" pitchFamily="34" charset="0"/>
              </a:rPr>
              <a:t>vjerovatnoca</a:t>
            </a:r>
            <a:r>
              <a:rPr lang="en-US" sz="1600" dirty="0" smtClean="0">
                <a:solidFill>
                  <a:srgbClr val="7030A0"/>
                </a:solidFill>
                <a:latin typeface="Arial" panose="020B0604020202020204" pitchFamily="34" charset="0"/>
                <a:cs typeface="Arial" panose="020B0604020202020204" pitchFamily="34" charset="0"/>
              </a:rPr>
              <a:t> da</a:t>
            </a:r>
            <a:r>
              <a:rPr lang="sr-Latn-ME" sz="1600" dirty="0" smtClean="0">
                <a:solidFill>
                  <a:srgbClr val="7030A0"/>
                </a:solidFill>
                <a:latin typeface="Arial" panose="020B0604020202020204" pitchFamily="34" charset="0"/>
                <a:cs typeface="Arial" panose="020B0604020202020204" pitchFamily="34" charset="0"/>
              </a:rPr>
              <a:t> ispitivani uzorci imaju nezadovoljavajuću čvrstoću ili površinski defekt, ako je ustanovljeno da 0,15 od svih uzoraka imaju površinske defekte?</a:t>
            </a:r>
            <a:endParaRPr lang="sr-Latn-ME" sz="1600" dirty="0">
              <a:solidFill>
                <a:srgbClr val="7030A0"/>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539552" y="1628800"/>
            <a:ext cx="8147248" cy="44973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mj-lt"/>
              <a:buAutoNum type="alphaLcParenR"/>
            </a:pPr>
            <a:endParaRPr lang="en-US" sz="1600" dirty="0" smtClean="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4" name="Content Placeholder 3"/>
              <p:cNvSpPr>
                <a:spLocks noGrp="1"/>
              </p:cNvSpPr>
              <p:nvPr>
                <p:ph idx="1"/>
              </p:nvPr>
            </p:nvSpPr>
            <p:spPr>
              <a:xfrm>
                <a:off x="457200" y="2276872"/>
                <a:ext cx="8229600" cy="4093915"/>
              </a:xfrm>
            </p:spPr>
            <p:txBody>
              <a:bodyPr>
                <a:noAutofit/>
              </a:bodyPr>
              <a:lstStyle/>
              <a:p>
                <a:pPr marL="0" indent="0">
                  <a:buNone/>
                </a:pPr>
                <a:r>
                  <a:rPr lang="sr-Latn-ME" sz="1600" b="1" u="sng" dirty="0" smtClean="0">
                    <a:solidFill>
                      <a:srgbClr val="7030A0"/>
                    </a:solidFill>
                    <a:latin typeface="Arial" panose="020B0604020202020204" pitchFamily="34" charset="0"/>
                    <a:cs typeface="Arial" panose="020B0604020202020204" pitchFamily="34" charset="0"/>
                  </a:rPr>
                  <a:t>RJEŠENJE</a:t>
                </a:r>
              </a:p>
              <a:p>
                <a:pPr>
                  <a:buFont typeface="+mj-lt"/>
                  <a:buAutoNum type="alphaLcParenR"/>
                </a:pPr>
                <a:r>
                  <a:rPr lang="sr-Latn-ME" sz="1600" dirty="0" smtClean="0">
                    <a:solidFill>
                      <a:srgbClr val="7030A0"/>
                    </a:solidFill>
                    <a:latin typeface="Arial" panose="020B0604020202020204" pitchFamily="34" charset="0"/>
                    <a:cs typeface="Arial" panose="020B0604020202020204" pitchFamily="34" charset="0"/>
                  </a:rPr>
                  <a:t>neka je događaj A „ nezadovoljavajuća čvrstoća uzorka“, P(A)=0,20</a:t>
                </a:r>
              </a:p>
              <a:p>
                <a:r>
                  <a:rPr lang="sr-Latn-ME" sz="1600" dirty="0" smtClean="0">
                    <a:solidFill>
                      <a:srgbClr val="7030A0"/>
                    </a:solidFill>
                    <a:latin typeface="Arial" panose="020B0604020202020204" pitchFamily="34" charset="0"/>
                    <a:cs typeface="Arial" panose="020B0604020202020204" pitchFamily="34" charset="0"/>
                  </a:rPr>
                  <a:t>događaj B; „ Uzorak sa površinskim defektom“.</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pri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cemu</a:t>
                </a:r>
                <a:r>
                  <a:rPr lang="en-US" sz="1600" dirty="0" smtClean="0">
                    <a:solidFill>
                      <a:srgbClr val="7030A0"/>
                    </a:solidFill>
                    <a:latin typeface="Arial" panose="020B0604020202020204" pitchFamily="34" charset="0"/>
                    <a:cs typeface="Arial" panose="020B0604020202020204" pitchFamily="34" charset="0"/>
                  </a:rPr>
                  <a:t> je </a:t>
                </a:r>
                <a:r>
                  <a:rPr lang="en-US" sz="1600" dirty="0" err="1" smtClean="0">
                    <a:solidFill>
                      <a:srgbClr val="7030A0"/>
                    </a:solidFill>
                    <a:latin typeface="Arial" panose="020B0604020202020204" pitchFamily="34" charset="0"/>
                    <a:cs typeface="Arial" panose="020B0604020202020204" pitchFamily="34" charset="0"/>
                  </a:rPr>
                  <a:t>poznato</a:t>
                </a:r>
                <a:r>
                  <a:rPr lang="en-US" sz="1600" dirty="0" smtClean="0">
                    <a:solidFill>
                      <a:srgbClr val="7030A0"/>
                    </a:solidFill>
                    <a:latin typeface="Arial" panose="020B0604020202020204" pitchFamily="34" charset="0"/>
                    <a:cs typeface="Arial" panose="020B0604020202020204" pitchFamily="34" charset="0"/>
                  </a:rPr>
                  <a:t> da je </a:t>
                </a:r>
              </a:p>
              <a:p>
                <a:pPr marL="0" indent="0" algn="ctr">
                  <a:buNone/>
                </a:pPr>
                <a:r>
                  <a:rPr lang="sr-Latn-ME" sz="1600" dirty="0" smtClean="0">
                    <a:solidFill>
                      <a:srgbClr val="7030A0"/>
                    </a:solidFill>
                    <a:latin typeface="Arial" panose="020B0604020202020204" pitchFamily="34" charset="0"/>
                    <a:cs typeface="Arial" panose="020B0604020202020204" pitchFamily="34" charset="0"/>
                  </a:rPr>
                  <a:t>P(B</a:t>
                </a:r>
                <a:r>
                  <a:rPr lang="en-US" sz="1600" dirty="0" smtClean="0">
                    <a:solidFill>
                      <a:srgbClr val="7030A0"/>
                    </a:solidFill>
                    <a:latin typeface="Arial" panose="020B0604020202020204" pitchFamily="34" charset="0"/>
                    <a:cs typeface="Arial" panose="020B0604020202020204" pitchFamily="34" charset="0"/>
                  </a:rPr>
                  <a:t>|</a:t>
                </a:r>
                <a:r>
                  <a:rPr lang="sr-Latn-ME" sz="1600" dirty="0" smtClean="0">
                    <a:solidFill>
                      <a:srgbClr val="7030A0"/>
                    </a:solidFill>
                    <a:latin typeface="Arial" panose="020B0604020202020204" pitchFamily="34" charset="0"/>
                    <a:cs typeface="Arial" panose="020B0604020202020204" pitchFamily="34" charset="0"/>
                  </a:rPr>
                  <a:t>A)= 0,</a:t>
                </a:r>
                <a:r>
                  <a:rPr lang="en-US" sz="1600" dirty="0" smtClean="0">
                    <a:solidFill>
                      <a:srgbClr val="7030A0"/>
                    </a:solidFill>
                    <a:latin typeface="Arial" panose="020B0604020202020204" pitchFamily="34" charset="0"/>
                    <a:cs typeface="Arial" panose="020B0604020202020204" pitchFamily="34" charset="0"/>
                  </a:rPr>
                  <a:t>70</a:t>
                </a:r>
                <a:endParaRPr lang="sr-Latn-ME" sz="1600" dirty="0" smtClean="0">
                  <a:solidFill>
                    <a:srgbClr val="7030A0"/>
                  </a:solidFill>
                  <a:latin typeface="Arial" panose="020B0604020202020204" pitchFamily="34" charset="0"/>
                  <a:cs typeface="Arial" panose="020B0604020202020204" pitchFamily="34" charset="0"/>
                </a:endParaRPr>
              </a:p>
              <a:p>
                <a:r>
                  <a:rPr lang="sr-Latn-ME" sz="1600" dirty="0" smtClean="0">
                    <a:solidFill>
                      <a:srgbClr val="7030A0"/>
                    </a:solidFill>
                    <a:latin typeface="Arial" panose="020B0604020202020204" pitchFamily="34" charset="0"/>
                    <a:cs typeface="Arial" panose="020B0604020202020204" pitchFamily="34" charset="0"/>
                  </a:rPr>
                  <a:t>događaj C: „ </a:t>
                </a:r>
                <a:r>
                  <a:rPr lang="en-US" sz="1600" dirty="0" err="1" smtClean="0">
                    <a:solidFill>
                      <a:srgbClr val="7030A0"/>
                    </a:solidFill>
                    <a:latin typeface="Arial" panose="020B0604020202020204" pitchFamily="34" charset="0"/>
                    <a:cs typeface="Arial" panose="020B0604020202020204" pitchFamily="34" charset="0"/>
                  </a:rPr>
                  <a:t>nezadovoljavajuca</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cvrstoca</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povrsinski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defekt</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uzorka</a:t>
                </a:r>
                <a:r>
                  <a:rPr lang="sr-Latn-ME" sz="1600" dirty="0" smtClean="0">
                    <a:solidFill>
                      <a:srgbClr val="7030A0"/>
                    </a:solidFill>
                    <a:latin typeface="Arial" panose="020B0604020202020204" pitchFamily="34" charset="0"/>
                    <a:cs typeface="Arial" panose="020B0604020202020204" pitchFamily="34" charset="0"/>
                  </a:rPr>
                  <a:t>“, C=A∩B</a:t>
                </a:r>
                <a:r>
                  <a:rPr lang="en-US" sz="1600" dirty="0" smtClean="0">
                    <a:solidFill>
                      <a:srgbClr val="7030A0"/>
                    </a:solidFill>
                    <a:latin typeface="Arial" panose="020B0604020202020204" pitchFamily="34" charset="0"/>
                    <a:cs typeface="Arial" panose="020B0604020202020204" pitchFamily="34" charset="0"/>
                  </a:rPr>
                  <a:t>=AB</a:t>
                </a:r>
              </a:p>
              <a:p>
                <a:r>
                  <a:rPr lang="en-US" sz="1600" dirty="0" err="1" smtClean="0">
                    <a:solidFill>
                      <a:srgbClr val="7030A0"/>
                    </a:solidFill>
                    <a:latin typeface="Arial" panose="020B0604020202020204" pitchFamily="34" charset="0"/>
                    <a:cs typeface="Arial" panose="020B0604020202020204" pitchFamily="34" charset="0"/>
                  </a:rPr>
                  <a:t>po</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formuli</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uslovne</a:t>
                </a:r>
                <a:r>
                  <a:rPr lang="en-US" sz="1600" dirty="0" smtClean="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vjerovatnoce</a:t>
                </a:r>
                <a:r>
                  <a:rPr lang="en-US" sz="1600" dirty="0" smtClean="0">
                    <a:solidFill>
                      <a:srgbClr val="7030A0"/>
                    </a:solidFill>
                    <a:latin typeface="Arial" panose="020B0604020202020204" pitchFamily="34" charset="0"/>
                    <a:cs typeface="Arial" panose="020B0604020202020204" pitchFamily="34" charset="0"/>
                  </a:rPr>
                  <a:t> je:</a:t>
                </a:r>
              </a:p>
              <a:p>
                <a:pPr marL="0" indent="0" algn="ctr">
                  <a:buNone/>
                </a:pPr>
                <a14:m>
                  <m:oMath xmlns:m="http://schemas.openxmlformats.org/officeDocument/2006/math">
                    <m:r>
                      <a:rPr lang="sr-Latn-ME" sz="1600" i="1" dirty="0" smtClean="0">
                        <a:solidFill>
                          <a:srgbClr val="7030A0"/>
                        </a:solidFill>
                        <a:latin typeface="Cambria Math"/>
                        <a:cs typeface="Arial" panose="020B0604020202020204" pitchFamily="34" charset="0"/>
                      </a:rPr>
                      <m:t>𝑃</m:t>
                    </m:r>
                    <m:d>
                      <m:dPr>
                        <m:ctrlPr>
                          <a:rPr lang="sr-Latn-ME" sz="1600" i="1" dirty="0" smtClean="0">
                            <a:solidFill>
                              <a:srgbClr val="7030A0"/>
                            </a:solidFill>
                            <a:latin typeface="Cambria Math"/>
                            <a:cs typeface="Arial" panose="020B0604020202020204" pitchFamily="34" charset="0"/>
                          </a:rPr>
                        </m:ctrlPr>
                      </m:dPr>
                      <m:e>
                        <m:r>
                          <a:rPr lang="sr-Latn-ME" sz="1600" i="1" dirty="0" smtClean="0">
                            <a:solidFill>
                              <a:srgbClr val="7030A0"/>
                            </a:solidFill>
                            <a:latin typeface="Cambria Math"/>
                            <a:cs typeface="Arial" panose="020B0604020202020204" pitchFamily="34" charset="0"/>
                          </a:rPr>
                          <m:t>𝐵</m:t>
                        </m:r>
                      </m:e>
                      <m:e>
                        <m:r>
                          <a:rPr lang="sr-Latn-ME" sz="1600" i="1" dirty="0">
                            <a:solidFill>
                              <a:srgbClr val="7030A0"/>
                            </a:solidFill>
                            <a:latin typeface="Cambria Math"/>
                            <a:cs typeface="Arial" panose="020B0604020202020204" pitchFamily="34" charset="0"/>
                          </a:rPr>
                          <m:t>𝐴</m:t>
                        </m:r>
                      </m:e>
                    </m:d>
                    <m:r>
                      <a:rPr lang="sr-Latn-ME" sz="1600" i="1" dirty="0" smtClean="0">
                        <a:solidFill>
                          <a:srgbClr val="7030A0"/>
                        </a:solidFill>
                        <a:latin typeface="Cambria Math"/>
                        <a:cs typeface="Arial" panose="020B0604020202020204" pitchFamily="34" charset="0"/>
                      </a:rPr>
                      <m:t>=</m:t>
                    </m:r>
                    <m:f>
                      <m:fPr>
                        <m:ctrlPr>
                          <a:rPr lang="sr-Latn-ME" sz="1600" i="1" dirty="0" smtClean="0">
                            <a:solidFill>
                              <a:srgbClr val="7030A0"/>
                            </a:solidFill>
                            <a:latin typeface="Cambria Math"/>
                            <a:cs typeface="Arial" panose="020B0604020202020204" pitchFamily="34" charset="0"/>
                          </a:rPr>
                        </m:ctrlPr>
                      </m:fPr>
                      <m:num>
                        <m:r>
                          <a:rPr lang="en-US" sz="1600" b="0" i="1" dirty="0" smtClean="0">
                            <a:solidFill>
                              <a:srgbClr val="7030A0"/>
                            </a:solidFill>
                            <a:latin typeface="Cambria Math"/>
                            <a:cs typeface="Arial" panose="020B0604020202020204" pitchFamily="34" charset="0"/>
                          </a:rPr>
                          <m:t>𝑃</m:t>
                        </m:r>
                        <m:d>
                          <m:dPr>
                            <m:ctrlPr>
                              <a:rPr lang="en-US" sz="1600" b="0" i="1" dirty="0" smtClean="0">
                                <a:solidFill>
                                  <a:srgbClr val="7030A0"/>
                                </a:solidFill>
                                <a:latin typeface="Cambria Math"/>
                                <a:cs typeface="Arial" panose="020B0604020202020204" pitchFamily="34" charset="0"/>
                              </a:rPr>
                            </m:ctrlPr>
                          </m:dPr>
                          <m:e>
                            <m:r>
                              <a:rPr lang="en-US" sz="1600" b="0" i="1" dirty="0" smtClean="0">
                                <a:solidFill>
                                  <a:srgbClr val="7030A0"/>
                                </a:solidFill>
                                <a:latin typeface="Cambria Math"/>
                                <a:cs typeface="Arial" panose="020B0604020202020204" pitchFamily="34" charset="0"/>
                              </a:rPr>
                              <m:t>𝐴𝐵</m:t>
                            </m:r>
                          </m:e>
                        </m:d>
                      </m:num>
                      <m:den>
                        <m:r>
                          <a:rPr lang="en-US" sz="1600" b="0" i="1" dirty="0" smtClean="0">
                            <a:solidFill>
                              <a:srgbClr val="7030A0"/>
                            </a:solidFill>
                            <a:latin typeface="Cambria Math"/>
                            <a:cs typeface="Arial" panose="020B0604020202020204" pitchFamily="34" charset="0"/>
                          </a:rPr>
                          <m:t>𝑃</m:t>
                        </m:r>
                        <m:d>
                          <m:dPr>
                            <m:ctrlPr>
                              <a:rPr lang="en-US" sz="1600" b="0" i="1" dirty="0" smtClean="0">
                                <a:solidFill>
                                  <a:srgbClr val="7030A0"/>
                                </a:solidFill>
                                <a:latin typeface="Cambria Math"/>
                                <a:cs typeface="Arial" panose="020B0604020202020204" pitchFamily="34" charset="0"/>
                              </a:rPr>
                            </m:ctrlPr>
                          </m:dPr>
                          <m:e>
                            <m:r>
                              <a:rPr lang="en-US" sz="1600" b="0" i="1" dirty="0" smtClean="0">
                                <a:solidFill>
                                  <a:srgbClr val="7030A0"/>
                                </a:solidFill>
                                <a:latin typeface="Cambria Math"/>
                                <a:cs typeface="Arial" panose="020B0604020202020204" pitchFamily="34" charset="0"/>
                              </a:rPr>
                              <m:t>𝐴</m:t>
                            </m:r>
                          </m:e>
                        </m:d>
                      </m:den>
                    </m:f>
                    <m:r>
                      <a:rPr lang="en-US" sz="1600" b="0" i="0" dirty="0" smtClean="0">
                        <a:solidFill>
                          <a:srgbClr val="7030A0"/>
                        </a:solidFill>
                        <a:latin typeface="Cambria Math"/>
                        <a:cs typeface="Arial" panose="020B0604020202020204" pitchFamily="34" charset="0"/>
                      </a:rPr>
                      <m:t>, </m:t>
                    </m:r>
                  </m:oMath>
                </a14:m>
                <a:r>
                  <a:rPr lang="en-US" sz="1600" b="0" dirty="0" err="1" smtClean="0">
                    <a:solidFill>
                      <a:srgbClr val="7030A0"/>
                    </a:solidFill>
                    <a:latin typeface="Arial" panose="020B0604020202020204" pitchFamily="34" charset="0"/>
                    <a:cs typeface="Arial" panose="020B0604020202020204" pitchFamily="34" charset="0"/>
                  </a:rPr>
                  <a:t>odnosno</a:t>
                </a:r>
                <a:r>
                  <a:rPr lang="en-US" sz="1600" b="0" dirty="0" smtClean="0">
                    <a:solidFill>
                      <a:srgbClr val="7030A0"/>
                    </a:solidFill>
                    <a:latin typeface="Arial" panose="020B0604020202020204" pitchFamily="34" charset="0"/>
                    <a:cs typeface="Arial" panose="020B0604020202020204" pitchFamily="34" charset="0"/>
                  </a:rPr>
                  <a:t>  P(AB)=P(B|A)∙P(A)=0,7∙0,2=0,14</a:t>
                </a:r>
              </a:p>
              <a:p>
                <a:pPr>
                  <a:buFont typeface="+mj-lt"/>
                  <a:buAutoNum type="alphaLcParenR" startAt="2"/>
                </a:pPr>
                <a:r>
                  <a:rPr lang="sr-Latn-ME" sz="1600" dirty="0">
                    <a:solidFill>
                      <a:srgbClr val="7030A0"/>
                    </a:solidFill>
                    <a:latin typeface="Arial" panose="020B0604020202020204" pitchFamily="34" charset="0"/>
                    <a:cs typeface="Arial" panose="020B0604020202020204" pitchFamily="34" charset="0"/>
                  </a:rPr>
                  <a:t>neka je događaj A „ nezadovoljavajuća čvrstoća uzorka“, P(A)=0,20</a:t>
                </a:r>
              </a:p>
              <a:p>
                <a:r>
                  <a:rPr lang="sr-Latn-ME" sz="1600" dirty="0">
                    <a:solidFill>
                      <a:srgbClr val="7030A0"/>
                    </a:solidFill>
                    <a:latin typeface="Arial" panose="020B0604020202020204" pitchFamily="34" charset="0"/>
                    <a:cs typeface="Arial" panose="020B0604020202020204" pitchFamily="34" charset="0"/>
                  </a:rPr>
                  <a:t>događaj B; „ Uzorak sa površinskim defektom“.</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pri</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cemu</a:t>
                </a:r>
                <a:r>
                  <a:rPr lang="en-US" sz="1600" dirty="0">
                    <a:solidFill>
                      <a:srgbClr val="7030A0"/>
                    </a:solidFill>
                    <a:latin typeface="Arial" panose="020B0604020202020204" pitchFamily="34" charset="0"/>
                    <a:cs typeface="Arial" panose="020B0604020202020204" pitchFamily="34" charset="0"/>
                  </a:rPr>
                  <a:t> je </a:t>
                </a:r>
                <a:r>
                  <a:rPr lang="en-US" sz="1600" dirty="0" err="1">
                    <a:solidFill>
                      <a:srgbClr val="7030A0"/>
                    </a:solidFill>
                    <a:latin typeface="Arial" panose="020B0604020202020204" pitchFamily="34" charset="0"/>
                    <a:cs typeface="Arial" panose="020B0604020202020204" pitchFamily="34" charset="0"/>
                  </a:rPr>
                  <a:t>poznato</a:t>
                </a:r>
                <a:r>
                  <a:rPr lang="en-US" sz="1600" dirty="0">
                    <a:solidFill>
                      <a:srgbClr val="7030A0"/>
                    </a:solidFill>
                    <a:latin typeface="Arial" panose="020B0604020202020204" pitchFamily="34" charset="0"/>
                    <a:cs typeface="Arial" panose="020B0604020202020204" pitchFamily="34" charset="0"/>
                  </a:rPr>
                  <a:t> da je </a:t>
                </a:r>
                <a:r>
                  <a:rPr lang="sr-Latn-ME" sz="1600" dirty="0" smtClean="0">
                    <a:solidFill>
                      <a:srgbClr val="7030A0"/>
                    </a:solidFill>
                    <a:latin typeface="Arial" panose="020B0604020202020204" pitchFamily="34" charset="0"/>
                    <a:cs typeface="Arial" panose="020B0604020202020204" pitchFamily="34" charset="0"/>
                  </a:rPr>
                  <a:t>P(B)=0,15</a:t>
                </a:r>
                <a:endParaRPr lang="sr-Latn-ME" sz="1600" dirty="0">
                  <a:solidFill>
                    <a:srgbClr val="7030A0"/>
                  </a:solidFill>
                  <a:latin typeface="Arial" panose="020B0604020202020204" pitchFamily="34" charset="0"/>
                  <a:cs typeface="Arial" panose="020B0604020202020204" pitchFamily="34" charset="0"/>
                </a:endParaRPr>
              </a:p>
              <a:p>
                <a:r>
                  <a:rPr lang="sr-Latn-ME" sz="1600" dirty="0">
                    <a:solidFill>
                      <a:srgbClr val="7030A0"/>
                    </a:solidFill>
                    <a:latin typeface="Arial" panose="020B0604020202020204" pitchFamily="34" charset="0"/>
                    <a:cs typeface="Arial" panose="020B0604020202020204" pitchFamily="34" charset="0"/>
                  </a:rPr>
                  <a:t>događaj </a:t>
                </a:r>
                <a:r>
                  <a:rPr lang="sr-Latn-ME" sz="1600" dirty="0" smtClean="0">
                    <a:solidFill>
                      <a:srgbClr val="7030A0"/>
                    </a:solidFill>
                    <a:latin typeface="Arial" panose="020B0604020202020204" pitchFamily="34" charset="0"/>
                    <a:cs typeface="Arial" panose="020B0604020202020204" pitchFamily="34" charset="0"/>
                  </a:rPr>
                  <a:t>D: </a:t>
                </a:r>
                <a:r>
                  <a:rPr lang="sr-Latn-ME"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nezadovoljavajuca</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cvrstoca</a:t>
                </a:r>
                <a:r>
                  <a:rPr lang="en-US" sz="1600" dirty="0">
                    <a:solidFill>
                      <a:srgbClr val="7030A0"/>
                    </a:solidFill>
                    <a:latin typeface="Arial" panose="020B0604020202020204" pitchFamily="34" charset="0"/>
                    <a:cs typeface="Arial" panose="020B0604020202020204" pitchFamily="34" charset="0"/>
                  </a:rPr>
                  <a:t> </a:t>
                </a:r>
                <a:r>
                  <a:rPr lang="en-US" sz="1600" dirty="0" err="1" smtClean="0">
                    <a:solidFill>
                      <a:srgbClr val="7030A0"/>
                    </a:solidFill>
                    <a:latin typeface="Arial" panose="020B0604020202020204" pitchFamily="34" charset="0"/>
                    <a:cs typeface="Arial" panose="020B0604020202020204" pitchFamily="34" charset="0"/>
                  </a:rPr>
                  <a:t>i</a:t>
                </a:r>
                <a:r>
                  <a:rPr lang="sr-Latn-ME" sz="1600" dirty="0" smtClean="0">
                    <a:solidFill>
                      <a:srgbClr val="7030A0"/>
                    </a:solidFill>
                    <a:latin typeface="Arial" panose="020B0604020202020204" pitchFamily="34" charset="0"/>
                    <a:cs typeface="Arial" panose="020B0604020202020204" pitchFamily="34" charset="0"/>
                  </a:rPr>
                  <a:t>li</a:t>
                </a:r>
                <a:r>
                  <a:rPr lang="en-US" sz="1600" dirty="0" smtClean="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povrsinski</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defekt</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uzorka</a:t>
                </a:r>
                <a:r>
                  <a:rPr lang="sr-Latn-ME" sz="1600" dirty="0">
                    <a:solidFill>
                      <a:srgbClr val="7030A0"/>
                    </a:solidFill>
                    <a:latin typeface="Arial" panose="020B0604020202020204" pitchFamily="34" charset="0"/>
                    <a:cs typeface="Arial" panose="020B0604020202020204" pitchFamily="34" charset="0"/>
                  </a:rPr>
                  <a:t>“, </a:t>
                </a:r>
                <a:r>
                  <a:rPr lang="sr-Latn-ME" sz="1600" dirty="0" smtClean="0">
                    <a:solidFill>
                      <a:srgbClr val="7030A0"/>
                    </a:solidFill>
                    <a:latin typeface="Arial" panose="020B0604020202020204" pitchFamily="34" charset="0"/>
                    <a:cs typeface="Arial" panose="020B0604020202020204" pitchFamily="34" charset="0"/>
                  </a:rPr>
                  <a:t>C=AUB</a:t>
                </a:r>
                <a:endParaRPr lang="en-US" sz="1600" dirty="0">
                  <a:solidFill>
                    <a:srgbClr val="7030A0"/>
                  </a:solidFill>
                  <a:latin typeface="Arial" panose="020B0604020202020204" pitchFamily="34" charset="0"/>
                  <a:cs typeface="Arial" panose="020B0604020202020204" pitchFamily="34" charset="0"/>
                </a:endParaRPr>
              </a:p>
              <a:p>
                <a:r>
                  <a:rPr lang="en-US" sz="1600" dirty="0" err="1">
                    <a:solidFill>
                      <a:srgbClr val="7030A0"/>
                    </a:solidFill>
                    <a:latin typeface="Arial" panose="020B0604020202020204" pitchFamily="34" charset="0"/>
                    <a:cs typeface="Arial" panose="020B0604020202020204" pitchFamily="34" charset="0"/>
                  </a:rPr>
                  <a:t>po</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formuli</a:t>
                </a:r>
                <a:r>
                  <a:rPr lang="en-US" sz="1600" dirty="0">
                    <a:solidFill>
                      <a:srgbClr val="7030A0"/>
                    </a:solidFill>
                    <a:latin typeface="Arial" panose="020B0604020202020204" pitchFamily="34" charset="0"/>
                    <a:cs typeface="Arial" panose="020B0604020202020204" pitchFamily="34" charset="0"/>
                  </a:rPr>
                  <a:t> </a:t>
                </a:r>
                <a:r>
                  <a:rPr lang="sr-Latn-ME" sz="1600" dirty="0" smtClean="0">
                    <a:solidFill>
                      <a:srgbClr val="7030A0"/>
                    </a:solidFill>
                    <a:latin typeface="Arial" panose="020B0604020202020204" pitchFamily="34" charset="0"/>
                    <a:cs typeface="Arial" panose="020B0604020202020204" pitchFamily="34" charset="0"/>
                  </a:rPr>
                  <a:t>za vjerovatnoću zbira slučajnih događaja </a:t>
                </a:r>
                <a:r>
                  <a:rPr lang="en-US" sz="1600" dirty="0" smtClean="0">
                    <a:solidFill>
                      <a:srgbClr val="7030A0"/>
                    </a:solidFill>
                    <a:latin typeface="Arial" panose="020B0604020202020204" pitchFamily="34" charset="0"/>
                    <a:cs typeface="Arial" panose="020B0604020202020204" pitchFamily="34" charset="0"/>
                  </a:rPr>
                  <a:t>je</a:t>
                </a:r>
                <a:r>
                  <a:rPr lang="en-US" sz="1600" dirty="0">
                    <a:solidFill>
                      <a:srgbClr val="7030A0"/>
                    </a:solidFill>
                    <a:latin typeface="Arial" panose="020B0604020202020204" pitchFamily="34" charset="0"/>
                    <a:cs typeface="Arial" panose="020B0604020202020204" pitchFamily="34" charset="0"/>
                  </a:rPr>
                  <a:t>:</a:t>
                </a:r>
              </a:p>
              <a:p>
                <a:pPr marL="0" indent="0" algn="ctr">
                  <a:buNone/>
                </a:pPr>
                <a:r>
                  <a:rPr lang="en-US" sz="1600" dirty="0" smtClean="0">
                    <a:solidFill>
                      <a:srgbClr val="7030A0"/>
                    </a:solidFill>
                    <a:latin typeface="Arial" panose="020B0604020202020204" pitchFamily="34" charset="0"/>
                    <a:cs typeface="Arial" panose="020B0604020202020204" pitchFamily="34" charset="0"/>
                  </a:rPr>
                  <a:t>P(A</a:t>
                </a:r>
                <a:r>
                  <a:rPr lang="sr-Latn-ME" sz="1600" dirty="0" smtClean="0">
                    <a:solidFill>
                      <a:srgbClr val="7030A0"/>
                    </a:solidFill>
                    <a:latin typeface="Arial" panose="020B0604020202020204" pitchFamily="34" charset="0"/>
                    <a:cs typeface="Arial" panose="020B0604020202020204" pitchFamily="34" charset="0"/>
                  </a:rPr>
                  <a:t>U</a:t>
                </a:r>
                <a:r>
                  <a:rPr lang="en-US" sz="1600" dirty="0" smtClean="0">
                    <a:solidFill>
                      <a:srgbClr val="7030A0"/>
                    </a:solidFill>
                    <a:latin typeface="Arial" panose="020B0604020202020204" pitchFamily="34" charset="0"/>
                    <a:cs typeface="Arial" panose="020B0604020202020204" pitchFamily="34" charset="0"/>
                  </a:rPr>
                  <a:t>B</a:t>
                </a:r>
                <a:r>
                  <a:rPr lang="en-US" sz="1600" dirty="0">
                    <a:solidFill>
                      <a:srgbClr val="7030A0"/>
                    </a:solidFill>
                    <a:latin typeface="Arial" panose="020B0604020202020204" pitchFamily="34" charset="0"/>
                    <a:cs typeface="Arial" panose="020B0604020202020204" pitchFamily="34" charset="0"/>
                  </a:rPr>
                  <a:t>)=</a:t>
                </a:r>
                <a:r>
                  <a:rPr lang="en-US" sz="1600" dirty="0" smtClean="0">
                    <a:solidFill>
                      <a:srgbClr val="7030A0"/>
                    </a:solidFill>
                    <a:latin typeface="Arial" panose="020B0604020202020204" pitchFamily="34" charset="0"/>
                    <a:cs typeface="Arial" panose="020B0604020202020204" pitchFamily="34" charset="0"/>
                  </a:rPr>
                  <a:t>P(</a:t>
                </a:r>
                <a:r>
                  <a:rPr lang="sr-Latn-ME" sz="1600" dirty="0" smtClean="0">
                    <a:solidFill>
                      <a:srgbClr val="7030A0"/>
                    </a:solidFill>
                    <a:latin typeface="Arial" panose="020B0604020202020204" pitchFamily="34" charset="0"/>
                    <a:cs typeface="Arial" panose="020B0604020202020204" pitchFamily="34" charset="0"/>
                  </a:rPr>
                  <a:t>A)+</a:t>
                </a:r>
                <a:r>
                  <a:rPr lang="en-US" sz="1600" dirty="0" smtClean="0">
                    <a:solidFill>
                      <a:srgbClr val="7030A0"/>
                    </a:solidFill>
                    <a:latin typeface="Arial" panose="020B0604020202020204" pitchFamily="34" charset="0"/>
                    <a:cs typeface="Arial" panose="020B0604020202020204" pitchFamily="34" charset="0"/>
                  </a:rPr>
                  <a:t>P(</a:t>
                </a:r>
                <a:r>
                  <a:rPr lang="sr-Latn-ME" sz="1600" dirty="0" smtClean="0">
                    <a:solidFill>
                      <a:srgbClr val="7030A0"/>
                    </a:solidFill>
                    <a:latin typeface="Arial" panose="020B0604020202020204" pitchFamily="34" charset="0"/>
                    <a:cs typeface="Arial" panose="020B0604020202020204" pitchFamily="34" charset="0"/>
                  </a:rPr>
                  <a:t>B</a:t>
                </a:r>
                <a:r>
                  <a:rPr lang="en-US" sz="1600" dirty="0" smtClean="0">
                    <a:solidFill>
                      <a:srgbClr val="7030A0"/>
                    </a:solidFill>
                    <a:latin typeface="Arial" panose="020B0604020202020204" pitchFamily="34" charset="0"/>
                    <a:cs typeface="Arial" panose="020B0604020202020204" pitchFamily="34" charset="0"/>
                  </a:rPr>
                  <a:t>)</a:t>
                </a:r>
                <a:r>
                  <a:rPr lang="sr-Latn-ME" sz="1600" dirty="0" smtClean="0">
                    <a:solidFill>
                      <a:srgbClr val="7030A0"/>
                    </a:solidFill>
                    <a:latin typeface="Arial" panose="020B0604020202020204" pitchFamily="34" charset="0"/>
                    <a:cs typeface="Arial" panose="020B0604020202020204" pitchFamily="34" charset="0"/>
                  </a:rPr>
                  <a:t>-P(AB)</a:t>
                </a:r>
                <a:r>
                  <a:rPr lang="en-US" sz="1600" dirty="0" smtClean="0">
                    <a:solidFill>
                      <a:srgbClr val="7030A0"/>
                    </a:solidFill>
                    <a:latin typeface="Arial" panose="020B0604020202020204" pitchFamily="34" charset="0"/>
                    <a:cs typeface="Arial" panose="020B0604020202020204" pitchFamily="34" charset="0"/>
                  </a:rPr>
                  <a:t>=0,</a:t>
                </a:r>
                <a:r>
                  <a:rPr lang="sr-Latn-ME" sz="1600" dirty="0" smtClean="0">
                    <a:solidFill>
                      <a:srgbClr val="7030A0"/>
                    </a:solidFill>
                    <a:latin typeface="Arial" panose="020B0604020202020204" pitchFamily="34" charset="0"/>
                    <a:cs typeface="Arial" panose="020B0604020202020204" pitchFamily="34" charset="0"/>
                  </a:rPr>
                  <a:t>2+0,15-0,14</a:t>
                </a:r>
                <a:r>
                  <a:rPr lang="en-US" sz="1600" dirty="0" smtClean="0">
                    <a:solidFill>
                      <a:srgbClr val="7030A0"/>
                    </a:solidFill>
                    <a:latin typeface="Arial" panose="020B0604020202020204" pitchFamily="34" charset="0"/>
                    <a:cs typeface="Arial" panose="020B0604020202020204" pitchFamily="34" charset="0"/>
                  </a:rPr>
                  <a:t>=</a:t>
                </a:r>
                <a:r>
                  <a:rPr lang="sr-Latn-ME" sz="1600" dirty="0" smtClean="0">
                    <a:solidFill>
                      <a:srgbClr val="FF0000"/>
                    </a:solidFill>
                    <a:latin typeface="Arial" panose="020B0604020202020204" pitchFamily="34" charset="0"/>
                    <a:cs typeface="Arial" panose="020B0604020202020204" pitchFamily="34" charset="0"/>
                  </a:rPr>
                  <a:t>0,21</a:t>
                </a:r>
                <a:endParaRPr lang="en-US" sz="1600" dirty="0">
                  <a:solidFill>
                    <a:srgbClr val="FF0000"/>
                  </a:solidFill>
                  <a:latin typeface="Arial" panose="020B0604020202020204" pitchFamily="34" charset="0"/>
                  <a:cs typeface="Arial" panose="020B0604020202020204" pitchFamily="34" charset="0"/>
                </a:endParaRPr>
              </a:p>
              <a:p>
                <a:pPr marL="0" indent="0" algn="ctr">
                  <a:buNone/>
                </a:pPr>
                <a:endParaRPr lang="en-US" sz="1600" b="0" dirty="0" smtClean="0">
                  <a:solidFill>
                    <a:srgbClr val="7030A0"/>
                  </a:solidFill>
                  <a:latin typeface="Arial" panose="020B0604020202020204" pitchFamily="34" charset="0"/>
                  <a:cs typeface="Arial" panose="020B0604020202020204" pitchFamily="34" charset="0"/>
                </a:endParaRPr>
              </a:p>
            </p:txBody>
          </p:sp>
        </mc:Choice>
        <mc:Fallback>
          <p:sp>
            <p:nvSpPr>
              <p:cNvPr id="4" name="Content Placeholder 3"/>
              <p:cNvSpPr>
                <a:spLocks noGrp="1" noRot="1" noChangeAspect="1" noMove="1" noResize="1" noEditPoints="1" noAdjustHandles="1" noChangeArrowheads="1" noChangeShapeType="1" noTextEdit="1"/>
              </p:cNvSpPr>
              <p:nvPr>
                <p:ph idx="1"/>
              </p:nvPr>
            </p:nvSpPr>
            <p:spPr>
              <a:xfrm>
                <a:off x="457200" y="2276872"/>
                <a:ext cx="8229600" cy="4093915"/>
              </a:xfrm>
              <a:blipFill rotWithShape="1">
                <a:blip r:embed="rId3"/>
                <a:stretch>
                  <a:fillRect l="-370" t="-447"/>
                </a:stretch>
              </a:blipFill>
            </p:spPr>
            <p:txBody>
              <a:bodyPr/>
              <a:lstStyle/>
              <a:p>
                <a:r>
                  <a:rPr lang="sr-Latn-ME">
                    <a:noFill/>
                  </a:rPr>
                  <a:t> </a:t>
                </a:r>
              </a:p>
            </p:txBody>
          </p:sp>
        </mc:Fallback>
      </mc:AlternateContent>
    </p:spTree>
    <p:extLst>
      <p:ext uri="{BB962C8B-B14F-4D97-AF65-F5344CB8AC3E}">
        <p14:creationId xmlns:p14="http://schemas.microsoft.com/office/powerpoint/2010/main" val="2470534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507288" cy="1224136"/>
          </a:xfrm>
        </p:spPr>
        <p:txBody>
          <a:bodyPr vert="horz" lIns="91440" tIns="45720" rIns="91440" bIns="45720" rtlCol="0" anchor="ctr">
            <a:noAutofit/>
          </a:bodyPr>
          <a:lstStyle/>
          <a:p>
            <a:pPr algn="l"/>
            <a:r>
              <a:rPr lang="sr-Latn-ME" sz="1600" b="1" dirty="0" smtClean="0">
                <a:solidFill>
                  <a:srgbClr val="7030A0"/>
                </a:solidFill>
                <a:latin typeface="Arial" panose="020B0604020202020204" pitchFamily="34" charset="0"/>
                <a:cs typeface="Arial" panose="020B0604020202020204" pitchFamily="34" charset="0"/>
              </a:rPr>
              <a:t>Zadatak 3. </a:t>
            </a:r>
            <a:br>
              <a:rPr lang="sr-Latn-ME" sz="1600" b="1" dirty="0" smtClean="0">
                <a:solidFill>
                  <a:srgbClr val="7030A0"/>
                </a:solidFill>
                <a:latin typeface="Arial" panose="020B0604020202020204" pitchFamily="34" charset="0"/>
                <a:cs typeface="Arial" panose="020B0604020202020204" pitchFamily="34" charset="0"/>
              </a:rPr>
            </a:br>
            <a:r>
              <a:rPr lang="vi-VN" sz="1600" dirty="0">
                <a:solidFill>
                  <a:srgbClr val="7030A0"/>
                </a:solidFill>
                <a:latin typeface="Arial" panose="020B0604020202020204" pitchFamily="34" charset="0"/>
                <a:cs typeface="Arial" panose="020B0604020202020204" pitchFamily="34" charset="0"/>
              </a:rPr>
              <a:t>U </a:t>
            </a:r>
            <a:r>
              <a:rPr lang="vi-VN" sz="1600" dirty="0" smtClean="0">
                <a:solidFill>
                  <a:srgbClr val="7030A0"/>
                </a:solidFill>
                <a:latin typeface="Arial" panose="020B0604020202020204" pitchFamily="34" charset="0"/>
                <a:cs typeface="Arial" panose="020B0604020202020204" pitchFamily="34" charset="0"/>
              </a:rPr>
              <a:t>dv</a:t>
            </a:r>
            <a:r>
              <a:rPr lang="sr-Latn-ME" sz="1600" dirty="0" smtClean="0">
                <a:solidFill>
                  <a:srgbClr val="7030A0"/>
                </a:solidFill>
                <a:latin typeface="Arial" panose="020B0604020202020204" pitchFamily="34" charset="0"/>
                <a:cs typeface="Arial" panose="020B0604020202020204" pitchFamily="34" charset="0"/>
              </a:rPr>
              <a:t>a građevinska pogona izrađuju se prefabrikovani elementi</a:t>
            </a:r>
            <a:r>
              <a:rPr lang="vi-VN" sz="1600" dirty="0" smtClean="0">
                <a:solidFill>
                  <a:srgbClr val="7030A0"/>
                </a:solidFill>
                <a:latin typeface="Arial" panose="020B0604020202020204" pitchFamily="34" charset="0"/>
                <a:cs typeface="Arial" panose="020B0604020202020204" pitchFamily="34" charset="0"/>
              </a:rPr>
              <a:t>. </a:t>
            </a:r>
            <a:r>
              <a:rPr lang="sr-Latn-ME" sz="1600" dirty="0" smtClean="0">
                <a:solidFill>
                  <a:srgbClr val="7030A0"/>
                </a:solidFill>
                <a:latin typeface="Arial" panose="020B0604020202020204" pitchFamily="34" charset="0"/>
                <a:cs typeface="Arial" panose="020B0604020202020204" pitchFamily="34" charset="0"/>
              </a:rPr>
              <a:t>Kontrolama je utvrđeno da je procenat elemenata koji imaju grešku u prvom 5%, a u drugom 3%. Na gradilište se dovoze iste količine proizvoda iz oba pogona. </a:t>
            </a:r>
            <a:br>
              <a:rPr lang="sr-Latn-ME" sz="1600" dirty="0" smtClean="0">
                <a:solidFill>
                  <a:srgbClr val="7030A0"/>
                </a:solidFill>
                <a:latin typeface="Arial" panose="020B0604020202020204" pitchFamily="34" charset="0"/>
                <a:cs typeface="Arial" panose="020B0604020202020204" pitchFamily="34" charset="0"/>
              </a:rPr>
            </a:br>
            <a:r>
              <a:rPr lang="sr-Latn-ME" sz="1600" dirty="0" smtClean="0">
                <a:solidFill>
                  <a:srgbClr val="7030A0"/>
                </a:solidFill>
                <a:latin typeface="Arial" panose="020B0604020202020204" pitchFamily="34" charset="0"/>
                <a:cs typeface="Arial" panose="020B0604020202020204" pitchFamily="34" charset="0"/>
              </a:rPr>
              <a:t>a) Ako se slučajno bira proizvod i utvrdi da je sa greškom, kolika je </a:t>
            </a:r>
            <a:r>
              <a:rPr lang="vi-VN" sz="1600" dirty="0" smtClean="0">
                <a:solidFill>
                  <a:srgbClr val="7030A0"/>
                </a:solidFill>
                <a:latin typeface="Arial" panose="020B0604020202020204" pitchFamily="34" charset="0"/>
                <a:cs typeface="Arial" panose="020B0604020202020204" pitchFamily="34" charset="0"/>
              </a:rPr>
              <a:t>v</a:t>
            </a:r>
            <a:r>
              <a:rPr lang="sr-Latn-ME" sz="1600" dirty="0" smtClean="0">
                <a:solidFill>
                  <a:srgbClr val="7030A0"/>
                </a:solidFill>
                <a:latin typeface="Arial" panose="020B0604020202020204" pitchFamily="34" charset="0"/>
                <a:cs typeface="Arial" panose="020B0604020202020204" pitchFamily="34" charset="0"/>
              </a:rPr>
              <a:t>j</a:t>
            </a:r>
            <a:r>
              <a:rPr lang="vi-VN" sz="1600" dirty="0" smtClean="0">
                <a:solidFill>
                  <a:srgbClr val="7030A0"/>
                </a:solidFill>
                <a:latin typeface="Arial" panose="020B0604020202020204" pitchFamily="34" charset="0"/>
                <a:cs typeface="Arial" panose="020B0604020202020204" pitchFamily="34" charset="0"/>
              </a:rPr>
              <a:t>erovatnoća </a:t>
            </a:r>
            <a:r>
              <a:rPr lang="vi-VN" sz="1600" dirty="0">
                <a:solidFill>
                  <a:srgbClr val="7030A0"/>
                </a:solidFill>
                <a:latin typeface="Arial" panose="020B0604020202020204" pitchFamily="34" charset="0"/>
                <a:cs typeface="Arial" panose="020B0604020202020204" pitchFamily="34" charset="0"/>
              </a:rPr>
              <a:t>da </a:t>
            </a:r>
            <a:r>
              <a:rPr lang="vi-VN" sz="1600" dirty="0" smtClean="0">
                <a:solidFill>
                  <a:srgbClr val="7030A0"/>
                </a:solidFill>
                <a:latin typeface="Arial" panose="020B0604020202020204" pitchFamily="34" charset="0"/>
                <a:cs typeface="Arial" panose="020B0604020202020204" pitchFamily="34" charset="0"/>
              </a:rPr>
              <a:t>je</a:t>
            </a:r>
            <a:r>
              <a:rPr lang="sr-Latn-ME" sz="1600" dirty="0" smtClean="0">
                <a:solidFill>
                  <a:srgbClr val="7030A0"/>
                </a:solidFill>
                <a:latin typeface="Arial" panose="020B0604020202020204" pitchFamily="34" charset="0"/>
                <a:cs typeface="Arial" panose="020B0604020202020204" pitchFamily="34" charset="0"/>
              </a:rPr>
              <a:t> proizvod iz prvog pogona?</a:t>
            </a:r>
            <a:br>
              <a:rPr lang="sr-Latn-ME" sz="1600" dirty="0" smtClean="0">
                <a:solidFill>
                  <a:srgbClr val="7030A0"/>
                </a:solidFill>
                <a:latin typeface="Arial" panose="020B0604020202020204" pitchFamily="34" charset="0"/>
                <a:cs typeface="Arial" panose="020B0604020202020204" pitchFamily="34" charset="0"/>
              </a:rPr>
            </a:br>
            <a:r>
              <a:rPr lang="sr-Latn-ME" sz="1600" dirty="0" smtClean="0">
                <a:solidFill>
                  <a:srgbClr val="7030A0"/>
                </a:solidFill>
                <a:latin typeface="Arial" panose="020B0604020202020204" pitchFamily="34" charset="0"/>
                <a:cs typeface="Arial" panose="020B0604020202020204" pitchFamily="34" charset="0"/>
              </a:rPr>
              <a:t>b) Kolika je vjerovatnoća da se u proizvoljnoj količini q koja se uzme na gradilištu nađe proizvod sa greškom?</a:t>
            </a:r>
            <a:endParaRPr lang="sr-Latn-ME" sz="1600" dirty="0">
              <a:solidFill>
                <a:srgbClr val="7030A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3528" y="2204864"/>
                <a:ext cx="8363272" cy="4248472"/>
              </a:xfrm>
            </p:spPr>
            <p:txBody>
              <a:bodyPr>
                <a:noAutofit/>
              </a:bodyPr>
              <a:lstStyle/>
              <a:p>
                <a:pPr marL="0" indent="0">
                  <a:buNone/>
                </a:pPr>
                <a:r>
                  <a:rPr lang="sr-Latn-ME" sz="1600" b="1" u="sng" dirty="0" smtClean="0">
                    <a:solidFill>
                      <a:srgbClr val="7030A0"/>
                    </a:solidFill>
                    <a:latin typeface="Arial" panose="020B0604020202020204" pitchFamily="34" charset="0"/>
                    <a:cs typeface="Arial" panose="020B0604020202020204" pitchFamily="34" charset="0"/>
                  </a:rPr>
                  <a:t>RJEŠENJE</a:t>
                </a:r>
              </a:p>
              <a:p>
                <a:r>
                  <a:rPr lang="sr-Latn-ME" sz="1600" dirty="0">
                    <a:solidFill>
                      <a:srgbClr val="7030A0"/>
                    </a:solidFill>
                    <a:latin typeface="Arial" panose="020B0604020202020204" pitchFamily="34" charset="0"/>
                    <a:cs typeface="Arial" panose="020B0604020202020204" pitchFamily="34" charset="0"/>
                  </a:rPr>
                  <a:t>događaj </a:t>
                </a:r>
                <a:r>
                  <a:rPr lang="en-US" sz="1600" dirty="0">
                    <a:solidFill>
                      <a:srgbClr val="7030A0"/>
                    </a:solidFill>
                    <a:latin typeface="Arial" panose="020B0604020202020204" pitchFamily="34" charset="0"/>
                    <a:cs typeface="Arial" panose="020B0604020202020204" pitchFamily="34" charset="0"/>
                  </a:rPr>
                  <a:t>H</a:t>
                </a:r>
                <a:r>
                  <a:rPr lang="sr-Latn-ME" sz="1600" dirty="0">
                    <a:solidFill>
                      <a:srgbClr val="7030A0"/>
                    </a:solidFill>
                    <a:latin typeface="Arial" panose="020B0604020202020204" pitchFamily="34" charset="0"/>
                    <a:cs typeface="Arial" panose="020B0604020202020204" pitchFamily="34" charset="0"/>
                  </a:rPr>
                  <a:t>1 „ izabran</a:t>
                </a:r>
                <a:r>
                  <a:rPr lang="en-US" sz="1600" dirty="0" err="1">
                    <a:solidFill>
                      <a:srgbClr val="7030A0"/>
                    </a:solidFill>
                    <a:latin typeface="Arial" panose="020B0604020202020204" pitchFamily="34" charset="0"/>
                    <a:cs typeface="Arial" panose="020B0604020202020204" pitchFamily="34" charset="0"/>
                  </a:rPr>
                  <a:t>i</a:t>
                </a:r>
                <a:r>
                  <a:rPr lang="en-US" sz="1600" dirty="0">
                    <a:solidFill>
                      <a:srgbClr val="7030A0"/>
                    </a:solidFill>
                    <a:latin typeface="Arial" panose="020B0604020202020204" pitchFamily="34" charset="0"/>
                    <a:cs typeface="Arial" panose="020B0604020202020204" pitchFamily="34" charset="0"/>
                  </a:rPr>
                  <a:t>  p</a:t>
                </a:r>
                <a:r>
                  <a:rPr lang="sr-Latn-ME" sz="1600" dirty="0">
                    <a:solidFill>
                      <a:srgbClr val="7030A0"/>
                    </a:solidFill>
                    <a:latin typeface="Arial" panose="020B0604020202020204" pitchFamily="34" charset="0"/>
                    <a:cs typeface="Arial" panose="020B0604020202020204" pitchFamily="34" charset="0"/>
                  </a:rPr>
                  <a:t>roizvod </a:t>
                </a:r>
                <a:r>
                  <a:rPr lang="en-US" sz="1600" dirty="0">
                    <a:solidFill>
                      <a:srgbClr val="7030A0"/>
                    </a:solidFill>
                    <a:latin typeface="Arial" panose="020B0604020202020204" pitchFamily="34" charset="0"/>
                    <a:cs typeface="Arial" panose="020B0604020202020204" pitchFamily="34" charset="0"/>
                  </a:rPr>
                  <a:t>je </a:t>
                </a:r>
                <a:r>
                  <a:rPr lang="sr-Latn-ME" sz="1600" dirty="0">
                    <a:solidFill>
                      <a:srgbClr val="7030A0"/>
                    </a:solidFill>
                    <a:latin typeface="Arial" panose="020B0604020202020204" pitchFamily="34" charset="0"/>
                    <a:cs typeface="Arial" panose="020B0604020202020204" pitchFamily="34" charset="0"/>
                  </a:rPr>
                  <a:t>iz prvog pogona“</a:t>
                </a:r>
                <a:r>
                  <a:rPr lang="en-US" sz="1600" dirty="0">
                    <a:solidFill>
                      <a:srgbClr val="7030A0"/>
                    </a:solidFill>
                    <a:latin typeface="Arial" panose="020B0604020202020204" pitchFamily="34" charset="0"/>
                    <a:cs typeface="Arial" panose="020B0604020202020204" pitchFamily="34" charset="0"/>
                  </a:rPr>
                  <a:t>, a P(H1)=1/2, </a:t>
                </a:r>
                <a:r>
                  <a:rPr lang="en-US" sz="1600" dirty="0" err="1">
                    <a:solidFill>
                      <a:srgbClr val="7030A0"/>
                    </a:solidFill>
                    <a:latin typeface="Arial" panose="020B0604020202020204" pitchFamily="34" charset="0"/>
                    <a:cs typeface="Arial" panose="020B0604020202020204" pitchFamily="34" charset="0"/>
                  </a:rPr>
                  <a:t>jer</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ih</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isti</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broj</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stize</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na</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gradiliste</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iz</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oba</a:t>
                </a:r>
                <a:r>
                  <a:rPr lang="en-US" sz="1600" dirty="0">
                    <a:solidFill>
                      <a:srgbClr val="7030A0"/>
                    </a:solidFill>
                    <a:latin typeface="Arial" panose="020B0604020202020204" pitchFamily="34" charset="0"/>
                    <a:cs typeface="Arial" panose="020B0604020202020204" pitchFamily="34" charset="0"/>
                  </a:rPr>
                  <a:t> </a:t>
                </a:r>
                <a:r>
                  <a:rPr lang="en-US" sz="1600" dirty="0" err="1">
                    <a:solidFill>
                      <a:srgbClr val="7030A0"/>
                    </a:solidFill>
                    <a:latin typeface="Arial" panose="020B0604020202020204" pitchFamily="34" charset="0"/>
                    <a:cs typeface="Arial" panose="020B0604020202020204" pitchFamily="34" charset="0"/>
                  </a:rPr>
                  <a:t>pogona</a:t>
                </a:r>
                <a:endParaRPr lang="sr-Latn-ME" sz="1600" dirty="0">
                  <a:solidFill>
                    <a:srgbClr val="7030A0"/>
                  </a:solidFill>
                  <a:latin typeface="Arial" panose="020B0604020202020204" pitchFamily="34" charset="0"/>
                  <a:cs typeface="Arial" panose="020B0604020202020204" pitchFamily="34" charset="0"/>
                </a:endParaRPr>
              </a:p>
              <a:p>
                <a:r>
                  <a:rPr lang="sr-Latn-ME" sz="1600" dirty="0">
                    <a:solidFill>
                      <a:srgbClr val="7030A0"/>
                    </a:solidFill>
                    <a:latin typeface="Arial" panose="020B0604020202020204" pitchFamily="34" charset="0"/>
                    <a:cs typeface="Arial" panose="020B0604020202020204" pitchFamily="34" charset="0"/>
                  </a:rPr>
                  <a:t>događaj </a:t>
                </a:r>
                <a:r>
                  <a:rPr lang="en-US" sz="1600" dirty="0">
                    <a:solidFill>
                      <a:srgbClr val="7030A0"/>
                    </a:solidFill>
                    <a:latin typeface="Arial" panose="020B0604020202020204" pitchFamily="34" charset="0"/>
                    <a:cs typeface="Arial" panose="020B0604020202020204" pitchFamily="34" charset="0"/>
                  </a:rPr>
                  <a:t>H</a:t>
                </a:r>
                <a:r>
                  <a:rPr lang="sr-Latn-ME" sz="1600" dirty="0">
                    <a:solidFill>
                      <a:srgbClr val="7030A0"/>
                    </a:solidFill>
                    <a:latin typeface="Arial" panose="020B0604020202020204" pitchFamily="34" charset="0"/>
                    <a:cs typeface="Arial" panose="020B0604020202020204" pitchFamily="34" charset="0"/>
                  </a:rPr>
                  <a:t>2 „izabran</a:t>
                </a:r>
                <a:r>
                  <a:rPr lang="en-US" sz="1600" dirty="0" err="1">
                    <a:solidFill>
                      <a:srgbClr val="7030A0"/>
                    </a:solidFill>
                    <a:latin typeface="Arial" panose="020B0604020202020204" pitchFamily="34" charset="0"/>
                    <a:cs typeface="Arial" panose="020B0604020202020204" pitchFamily="34" charset="0"/>
                  </a:rPr>
                  <a:t>i</a:t>
                </a:r>
                <a:r>
                  <a:rPr lang="sr-Latn-ME" sz="1600" dirty="0">
                    <a:solidFill>
                      <a:srgbClr val="7030A0"/>
                    </a:solidFill>
                    <a:latin typeface="Arial" panose="020B0604020202020204" pitchFamily="34" charset="0"/>
                    <a:cs typeface="Arial" panose="020B0604020202020204" pitchFamily="34" charset="0"/>
                  </a:rPr>
                  <a:t> proizvod </a:t>
                </a:r>
                <a:r>
                  <a:rPr lang="en-US" sz="1600" dirty="0">
                    <a:solidFill>
                      <a:srgbClr val="7030A0"/>
                    </a:solidFill>
                    <a:latin typeface="Arial" panose="020B0604020202020204" pitchFamily="34" charset="0"/>
                    <a:cs typeface="Arial" panose="020B0604020202020204" pitchFamily="34" charset="0"/>
                  </a:rPr>
                  <a:t>je</a:t>
                </a:r>
                <a:r>
                  <a:rPr lang="sr-Latn-ME" sz="1600" dirty="0">
                    <a:solidFill>
                      <a:srgbClr val="7030A0"/>
                    </a:solidFill>
                    <a:latin typeface="Arial" panose="020B0604020202020204" pitchFamily="34" charset="0"/>
                    <a:cs typeface="Arial" panose="020B0604020202020204" pitchFamily="34" charset="0"/>
                  </a:rPr>
                  <a:t> iz drugog pogona“</a:t>
                </a:r>
                <a:r>
                  <a:rPr lang="en-US" sz="1600" dirty="0">
                    <a:solidFill>
                      <a:srgbClr val="7030A0"/>
                    </a:solidFill>
                    <a:latin typeface="Arial" panose="020B0604020202020204" pitchFamily="34" charset="0"/>
                    <a:cs typeface="Arial" panose="020B0604020202020204" pitchFamily="34" charset="0"/>
                  </a:rPr>
                  <a:t>, a P(H2)=1/2</a:t>
                </a:r>
              </a:p>
              <a:p>
                <a:pPr marL="342900" lvl="1" indent="-342900">
                  <a:buFont typeface="Arial" panose="020B0604020202020204" pitchFamily="34" charset="0"/>
                  <a:buChar char="•"/>
                </a:pPr>
                <a:r>
                  <a:rPr lang="pl-PL" sz="1600" dirty="0">
                    <a:solidFill>
                      <a:srgbClr val="7030A0"/>
                    </a:solidFill>
                    <a:latin typeface="Arial" panose="020B0604020202020204" pitchFamily="34" charset="0"/>
                    <a:cs typeface="Arial" panose="020B0604020202020204" pitchFamily="34" charset="0"/>
                  </a:rPr>
                  <a:t>Hi ∩Hj =</a:t>
                </a:r>
                <a:r>
                  <a:rPr lang="pl-PL" sz="1600" i="1" dirty="0">
                    <a:solidFill>
                      <a:srgbClr val="7030A0"/>
                    </a:solidFill>
                    <a:latin typeface="Arial" panose="020B0604020202020204" pitchFamily="34" charset="0"/>
                    <a:cs typeface="Arial" panose="020B0604020202020204" pitchFamily="34" charset="0"/>
                  </a:rPr>
                  <a:t>Φ</a:t>
                </a:r>
                <a:r>
                  <a:rPr lang="pl-PL" sz="1600" dirty="0">
                    <a:solidFill>
                      <a:srgbClr val="7030A0"/>
                    </a:solidFill>
                    <a:latin typeface="Arial" panose="020B0604020202020204" pitchFamily="34" charset="0"/>
                    <a:cs typeface="Arial" panose="020B0604020202020204" pitchFamily="34" charset="0"/>
                  </a:rPr>
                  <a:t> , za i j, i,j=1,2,                  </a:t>
                </a:r>
                <a:r>
                  <a:rPr lang="sr-Latn-ME" sz="1600" dirty="0">
                    <a:solidFill>
                      <a:srgbClr val="7030A0"/>
                    </a:solidFill>
                    <a:latin typeface="Arial" panose="020B0604020202020204" pitchFamily="34" charset="0"/>
                    <a:cs typeface="Arial" panose="020B0604020202020204" pitchFamily="34" charset="0"/>
                  </a:rPr>
                  <a:t> S=H1UH2</a:t>
                </a:r>
              </a:p>
              <a:p>
                <a:r>
                  <a:rPr lang="sr-Latn-ME" sz="1600" dirty="0">
                    <a:solidFill>
                      <a:srgbClr val="7030A0"/>
                    </a:solidFill>
                    <a:latin typeface="Arial" panose="020B0604020202020204" pitchFamily="34" charset="0"/>
                    <a:cs typeface="Arial" panose="020B0604020202020204" pitchFamily="34" charset="0"/>
                  </a:rPr>
                  <a:t>događaj </a:t>
                </a:r>
                <a:r>
                  <a:rPr lang="en-US" sz="1600" dirty="0">
                    <a:solidFill>
                      <a:srgbClr val="7030A0"/>
                    </a:solidFill>
                    <a:latin typeface="Arial" panose="020B0604020202020204" pitchFamily="34" charset="0"/>
                    <a:cs typeface="Arial" panose="020B0604020202020204" pitchFamily="34" charset="0"/>
                  </a:rPr>
                  <a:t>A</a:t>
                </a:r>
                <a:r>
                  <a:rPr lang="sr-Latn-ME" sz="1600" dirty="0">
                    <a:solidFill>
                      <a:srgbClr val="7030A0"/>
                    </a:solidFill>
                    <a:latin typeface="Arial" panose="020B0604020202020204" pitchFamily="34" charset="0"/>
                    <a:cs typeface="Arial" panose="020B0604020202020204" pitchFamily="34" charset="0"/>
                  </a:rPr>
                  <a:t>:“ izabran je proizvod sa greskom“, pri čemu je poznato: </a:t>
                </a:r>
                <a:r>
                  <a:rPr lang="en-US" sz="1600" dirty="0">
                    <a:solidFill>
                      <a:srgbClr val="7030A0"/>
                    </a:solidFill>
                    <a:latin typeface="Arial" panose="020B0604020202020204" pitchFamily="34" charset="0"/>
                    <a:cs typeface="Arial" panose="020B0604020202020204" pitchFamily="34" charset="0"/>
                  </a:rPr>
                  <a:t>P(A|H1)=5%=5/100</a:t>
                </a:r>
                <a:r>
                  <a:rPr lang="sr-Latn-ME" sz="1600" dirty="0">
                    <a:solidFill>
                      <a:srgbClr val="7030A0"/>
                    </a:solidFill>
                    <a:latin typeface="Arial" panose="020B0604020202020204" pitchFamily="34" charset="0"/>
                    <a:cs typeface="Arial" panose="020B0604020202020204" pitchFamily="34" charset="0"/>
                  </a:rPr>
                  <a:t>   i    </a:t>
                </a:r>
                <a:r>
                  <a:rPr lang="en-US" sz="1600" dirty="0">
                    <a:solidFill>
                      <a:srgbClr val="7030A0"/>
                    </a:solidFill>
                    <a:latin typeface="Arial" panose="020B0604020202020204" pitchFamily="34" charset="0"/>
                    <a:cs typeface="Arial" panose="020B0604020202020204" pitchFamily="34" charset="0"/>
                  </a:rPr>
                  <a:t>P(A|H2)=3%=3/100</a:t>
                </a:r>
              </a:p>
              <a:p>
                <a:pPr>
                  <a:buFont typeface="+mj-lt"/>
                  <a:buAutoNum type="alphaLcParenR"/>
                </a:pPr>
                <a:r>
                  <a:rPr lang="sr-Latn-ME" sz="1600" dirty="0" smtClean="0">
                    <a:solidFill>
                      <a:srgbClr val="7030A0"/>
                    </a:solidFill>
                    <a:latin typeface="Arial" panose="020B0604020202020204" pitchFamily="34" charset="0"/>
                    <a:cs typeface="Arial" panose="020B0604020202020204" pitchFamily="34" charset="0"/>
                  </a:rPr>
                  <a:t>naci uslovnu vjerovatnocu da je proizvod iz prvog pogona, ako je izabran proizvod sa greskom P(</a:t>
                </a:r>
                <a:r>
                  <a:rPr lang="en-US" sz="1600" dirty="0">
                    <a:solidFill>
                      <a:srgbClr val="7030A0"/>
                    </a:solidFill>
                    <a:latin typeface="Arial" panose="020B0604020202020204" pitchFamily="34" charset="0"/>
                    <a:cs typeface="Arial" panose="020B0604020202020204" pitchFamily="34" charset="0"/>
                  </a:rPr>
                  <a:t>H</a:t>
                </a:r>
                <a:r>
                  <a:rPr lang="sr-Latn-ME" sz="1600" dirty="0">
                    <a:solidFill>
                      <a:srgbClr val="7030A0"/>
                    </a:solidFill>
                    <a:latin typeface="Arial" panose="020B0604020202020204" pitchFamily="34" charset="0"/>
                    <a:cs typeface="Arial" panose="020B0604020202020204" pitchFamily="34" charset="0"/>
                  </a:rPr>
                  <a:t>1</a:t>
                </a:r>
                <a:r>
                  <a:rPr lang="en-US" sz="1600" dirty="0">
                    <a:solidFill>
                      <a:srgbClr val="7030A0"/>
                    </a:solidFill>
                    <a:latin typeface="Arial" panose="020B0604020202020204" pitchFamily="34" charset="0"/>
                    <a:cs typeface="Arial" panose="020B0604020202020204" pitchFamily="34" charset="0"/>
                  </a:rPr>
                  <a:t>|A</a:t>
                </a:r>
                <a:r>
                  <a:rPr lang="en-US" sz="1600" dirty="0" smtClean="0">
                    <a:solidFill>
                      <a:srgbClr val="7030A0"/>
                    </a:solidFill>
                    <a:latin typeface="Arial" panose="020B0604020202020204" pitchFamily="34" charset="0"/>
                    <a:cs typeface="Arial" panose="020B0604020202020204" pitchFamily="34" charset="0"/>
                  </a:rPr>
                  <a:t>)=?</a:t>
                </a:r>
                <a:endParaRPr lang="sr-Latn-ME" sz="1600" dirty="0">
                  <a:solidFill>
                    <a:srgbClr val="7030A0"/>
                  </a:solidFill>
                  <a:latin typeface="Arial" panose="020B0604020202020204" pitchFamily="34" charset="0"/>
                  <a:cs typeface="Arial" panose="020B0604020202020204" pitchFamily="34" charset="0"/>
                </a:endParaRPr>
              </a:p>
              <a:p>
                <a:pPr marL="0" lvl="1" indent="0">
                  <a:buNone/>
                </a:pPr>
                <a14:m>
                  <m:oMathPara xmlns:m="http://schemas.openxmlformats.org/officeDocument/2006/math">
                    <m:oMathParaPr>
                      <m:jc m:val="center"/>
                    </m:oMathParaPr>
                    <m:oMath xmlns:m="http://schemas.openxmlformats.org/officeDocument/2006/math">
                      <m:r>
                        <a:rPr lang="sr-Latn-ME" sz="1600" i="1">
                          <a:solidFill>
                            <a:srgbClr val="7030A0"/>
                          </a:solidFill>
                          <a:latin typeface="Cambria Math"/>
                          <a:cs typeface="Arial" panose="020B0604020202020204" pitchFamily="34" charset="0"/>
                        </a:rPr>
                        <m:t>𝑃</m:t>
                      </m:r>
                      <m:d>
                        <m:dPr>
                          <m:ctrlPr>
                            <a:rPr lang="sr-Latn-ME" sz="1600" i="1">
                              <a:solidFill>
                                <a:srgbClr val="7030A0"/>
                              </a:solidFill>
                              <a:latin typeface="Cambria Math"/>
                              <a:cs typeface="Arial" panose="020B0604020202020204" pitchFamily="34" charset="0"/>
                            </a:rPr>
                          </m:ctrlPr>
                        </m:dPr>
                        <m:e>
                          <m:sSub>
                            <m:sSubPr>
                              <m:ctrlPr>
                                <a:rPr lang="sr-Latn-ME" sz="1600" i="1">
                                  <a:solidFill>
                                    <a:srgbClr val="7030A0"/>
                                  </a:solidFill>
                                  <a:latin typeface="Cambria Math"/>
                                  <a:cs typeface="Arial" panose="020B0604020202020204" pitchFamily="34" charset="0"/>
                                </a:rPr>
                              </m:ctrlPr>
                            </m:sSubPr>
                            <m:e>
                              <m:r>
                                <a:rPr lang="sr-Latn-ME" sz="1600" i="1">
                                  <a:solidFill>
                                    <a:srgbClr val="7030A0"/>
                                  </a:solidFill>
                                  <a:latin typeface="Cambria Math"/>
                                  <a:cs typeface="Arial" panose="020B0604020202020204" pitchFamily="34" charset="0"/>
                                </a:rPr>
                                <m:t>𝐻</m:t>
                              </m:r>
                            </m:e>
                            <m:sub>
                              <m:r>
                                <a:rPr lang="en-US" sz="1600" b="0" i="1" smtClean="0">
                                  <a:solidFill>
                                    <a:srgbClr val="7030A0"/>
                                  </a:solidFill>
                                  <a:latin typeface="Cambria Math"/>
                                  <a:cs typeface="Arial" panose="020B0604020202020204" pitchFamily="34" charset="0"/>
                                </a:rPr>
                                <m:t>1</m:t>
                              </m:r>
                            </m:sub>
                          </m:sSub>
                          <m:r>
                            <a:rPr lang="en-US" sz="1600" i="1">
                              <a:solidFill>
                                <a:srgbClr val="7030A0"/>
                              </a:solidFill>
                              <a:latin typeface="Cambria Math"/>
                              <a:cs typeface="Arial" panose="020B0604020202020204" pitchFamily="34" charset="0"/>
                            </a:rPr>
                            <m:t>|</m:t>
                          </m:r>
                          <m:r>
                            <a:rPr lang="sr-Latn-ME" sz="1600" i="1">
                              <a:solidFill>
                                <a:srgbClr val="7030A0"/>
                              </a:solidFill>
                              <a:latin typeface="Cambria Math"/>
                              <a:cs typeface="Arial" panose="020B0604020202020204" pitchFamily="34" charset="0"/>
                            </a:rPr>
                            <m:t>𝐴</m:t>
                          </m:r>
                        </m:e>
                      </m:d>
                      <m:r>
                        <a:rPr lang="sr-Latn-ME" sz="1600" i="1">
                          <a:solidFill>
                            <a:srgbClr val="7030A0"/>
                          </a:solidFill>
                          <a:latin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r>
                            <a:rPr lang="sr-Latn-ME" sz="1600" i="1">
                              <a:solidFill>
                                <a:srgbClr val="7030A0"/>
                              </a:solidFill>
                              <a:latin typeface="Cambria Math"/>
                              <a:cs typeface="Arial" panose="020B0604020202020204" pitchFamily="34" charset="0"/>
                            </a:rPr>
                            <m:t>𝑃</m:t>
                          </m:r>
                          <m:r>
                            <a:rPr lang="sr-Latn-ME" sz="1600" i="1">
                              <a:solidFill>
                                <a:srgbClr val="7030A0"/>
                              </a:solidFill>
                              <a:latin typeface="Cambria Math"/>
                              <a:cs typeface="Arial" panose="020B0604020202020204" pitchFamily="34" charset="0"/>
                            </a:rPr>
                            <m:t>(</m:t>
                          </m:r>
                          <m:sSub>
                            <m:sSubPr>
                              <m:ctrlPr>
                                <a:rPr lang="sr-Latn-ME" sz="1600" i="1">
                                  <a:solidFill>
                                    <a:srgbClr val="7030A0"/>
                                  </a:solidFill>
                                  <a:latin typeface="Cambria Math"/>
                                  <a:cs typeface="Arial" panose="020B0604020202020204" pitchFamily="34" charset="0"/>
                                </a:rPr>
                              </m:ctrlPr>
                            </m:sSubPr>
                            <m:e>
                              <m:r>
                                <a:rPr lang="sr-Latn-ME" sz="1600" i="1">
                                  <a:solidFill>
                                    <a:srgbClr val="7030A0"/>
                                  </a:solidFill>
                                  <a:latin typeface="Cambria Math"/>
                                  <a:cs typeface="Arial" panose="020B0604020202020204" pitchFamily="34" charset="0"/>
                                </a:rPr>
                                <m:t>𝐻</m:t>
                              </m:r>
                            </m:e>
                            <m:sub>
                              <m:r>
                                <a:rPr lang="en-US" sz="1600" b="0" i="1" smtClean="0">
                                  <a:solidFill>
                                    <a:srgbClr val="7030A0"/>
                                  </a:solidFill>
                                  <a:latin typeface="Cambria Math"/>
                                  <a:cs typeface="Arial" panose="020B0604020202020204" pitchFamily="34" charset="0"/>
                                </a:rPr>
                                <m:t>1</m:t>
                              </m:r>
                            </m:sub>
                          </m:sSub>
                          <m:r>
                            <a:rPr lang="sr-Latn-ME" sz="1600" i="1">
                              <a:solidFill>
                                <a:srgbClr val="7030A0"/>
                              </a:solidFill>
                              <a:latin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𝑃</m:t>
                          </m:r>
                          <m:r>
                            <a:rPr lang="sr-Latn-ME" sz="1600" i="1">
                              <a:solidFill>
                                <a:srgbClr val="7030A0"/>
                              </a:solidFill>
                              <a:latin typeface="Cambria Math"/>
                              <a:ea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𝐴</m:t>
                          </m:r>
                          <m:r>
                            <a:rPr lang="en-US" sz="1600" i="1">
                              <a:solidFill>
                                <a:srgbClr val="7030A0"/>
                              </a:solidFill>
                              <a:latin typeface="Cambria Math"/>
                              <a:cs typeface="Arial" panose="020B0604020202020204" pitchFamily="34" charset="0"/>
                            </a:rPr>
                            <m:t>|</m:t>
                          </m:r>
                          <m:sSub>
                            <m:sSubPr>
                              <m:ctrlPr>
                                <a:rPr lang="sr-Latn-ME" sz="1600" i="1">
                                  <a:solidFill>
                                    <a:srgbClr val="7030A0"/>
                                  </a:solidFill>
                                  <a:latin typeface="Cambria Math"/>
                                  <a:cs typeface="Arial" panose="020B0604020202020204" pitchFamily="34" charset="0"/>
                                </a:rPr>
                              </m:ctrlPr>
                            </m:sSubPr>
                            <m:e>
                              <m:r>
                                <a:rPr lang="sr-Latn-ME" sz="1600" i="1">
                                  <a:solidFill>
                                    <a:srgbClr val="7030A0"/>
                                  </a:solidFill>
                                  <a:latin typeface="Cambria Math"/>
                                  <a:cs typeface="Arial" panose="020B0604020202020204" pitchFamily="34" charset="0"/>
                                </a:rPr>
                                <m:t>𝐻</m:t>
                              </m:r>
                            </m:e>
                            <m:sub>
                              <m:r>
                                <a:rPr lang="en-US" sz="1600" b="0" i="1" smtClean="0">
                                  <a:solidFill>
                                    <a:srgbClr val="7030A0"/>
                                  </a:solidFill>
                                  <a:latin typeface="Cambria Math"/>
                                  <a:cs typeface="Arial" panose="020B0604020202020204" pitchFamily="34" charset="0"/>
                                </a:rPr>
                                <m:t>1</m:t>
                              </m:r>
                            </m:sub>
                          </m:sSub>
                          <m:r>
                            <a:rPr lang="sr-Latn-ME" sz="1600" i="1">
                              <a:solidFill>
                                <a:srgbClr val="7030A0"/>
                              </a:solidFill>
                              <a:latin typeface="Cambria Math"/>
                              <a:cs typeface="Arial" panose="020B0604020202020204" pitchFamily="34" charset="0"/>
                            </a:rPr>
                            <m:t>)</m:t>
                          </m:r>
                        </m:num>
                        <m:den>
                          <m:nary>
                            <m:naryPr>
                              <m:chr m:val="∑"/>
                              <m:ctrlPr>
                                <a:rPr lang="sr-Latn-ME" sz="1600" i="1">
                                  <a:solidFill>
                                    <a:srgbClr val="7030A0"/>
                                  </a:solidFill>
                                  <a:latin typeface="Cambria Math"/>
                                  <a:cs typeface="Arial" panose="020B0604020202020204" pitchFamily="34" charset="0"/>
                                </a:rPr>
                              </m:ctrlPr>
                            </m:naryPr>
                            <m:sub>
                              <m:r>
                                <m:rPr>
                                  <m:brk m:alnAt="23"/>
                                </m:rPr>
                                <a:rPr lang="sr-Latn-ME" sz="1600" i="1">
                                  <a:solidFill>
                                    <a:srgbClr val="7030A0"/>
                                  </a:solidFill>
                                  <a:latin typeface="Cambria Math"/>
                                  <a:cs typeface="Arial" panose="020B0604020202020204" pitchFamily="34" charset="0"/>
                                </a:rPr>
                                <m:t>𝑘</m:t>
                              </m:r>
                              <m:r>
                                <a:rPr lang="sr-Latn-ME" sz="1600" i="1">
                                  <a:solidFill>
                                    <a:srgbClr val="7030A0"/>
                                  </a:solidFill>
                                  <a:latin typeface="Cambria Math"/>
                                  <a:cs typeface="Arial" panose="020B0604020202020204" pitchFamily="34" charset="0"/>
                                </a:rPr>
                                <m:t>=1</m:t>
                              </m:r>
                            </m:sub>
                            <m:sup>
                              <m:r>
                                <a:rPr lang="en-US" sz="1600" b="0" i="1" smtClean="0">
                                  <a:solidFill>
                                    <a:srgbClr val="7030A0"/>
                                  </a:solidFill>
                                  <a:latin typeface="Cambria Math"/>
                                  <a:cs typeface="Arial" panose="020B0604020202020204" pitchFamily="34" charset="0"/>
                                </a:rPr>
                                <m:t>2</m:t>
                              </m:r>
                            </m:sup>
                            <m:e>
                              <m:r>
                                <a:rPr lang="sr-Latn-ME" sz="1600" i="1">
                                  <a:solidFill>
                                    <a:srgbClr val="7030A0"/>
                                  </a:solidFill>
                                  <a:latin typeface="Cambria Math"/>
                                  <a:cs typeface="Arial" panose="020B0604020202020204" pitchFamily="34" charset="0"/>
                                </a:rPr>
                                <m:t>𝑃</m:t>
                              </m:r>
                              <m:r>
                                <a:rPr lang="sr-Latn-ME" sz="1600" i="1">
                                  <a:solidFill>
                                    <a:srgbClr val="7030A0"/>
                                  </a:solidFill>
                                  <a:latin typeface="Cambria Math"/>
                                  <a:cs typeface="Arial" panose="020B0604020202020204" pitchFamily="34" charset="0"/>
                                </a:rPr>
                                <m:t>(</m:t>
                              </m:r>
                              <m:sSub>
                                <m:sSubPr>
                                  <m:ctrlPr>
                                    <a:rPr lang="sr-Latn-ME" sz="1600" i="1">
                                      <a:solidFill>
                                        <a:srgbClr val="7030A0"/>
                                      </a:solidFill>
                                      <a:latin typeface="Cambria Math"/>
                                      <a:cs typeface="Arial" panose="020B0604020202020204" pitchFamily="34" charset="0"/>
                                    </a:rPr>
                                  </m:ctrlPr>
                                </m:sSubPr>
                                <m:e>
                                  <m:r>
                                    <a:rPr lang="sr-Latn-ME" sz="1600" i="1">
                                      <a:solidFill>
                                        <a:srgbClr val="7030A0"/>
                                      </a:solidFill>
                                      <a:latin typeface="Cambria Math"/>
                                      <a:cs typeface="Arial" panose="020B0604020202020204" pitchFamily="34" charset="0"/>
                                    </a:rPr>
                                    <m:t>𝐻</m:t>
                                  </m:r>
                                </m:e>
                                <m:sub>
                                  <m:r>
                                    <a:rPr lang="sr-Latn-ME" sz="1600" i="1">
                                      <a:solidFill>
                                        <a:srgbClr val="7030A0"/>
                                      </a:solidFill>
                                      <a:latin typeface="Cambria Math"/>
                                      <a:cs typeface="Arial" panose="020B0604020202020204" pitchFamily="34" charset="0"/>
                                    </a:rPr>
                                    <m:t>𝑘</m:t>
                                  </m:r>
                                </m:sub>
                              </m:sSub>
                              <m:r>
                                <a:rPr lang="sr-Latn-ME" sz="1600" i="1">
                                  <a:solidFill>
                                    <a:srgbClr val="7030A0"/>
                                  </a:solidFill>
                                  <a:latin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𝑃</m:t>
                              </m:r>
                              <m:r>
                                <a:rPr lang="sr-Latn-ME" sz="1600" i="1">
                                  <a:solidFill>
                                    <a:srgbClr val="7030A0"/>
                                  </a:solidFill>
                                  <a:latin typeface="Cambria Math"/>
                                  <a:ea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𝐴</m:t>
                              </m:r>
                              <m:r>
                                <a:rPr lang="en-US" sz="1600" i="1">
                                  <a:solidFill>
                                    <a:srgbClr val="7030A0"/>
                                  </a:solidFill>
                                  <a:latin typeface="Cambria Math"/>
                                  <a:ea typeface="Cambria Math"/>
                                  <a:cs typeface="Arial" panose="020B0604020202020204" pitchFamily="34" charset="0"/>
                                </a:rPr>
                                <m:t>|</m:t>
                              </m:r>
                              <m:sSub>
                                <m:sSubPr>
                                  <m:ctrlPr>
                                    <a:rPr lang="en-US" sz="1600" i="1">
                                      <a:solidFill>
                                        <a:srgbClr val="7030A0"/>
                                      </a:solidFill>
                                      <a:latin typeface="Cambria Math"/>
                                      <a:ea typeface="Cambria Math"/>
                                      <a:cs typeface="Arial" panose="020B0604020202020204" pitchFamily="34" charset="0"/>
                                    </a:rPr>
                                  </m:ctrlPr>
                                </m:sSubPr>
                                <m:e>
                                  <m:r>
                                    <a:rPr lang="en-US" sz="1600" i="1">
                                      <a:solidFill>
                                        <a:srgbClr val="7030A0"/>
                                      </a:solidFill>
                                      <a:latin typeface="Cambria Math"/>
                                      <a:ea typeface="Cambria Math"/>
                                      <a:cs typeface="Arial" panose="020B0604020202020204" pitchFamily="34" charset="0"/>
                                    </a:rPr>
                                    <m:t>𝐻</m:t>
                                  </m:r>
                                </m:e>
                                <m:sub>
                                  <m:r>
                                    <a:rPr lang="en-US" sz="1600" i="1">
                                      <a:solidFill>
                                        <a:srgbClr val="7030A0"/>
                                      </a:solidFill>
                                      <a:latin typeface="Cambria Math"/>
                                      <a:ea typeface="Cambria Math"/>
                                      <a:cs typeface="Arial" panose="020B0604020202020204" pitchFamily="34" charset="0"/>
                                    </a:rPr>
                                    <m:t>𝑘</m:t>
                                  </m:r>
                                </m:sub>
                              </m:sSub>
                              <m:r>
                                <a:rPr lang="en-US" sz="1600" i="1">
                                  <a:solidFill>
                                    <a:srgbClr val="7030A0"/>
                                  </a:solidFill>
                                  <a:latin typeface="Cambria Math"/>
                                  <a:ea typeface="Cambria Math"/>
                                  <a:cs typeface="Arial" panose="020B0604020202020204" pitchFamily="34" charset="0"/>
                                </a:rPr>
                                <m:t>)</m:t>
                              </m:r>
                            </m:e>
                          </m:nary>
                        </m:den>
                      </m:f>
                      <m:r>
                        <a:rPr lang="en-US" sz="1600" i="1">
                          <a:solidFill>
                            <a:srgbClr val="7030A0"/>
                          </a:solidFill>
                          <a:latin typeface="Cambria Math"/>
                          <a:ea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f>
                            <m:fPr>
                              <m:ctrlPr>
                                <a:rPr lang="sr-Latn-ME" sz="1600" i="1">
                                  <a:solidFill>
                                    <a:srgbClr val="7030A0"/>
                                  </a:solidFill>
                                  <a:latin typeface="Cambria Math"/>
                                  <a:cs typeface="Arial" panose="020B0604020202020204" pitchFamily="34" charset="0"/>
                                </a:rPr>
                              </m:ctrlPr>
                            </m:fPr>
                            <m:num>
                              <m:r>
                                <a:rPr lang="en-US" sz="1600" b="0" i="1" smtClean="0">
                                  <a:solidFill>
                                    <a:srgbClr val="7030A0"/>
                                  </a:solidFill>
                                  <a:latin typeface="Cambria Math"/>
                                  <a:cs typeface="Arial" panose="020B0604020202020204" pitchFamily="34" charset="0"/>
                                </a:rPr>
                                <m:t>1</m:t>
                              </m:r>
                            </m:num>
                            <m:den>
                              <m:r>
                                <a:rPr lang="en-US" sz="1600" b="0" i="1" smtClean="0">
                                  <a:solidFill>
                                    <a:srgbClr val="7030A0"/>
                                  </a:solidFill>
                                  <a:latin typeface="Cambria Math"/>
                                  <a:cs typeface="Arial" panose="020B0604020202020204" pitchFamily="34" charset="0"/>
                                </a:rPr>
                                <m:t>2</m:t>
                              </m:r>
                            </m:den>
                          </m:f>
                          <m:r>
                            <a:rPr lang="sr-Latn-ME" sz="1600" i="1">
                              <a:solidFill>
                                <a:srgbClr val="7030A0"/>
                              </a:solidFill>
                              <a:latin typeface="Cambria Math"/>
                              <a:ea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r>
                                <a:rPr lang="en-US" sz="1600" b="0" i="1" smtClean="0">
                                  <a:solidFill>
                                    <a:srgbClr val="7030A0"/>
                                  </a:solidFill>
                                  <a:latin typeface="Cambria Math"/>
                                  <a:cs typeface="Arial" panose="020B0604020202020204" pitchFamily="34" charset="0"/>
                                </a:rPr>
                                <m:t>5</m:t>
                              </m:r>
                            </m:num>
                            <m:den>
                              <m:r>
                                <a:rPr lang="en-US" sz="1600" i="1">
                                  <a:solidFill>
                                    <a:srgbClr val="7030A0"/>
                                  </a:solidFill>
                                  <a:latin typeface="Cambria Math"/>
                                  <a:cs typeface="Arial" panose="020B0604020202020204" pitchFamily="34" charset="0"/>
                                </a:rPr>
                                <m:t>100</m:t>
                              </m:r>
                            </m:den>
                          </m:f>
                        </m:num>
                        <m:den>
                          <m:f>
                            <m:fPr>
                              <m:ctrlPr>
                                <a:rPr lang="sr-Latn-ME" sz="1600" i="1">
                                  <a:solidFill>
                                    <a:srgbClr val="7030A0"/>
                                  </a:solidFill>
                                  <a:latin typeface="Cambria Math"/>
                                  <a:cs typeface="Arial" panose="020B0604020202020204" pitchFamily="34" charset="0"/>
                                </a:rPr>
                              </m:ctrlPr>
                            </m:fPr>
                            <m:num>
                              <m:r>
                                <a:rPr lang="en-US" sz="1600" b="0" i="1" smtClean="0">
                                  <a:solidFill>
                                    <a:srgbClr val="7030A0"/>
                                  </a:solidFill>
                                  <a:latin typeface="Cambria Math"/>
                                  <a:cs typeface="Arial" panose="020B0604020202020204" pitchFamily="34" charset="0"/>
                                </a:rPr>
                                <m:t>1</m:t>
                              </m:r>
                            </m:num>
                            <m:den>
                              <m:r>
                                <a:rPr lang="en-US" sz="1600" b="0" i="1" smtClean="0">
                                  <a:solidFill>
                                    <a:srgbClr val="7030A0"/>
                                  </a:solidFill>
                                  <a:latin typeface="Cambria Math"/>
                                  <a:cs typeface="Arial" panose="020B0604020202020204" pitchFamily="34" charset="0"/>
                                </a:rPr>
                                <m:t>2</m:t>
                              </m:r>
                            </m:den>
                          </m:f>
                          <m:r>
                            <a:rPr lang="sr-Latn-ME" sz="1600" i="1">
                              <a:solidFill>
                                <a:srgbClr val="7030A0"/>
                              </a:solidFill>
                              <a:latin typeface="Cambria Math"/>
                              <a:ea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r>
                                <a:rPr lang="en-US" sz="1600" b="0" i="1" smtClean="0">
                                  <a:solidFill>
                                    <a:srgbClr val="7030A0"/>
                                  </a:solidFill>
                                  <a:latin typeface="Cambria Math"/>
                                  <a:cs typeface="Arial" panose="020B0604020202020204" pitchFamily="34" charset="0"/>
                                </a:rPr>
                                <m:t>5</m:t>
                              </m:r>
                            </m:num>
                            <m:den>
                              <m:r>
                                <a:rPr lang="en-US" sz="1600" i="1">
                                  <a:solidFill>
                                    <a:srgbClr val="7030A0"/>
                                  </a:solidFill>
                                  <a:latin typeface="Cambria Math"/>
                                  <a:cs typeface="Arial" panose="020B0604020202020204" pitchFamily="34" charset="0"/>
                                </a:rPr>
                                <m:t>100</m:t>
                              </m:r>
                            </m:den>
                          </m:f>
                          <m:r>
                            <a:rPr lang="en-US" sz="1600" i="1">
                              <a:solidFill>
                                <a:srgbClr val="7030A0"/>
                              </a:solidFill>
                              <a:latin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r>
                                <a:rPr lang="en-US" sz="1600" b="0" i="1" smtClean="0">
                                  <a:solidFill>
                                    <a:srgbClr val="7030A0"/>
                                  </a:solidFill>
                                  <a:latin typeface="Cambria Math"/>
                                  <a:cs typeface="Arial" panose="020B0604020202020204" pitchFamily="34" charset="0"/>
                                </a:rPr>
                                <m:t>1</m:t>
                              </m:r>
                            </m:num>
                            <m:den>
                              <m:r>
                                <a:rPr lang="en-US" sz="1600" b="0" i="1" smtClean="0">
                                  <a:solidFill>
                                    <a:srgbClr val="7030A0"/>
                                  </a:solidFill>
                                  <a:latin typeface="Cambria Math"/>
                                  <a:cs typeface="Arial" panose="020B0604020202020204" pitchFamily="34" charset="0"/>
                                </a:rPr>
                                <m:t>2</m:t>
                              </m:r>
                            </m:den>
                          </m:f>
                          <m:r>
                            <a:rPr lang="sr-Latn-ME" sz="1600" i="1">
                              <a:solidFill>
                                <a:srgbClr val="7030A0"/>
                              </a:solidFill>
                              <a:latin typeface="Cambria Math"/>
                              <a:ea typeface="Cambria Math"/>
                              <a:cs typeface="Arial" panose="020B0604020202020204" pitchFamily="34" charset="0"/>
                            </a:rPr>
                            <m:t>∙</m:t>
                          </m:r>
                          <m:f>
                            <m:fPr>
                              <m:ctrlPr>
                                <a:rPr lang="sr-Latn-ME" sz="1600" i="1">
                                  <a:solidFill>
                                    <a:srgbClr val="7030A0"/>
                                  </a:solidFill>
                                  <a:latin typeface="Cambria Math"/>
                                  <a:cs typeface="Arial" panose="020B0604020202020204" pitchFamily="34" charset="0"/>
                                </a:rPr>
                              </m:ctrlPr>
                            </m:fPr>
                            <m:num>
                              <m:r>
                                <a:rPr lang="en-US" sz="1600" i="1">
                                  <a:solidFill>
                                    <a:srgbClr val="7030A0"/>
                                  </a:solidFill>
                                  <a:latin typeface="Cambria Math"/>
                                  <a:cs typeface="Arial" panose="020B0604020202020204" pitchFamily="34" charset="0"/>
                                </a:rPr>
                                <m:t>3</m:t>
                              </m:r>
                            </m:num>
                            <m:den>
                              <m:r>
                                <a:rPr lang="en-US" sz="1600" i="1">
                                  <a:solidFill>
                                    <a:srgbClr val="7030A0"/>
                                  </a:solidFill>
                                  <a:latin typeface="Cambria Math"/>
                                  <a:cs typeface="Arial" panose="020B0604020202020204" pitchFamily="34" charset="0"/>
                                </a:rPr>
                                <m:t>100</m:t>
                              </m:r>
                            </m:den>
                          </m:f>
                        </m:den>
                      </m:f>
                      <m:r>
                        <a:rPr lang="en-US" sz="1600" i="1">
                          <a:solidFill>
                            <a:srgbClr val="7030A0"/>
                          </a:solidFill>
                          <a:latin typeface="Cambria Math"/>
                          <a:ea typeface="Cambria Math"/>
                          <a:cs typeface="Arial" panose="020B0604020202020204" pitchFamily="34" charset="0"/>
                        </a:rPr>
                        <m:t>=</m:t>
                      </m:r>
                      <m:f>
                        <m:fPr>
                          <m:ctrlPr>
                            <a:rPr lang="en-US" sz="1600" i="1">
                              <a:solidFill>
                                <a:srgbClr val="7030A0"/>
                              </a:solidFill>
                              <a:latin typeface="Cambria Math"/>
                              <a:ea typeface="Cambria Math"/>
                              <a:cs typeface="Arial" panose="020B0604020202020204" pitchFamily="34" charset="0"/>
                            </a:rPr>
                          </m:ctrlPr>
                        </m:fPr>
                        <m:num>
                          <m:r>
                            <a:rPr lang="en-US" sz="1600" b="0" i="1" smtClean="0">
                              <a:solidFill>
                                <a:srgbClr val="7030A0"/>
                              </a:solidFill>
                              <a:latin typeface="Cambria Math"/>
                              <a:ea typeface="Cambria Math"/>
                              <a:cs typeface="Arial" panose="020B0604020202020204" pitchFamily="34" charset="0"/>
                            </a:rPr>
                            <m:t>5</m:t>
                          </m:r>
                        </m:num>
                        <m:den>
                          <m:r>
                            <a:rPr lang="en-US" sz="1600" b="0" i="1" smtClean="0">
                              <a:solidFill>
                                <a:srgbClr val="7030A0"/>
                              </a:solidFill>
                              <a:latin typeface="Cambria Math"/>
                              <a:ea typeface="Cambria Math"/>
                              <a:cs typeface="Arial" panose="020B0604020202020204" pitchFamily="34" charset="0"/>
                            </a:rPr>
                            <m:t>8</m:t>
                          </m:r>
                        </m:den>
                      </m:f>
                      <m:r>
                        <a:rPr lang="en-US" sz="1600" i="1">
                          <a:solidFill>
                            <a:srgbClr val="7030A0"/>
                          </a:solidFill>
                          <a:latin typeface="Cambria Math"/>
                          <a:ea typeface="Cambria Math"/>
                          <a:cs typeface="Arial" panose="020B0604020202020204" pitchFamily="34" charset="0"/>
                        </a:rPr>
                        <m:t>=</m:t>
                      </m:r>
                      <m:r>
                        <a:rPr lang="en-US" sz="1600" b="0" i="1" smtClean="0">
                          <a:solidFill>
                            <a:srgbClr val="7030A0"/>
                          </a:solidFill>
                          <a:latin typeface="Cambria Math"/>
                          <a:ea typeface="Cambria Math"/>
                          <a:cs typeface="Arial" panose="020B0604020202020204" pitchFamily="34" charset="0"/>
                        </a:rPr>
                        <m:t>0,625</m:t>
                      </m:r>
                    </m:oMath>
                  </m:oMathPara>
                </a14:m>
                <a:endParaRPr lang="sr-Latn-ME" sz="1600" dirty="0" smtClean="0">
                  <a:solidFill>
                    <a:srgbClr val="7030A0"/>
                  </a:solidFill>
                  <a:latin typeface="Arial" panose="020B0604020202020204" pitchFamily="34" charset="0"/>
                  <a:cs typeface="Arial" panose="020B0604020202020204" pitchFamily="34" charset="0"/>
                </a:endParaRPr>
              </a:p>
              <a:p>
                <a:pPr>
                  <a:buFont typeface="+mj-lt"/>
                  <a:buAutoNum type="alphaLcParenR"/>
                </a:pPr>
                <a:r>
                  <a:rPr lang="sr-Latn-ME" sz="1600" dirty="0" smtClean="0">
                    <a:solidFill>
                      <a:srgbClr val="7030A0"/>
                    </a:solidFill>
                    <a:latin typeface="Arial" panose="020B0604020202020204" pitchFamily="34" charset="0"/>
                    <a:cs typeface="Arial" panose="020B0604020202020204" pitchFamily="34" charset="0"/>
                  </a:rPr>
                  <a:t>traži se određivanje ukupne vjerovatnoće pojave događaja A</a:t>
                </a:r>
                <a:endParaRPr lang="en-US" sz="1600" dirty="0">
                  <a:solidFill>
                    <a:srgbClr val="7030A0"/>
                  </a:solidFill>
                  <a:latin typeface="Arial" panose="020B0604020202020204" pitchFamily="34" charset="0"/>
                  <a:cs typeface="Arial" panose="020B0604020202020204" pitchFamily="34" charset="0"/>
                </a:endParaRPr>
              </a:p>
              <a:p>
                <a:pPr marL="0" lvl="1" indent="0" algn="ctr">
                  <a:buNone/>
                </a:pPr>
                <a14:m>
                  <m:oMathPara xmlns:m="http://schemas.openxmlformats.org/officeDocument/2006/math">
                    <m:oMathParaPr>
                      <m:jc m:val="centerGroup"/>
                    </m:oMathParaPr>
                    <m:oMath xmlns:m="http://schemas.openxmlformats.org/officeDocument/2006/math">
                      <m:r>
                        <a:rPr lang="sr-Latn-ME" sz="1600" i="1">
                          <a:solidFill>
                            <a:srgbClr val="7030A0"/>
                          </a:solidFill>
                          <a:latin typeface="Cambria Math"/>
                          <a:cs typeface="Arial" panose="020B0604020202020204" pitchFamily="34" charset="0"/>
                        </a:rPr>
                        <m:t>𝑃</m:t>
                      </m:r>
                      <m:d>
                        <m:dPr>
                          <m:ctrlPr>
                            <a:rPr lang="sr-Latn-ME" sz="1600" i="1">
                              <a:solidFill>
                                <a:srgbClr val="7030A0"/>
                              </a:solidFill>
                              <a:latin typeface="Cambria Math"/>
                              <a:cs typeface="Arial" panose="020B0604020202020204" pitchFamily="34" charset="0"/>
                            </a:rPr>
                          </m:ctrlPr>
                        </m:dPr>
                        <m:e>
                          <m:r>
                            <a:rPr lang="sr-Latn-ME" sz="1600" i="1">
                              <a:solidFill>
                                <a:srgbClr val="7030A0"/>
                              </a:solidFill>
                              <a:latin typeface="Cambria Math"/>
                              <a:cs typeface="Arial" panose="020B0604020202020204" pitchFamily="34" charset="0"/>
                            </a:rPr>
                            <m:t>𝐴</m:t>
                          </m:r>
                        </m:e>
                      </m:d>
                      <m:r>
                        <a:rPr lang="sr-Latn-ME" sz="1600" i="1">
                          <a:solidFill>
                            <a:srgbClr val="7030A0"/>
                          </a:solidFill>
                          <a:latin typeface="Cambria Math"/>
                          <a:cs typeface="Arial" panose="020B0604020202020204" pitchFamily="34" charset="0"/>
                        </a:rPr>
                        <m:t>=</m:t>
                      </m:r>
                      <m:nary>
                        <m:naryPr>
                          <m:chr m:val="∑"/>
                          <m:ctrlPr>
                            <a:rPr lang="sr-Latn-ME" sz="1600" i="1">
                              <a:solidFill>
                                <a:srgbClr val="7030A0"/>
                              </a:solidFill>
                              <a:latin typeface="Cambria Math"/>
                              <a:cs typeface="Arial" panose="020B0604020202020204" pitchFamily="34" charset="0"/>
                            </a:rPr>
                          </m:ctrlPr>
                        </m:naryPr>
                        <m:sub>
                          <m:r>
                            <m:rPr>
                              <m:brk m:alnAt="23"/>
                            </m:rPr>
                            <a:rPr lang="sr-Latn-ME" sz="1600" i="1">
                              <a:solidFill>
                                <a:srgbClr val="7030A0"/>
                              </a:solidFill>
                              <a:latin typeface="Cambria Math"/>
                              <a:cs typeface="Arial" panose="020B0604020202020204" pitchFamily="34" charset="0"/>
                            </a:rPr>
                            <m:t>𝑘</m:t>
                          </m:r>
                          <m:r>
                            <a:rPr lang="sr-Latn-ME" sz="1600" i="1">
                              <a:solidFill>
                                <a:srgbClr val="7030A0"/>
                              </a:solidFill>
                              <a:latin typeface="Cambria Math"/>
                              <a:cs typeface="Arial" panose="020B0604020202020204" pitchFamily="34" charset="0"/>
                            </a:rPr>
                            <m:t>=1</m:t>
                          </m:r>
                        </m:sub>
                        <m:sup>
                          <m:r>
                            <a:rPr lang="sr-Latn-ME" sz="1600" i="1">
                              <a:solidFill>
                                <a:srgbClr val="7030A0"/>
                              </a:solidFill>
                              <a:latin typeface="Cambria Math"/>
                              <a:cs typeface="Arial" panose="020B0604020202020204" pitchFamily="34" charset="0"/>
                            </a:rPr>
                            <m:t>𝑛</m:t>
                          </m:r>
                        </m:sup>
                        <m:e>
                          <m:r>
                            <a:rPr lang="sr-Latn-ME" sz="1600" i="1">
                              <a:solidFill>
                                <a:srgbClr val="7030A0"/>
                              </a:solidFill>
                              <a:latin typeface="Cambria Math"/>
                              <a:cs typeface="Arial" panose="020B0604020202020204" pitchFamily="34" charset="0"/>
                            </a:rPr>
                            <m:t>𝑃</m:t>
                          </m:r>
                          <m:r>
                            <a:rPr lang="sr-Latn-ME" sz="1600" i="1">
                              <a:solidFill>
                                <a:srgbClr val="7030A0"/>
                              </a:solidFill>
                              <a:latin typeface="Cambria Math"/>
                              <a:cs typeface="Arial" panose="020B0604020202020204" pitchFamily="34" charset="0"/>
                            </a:rPr>
                            <m:t>(</m:t>
                          </m:r>
                          <m:sSub>
                            <m:sSubPr>
                              <m:ctrlPr>
                                <a:rPr lang="sr-Latn-ME" sz="1600" i="1">
                                  <a:solidFill>
                                    <a:srgbClr val="7030A0"/>
                                  </a:solidFill>
                                  <a:latin typeface="Cambria Math"/>
                                  <a:cs typeface="Arial" panose="020B0604020202020204" pitchFamily="34" charset="0"/>
                                </a:rPr>
                              </m:ctrlPr>
                            </m:sSubPr>
                            <m:e>
                              <m:r>
                                <a:rPr lang="sr-Latn-ME" sz="1600" i="1">
                                  <a:solidFill>
                                    <a:srgbClr val="7030A0"/>
                                  </a:solidFill>
                                  <a:latin typeface="Cambria Math"/>
                                  <a:cs typeface="Arial" panose="020B0604020202020204" pitchFamily="34" charset="0"/>
                                </a:rPr>
                                <m:t>𝐻</m:t>
                              </m:r>
                            </m:e>
                            <m:sub>
                              <m:r>
                                <a:rPr lang="sr-Latn-ME" sz="1600" i="1">
                                  <a:solidFill>
                                    <a:srgbClr val="7030A0"/>
                                  </a:solidFill>
                                  <a:latin typeface="Cambria Math"/>
                                  <a:cs typeface="Arial" panose="020B0604020202020204" pitchFamily="34" charset="0"/>
                                </a:rPr>
                                <m:t>𝑘</m:t>
                              </m:r>
                            </m:sub>
                          </m:sSub>
                          <m:r>
                            <a:rPr lang="sr-Latn-ME" sz="1600" i="1">
                              <a:solidFill>
                                <a:srgbClr val="7030A0"/>
                              </a:solidFill>
                              <a:latin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𝑃</m:t>
                          </m:r>
                          <m:r>
                            <a:rPr lang="sr-Latn-ME" sz="1600" i="1">
                              <a:solidFill>
                                <a:srgbClr val="7030A0"/>
                              </a:solidFill>
                              <a:latin typeface="Cambria Math"/>
                              <a:ea typeface="Cambria Math"/>
                              <a:cs typeface="Arial" panose="020B0604020202020204" pitchFamily="34" charset="0"/>
                            </a:rPr>
                            <m:t>(</m:t>
                          </m:r>
                          <m:r>
                            <a:rPr lang="sr-Latn-ME" sz="1600" i="1">
                              <a:solidFill>
                                <a:srgbClr val="7030A0"/>
                              </a:solidFill>
                              <a:latin typeface="Cambria Math"/>
                              <a:ea typeface="Cambria Math"/>
                              <a:cs typeface="Arial" panose="020B0604020202020204" pitchFamily="34" charset="0"/>
                            </a:rPr>
                            <m:t>𝐴</m:t>
                          </m:r>
                          <m:r>
                            <a:rPr lang="en-US" sz="1600" i="1">
                              <a:solidFill>
                                <a:srgbClr val="7030A0"/>
                              </a:solidFill>
                              <a:latin typeface="Cambria Math"/>
                              <a:ea typeface="Cambria Math"/>
                              <a:cs typeface="Arial" panose="020B0604020202020204" pitchFamily="34" charset="0"/>
                            </a:rPr>
                            <m:t>|</m:t>
                          </m:r>
                          <m:sSub>
                            <m:sSubPr>
                              <m:ctrlPr>
                                <a:rPr lang="en-US" sz="1600" i="1">
                                  <a:solidFill>
                                    <a:srgbClr val="7030A0"/>
                                  </a:solidFill>
                                  <a:latin typeface="Cambria Math"/>
                                  <a:ea typeface="Cambria Math"/>
                                  <a:cs typeface="Arial" panose="020B0604020202020204" pitchFamily="34" charset="0"/>
                                </a:rPr>
                              </m:ctrlPr>
                            </m:sSubPr>
                            <m:e>
                              <m:r>
                                <a:rPr lang="en-US" sz="1600" i="1">
                                  <a:solidFill>
                                    <a:srgbClr val="7030A0"/>
                                  </a:solidFill>
                                  <a:latin typeface="Cambria Math"/>
                                  <a:ea typeface="Cambria Math"/>
                                  <a:cs typeface="Arial" panose="020B0604020202020204" pitchFamily="34" charset="0"/>
                                </a:rPr>
                                <m:t>𝐻</m:t>
                              </m:r>
                            </m:e>
                            <m:sub>
                              <m:r>
                                <a:rPr lang="en-US" sz="1600" i="1">
                                  <a:solidFill>
                                    <a:srgbClr val="7030A0"/>
                                  </a:solidFill>
                                  <a:latin typeface="Cambria Math"/>
                                  <a:ea typeface="Cambria Math"/>
                                  <a:cs typeface="Arial" panose="020B0604020202020204" pitchFamily="34" charset="0"/>
                                </a:rPr>
                                <m:t>𝑘</m:t>
                              </m:r>
                            </m:sub>
                          </m:sSub>
                          <m:r>
                            <a:rPr lang="en-US" sz="1600" i="1">
                              <a:solidFill>
                                <a:srgbClr val="7030A0"/>
                              </a:solidFill>
                              <a:latin typeface="Cambria Math"/>
                              <a:ea typeface="Cambria Math"/>
                              <a:cs typeface="Arial" panose="020B0604020202020204" pitchFamily="34" charset="0"/>
                            </a:rPr>
                            <m:t>)</m:t>
                          </m:r>
                        </m:e>
                      </m:nary>
                      <m:r>
                        <a:rPr lang="en-US" sz="1600" i="1">
                          <a:solidFill>
                            <a:srgbClr val="7030A0"/>
                          </a:solidFill>
                          <a:latin typeface="Cambria Math"/>
                          <a:ea typeface="Cambria Math"/>
                          <a:cs typeface="Arial" panose="020B0604020202020204" pitchFamily="34" charset="0"/>
                        </a:rPr>
                        <m:t>=</m:t>
                      </m:r>
                      <m:r>
                        <a:rPr lang="en-US" sz="1600" i="1">
                          <a:solidFill>
                            <a:srgbClr val="7030A0"/>
                          </a:solidFill>
                          <a:latin typeface="Cambria Math"/>
                          <a:ea typeface="Cambria Math"/>
                          <a:cs typeface="Arial" panose="020B0604020202020204" pitchFamily="34" charset="0"/>
                        </a:rPr>
                        <m:t>𝑃</m:t>
                      </m:r>
                      <m:d>
                        <m:dPr>
                          <m:ctrlPr>
                            <a:rPr lang="en-US" sz="1600" i="1">
                              <a:solidFill>
                                <a:srgbClr val="7030A0"/>
                              </a:solidFill>
                              <a:latin typeface="Cambria Math"/>
                              <a:ea typeface="Cambria Math"/>
                              <a:cs typeface="Arial" panose="020B0604020202020204" pitchFamily="34" charset="0"/>
                            </a:rPr>
                          </m:ctrlPr>
                        </m:dPr>
                        <m:e>
                          <m:sSub>
                            <m:sSubPr>
                              <m:ctrlPr>
                                <a:rPr lang="en-US" sz="1600" i="1">
                                  <a:solidFill>
                                    <a:srgbClr val="7030A0"/>
                                  </a:solidFill>
                                  <a:latin typeface="Cambria Math"/>
                                  <a:ea typeface="Cambria Math"/>
                                  <a:cs typeface="Arial" panose="020B0604020202020204" pitchFamily="34" charset="0"/>
                                </a:rPr>
                              </m:ctrlPr>
                            </m:sSubPr>
                            <m:e>
                              <m:r>
                                <a:rPr lang="en-US" sz="1600" i="1">
                                  <a:solidFill>
                                    <a:srgbClr val="7030A0"/>
                                  </a:solidFill>
                                  <a:latin typeface="Cambria Math"/>
                                  <a:ea typeface="Cambria Math"/>
                                  <a:cs typeface="Arial" panose="020B0604020202020204" pitchFamily="34" charset="0"/>
                                </a:rPr>
                                <m:t>𝐻</m:t>
                              </m:r>
                            </m:e>
                            <m:sub>
                              <m:r>
                                <a:rPr lang="en-US" sz="1600" i="1">
                                  <a:solidFill>
                                    <a:srgbClr val="7030A0"/>
                                  </a:solidFill>
                                  <a:latin typeface="Cambria Math"/>
                                  <a:ea typeface="Cambria Math"/>
                                  <a:cs typeface="Arial" panose="020B0604020202020204" pitchFamily="34" charset="0"/>
                                </a:rPr>
                                <m:t>1</m:t>
                              </m:r>
                            </m:sub>
                          </m:sSub>
                        </m:e>
                      </m:d>
                      <m:r>
                        <a:rPr lang="en-US" sz="1600" i="1">
                          <a:solidFill>
                            <a:srgbClr val="7030A0"/>
                          </a:solidFill>
                          <a:latin typeface="Cambria Math"/>
                          <a:ea typeface="Cambria Math"/>
                          <a:cs typeface="Arial" panose="020B0604020202020204" pitchFamily="34" charset="0"/>
                        </a:rPr>
                        <m:t>∙</m:t>
                      </m:r>
                      <m:r>
                        <a:rPr lang="en-US" sz="1600" i="1">
                          <a:solidFill>
                            <a:srgbClr val="7030A0"/>
                          </a:solidFill>
                          <a:latin typeface="Cambria Math"/>
                          <a:ea typeface="Cambria Math"/>
                          <a:cs typeface="Arial" panose="020B0604020202020204" pitchFamily="34" charset="0"/>
                        </a:rPr>
                        <m:t>𝑃</m:t>
                      </m:r>
                      <m:d>
                        <m:dPr>
                          <m:ctrlPr>
                            <a:rPr lang="en-US" sz="1600" i="1">
                              <a:solidFill>
                                <a:srgbClr val="7030A0"/>
                              </a:solidFill>
                              <a:latin typeface="Cambria Math"/>
                              <a:ea typeface="Cambria Math"/>
                              <a:cs typeface="Arial" panose="020B0604020202020204" pitchFamily="34" charset="0"/>
                            </a:rPr>
                          </m:ctrlPr>
                        </m:dPr>
                        <m:e>
                          <m:r>
                            <a:rPr lang="en-US" sz="1600" i="1">
                              <a:solidFill>
                                <a:srgbClr val="7030A0"/>
                              </a:solidFill>
                              <a:latin typeface="Cambria Math"/>
                              <a:ea typeface="Cambria Math"/>
                              <a:cs typeface="Arial" panose="020B0604020202020204" pitchFamily="34" charset="0"/>
                            </a:rPr>
                            <m:t>𝐴</m:t>
                          </m:r>
                        </m:e>
                        <m:e>
                          <m:sSub>
                            <m:sSubPr>
                              <m:ctrlPr>
                                <a:rPr lang="en-US" sz="1600" i="1">
                                  <a:solidFill>
                                    <a:srgbClr val="7030A0"/>
                                  </a:solidFill>
                                  <a:latin typeface="Cambria Math"/>
                                  <a:ea typeface="Cambria Math"/>
                                  <a:cs typeface="Arial" panose="020B0604020202020204" pitchFamily="34" charset="0"/>
                                </a:rPr>
                              </m:ctrlPr>
                            </m:sSubPr>
                            <m:e>
                              <m:r>
                                <a:rPr lang="en-US" sz="1600" i="1">
                                  <a:solidFill>
                                    <a:srgbClr val="7030A0"/>
                                  </a:solidFill>
                                  <a:latin typeface="Cambria Math"/>
                                  <a:ea typeface="Cambria Math"/>
                                  <a:cs typeface="Arial" panose="020B0604020202020204" pitchFamily="34" charset="0"/>
                                </a:rPr>
                                <m:t>𝐻</m:t>
                              </m:r>
                            </m:e>
                            <m:sub>
                              <m:r>
                                <a:rPr lang="en-US" sz="1600" i="1">
                                  <a:solidFill>
                                    <a:srgbClr val="7030A0"/>
                                  </a:solidFill>
                                  <a:latin typeface="Cambria Math"/>
                                  <a:ea typeface="Cambria Math"/>
                                  <a:cs typeface="Arial" panose="020B0604020202020204" pitchFamily="34" charset="0"/>
                                </a:rPr>
                                <m:t>1</m:t>
                              </m:r>
                            </m:sub>
                          </m:sSub>
                        </m:e>
                      </m:d>
                      <m:r>
                        <a:rPr lang="en-US" sz="1600" i="1">
                          <a:solidFill>
                            <a:srgbClr val="7030A0"/>
                          </a:solidFill>
                          <a:latin typeface="Cambria Math"/>
                          <a:ea typeface="Cambria Math"/>
                          <a:cs typeface="Arial" panose="020B0604020202020204" pitchFamily="34" charset="0"/>
                        </a:rPr>
                        <m:t>+</m:t>
                      </m:r>
                      <m:r>
                        <a:rPr lang="en-US" sz="1600" i="1">
                          <a:solidFill>
                            <a:srgbClr val="7030A0"/>
                          </a:solidFill>
                          <a:latin typeface="Cambria Math"/>
                          <a:ea typeface="Cambria Math"/>
                          <a:cs typeface="Arial" panose="020B0604020202020204" pitchFamily="34" charset="0"/>
                        </a:rPr>
                        <m:t>𝑃</m:t>
                      </m:r>
                      <m:d>
                        <m:dPr>
                          <m:ctrlPr>
                            <a:rPr lang="en-US" sz="1600" i="1">
                              <a:solidFill>
                                <a:srgbClr val="7030A0"/>
                              </a:solidFill>
                              <a:latin typeface="Cambria Math"/>
                              <a:ea typeface="Cambria Math"/>
                              <a:cs typeface="Arial" panose="020B0604020202020204" pitchFamily="34" charset="0"/>
                            </a:rPr>
                          </m:ctrlPr>
                        </m:dPr>
                        <m:e>
                          <m:sSub>
                            <m:sSubPr>
                              <m:ctrlPr>
                                <a:rPr lang="en-US" sz="1600" i="1">
                                  <a:solidFill>
                                    <a:srgbClr val="7030A0"/>
                                  </a:solidFill>
                                  <a:latin typeface="Cambria Math"/>
                                  <a:ea typeface="Cambria Math"/>
                                  <a:cs typeface="Arial" panose="020B0604020202020204" pitchFamily="34" charset="0"/>
                                </a:rPr>
                              </m:ctrlPr>
                            </m:sSubPr>
                            <m:e>
                              <m:r>
                                <a:rPr lang="en-US" sz="1600" i="1">
                                  <a:solidFill>
                                    <a:srgbClr val="7030A0"/>
                                  </a:solidFill>
                                  <a:latin typeface="Cambria Math"/>
                                  <a:ea typeface="Cambria Math"/>
                                  <a:cs typeface="Arial" panose="020B0604020202020204" pitchFamily="34" charset="0"/>
                                </a:rPr>
                                <m:t>𝐻</m:t>
                              </m:r>
                            </m:e>
                            <m:sub>
                              <m:r>
                                <a:rPr lang="en-US" sz="1600" i="1">
                                  <a:solidFill>
                                    <a:srgbClr val="7030A0"/>
                                  </a:solidFill>
                                  <a:latin typeface="Cambria Math"/>
                                  <a:ea typeface="Cambria Math"/>
                                  <a:cs typeface="Arial" panose="020B0604020202020204" pitchFamily="34" charset="0"/>
                                </a:rPr>
                                <m:t>2</m:t>
                              </m:r>
                            </m:sub>
                          </m:sSub>
                        </m:e>
                      </m:d>
                      <m:r>
                        <a:rPr lang="en-US" sz="1600" i="1">
                          <a:solidFill>
                            <a:srgbClr val="7030A0"/>
                          </a:solidFill>
                          <a:latin typeface="Cambria Math"/>
                          <a:ea typeface="Cambria Math"/>
                          <a:cs typeface="Arial" panose="020B0604020202020204" pitchFamily="34" charset="0"/>
                        </a:rPr>
                        <m:t>∙</m:t>
                      </m:r>
                      <m:r>
                        <a:rPr lang="en-US" sz="1600" i="1">
                          <a:solidFill>
                            <a:srgbClr val="7030A0"/>
                          </a:solidFill>
                          <a:latin typeface="Cambria Math"/>
                          <a:ea typeface="Cambria Math"/>
                          <a:cs typeface="Arial" panose="020B0604020202020204" pitchFamily="34" charset="0"/>
                        </a:rPr>
                        <m:t>𝑃</m:t>
                      </m:r>
                      <m:d>
                        <m:dPr>
                          <m:ctrlPr>
                            <a:rPr lang="en-US" sz="1600" i="1">
                              <a:solidFill>
                                <a:srgbClr val="7030A0"/>
                              </a:solidFill>
                              <a:latin typeface="Cambria Math"/>
                              <a:ea typeface="Cambria Math"/>
                              <a:cs typeface="Arial" panose="020B0604020202020204" pitchFamily="34" charset="0"/>
                            </a:rPr>
                          </m:ctrlPr>
                        </m:dPr>
                        <m:e>
                          <m:r>
                            <a:rPr lang="en-US" sz="1600" i="1">
                              <a:solidFill>
                                <a:srgbClr val="7030A0"/>
                              </a:solidFill>
                              <a:latin typeface="Cambria Math"/>
                              <a:ea typeface="Cambria Math"/>
                              <a:cs typeface="Arial" panose="020B0604020202020204" pitchFamily="34" charset="0"/>
                            </a:rPr>
                            <m:t>𝐴</m:t>
                          </m:r>
                        </m:e>
                        <m:e>
                          <m:sSub>
                            <m:sSubPr>
                              <m:ctrlPr>
                                <a:rPr lang="en-US" sz="1600" i="1">
                                  <a:solidFill>
                                    <a:srgbClr val="7030A0"/>
                                  </a:solidFill>
                                  <a:latin typeface="Cambria Math"/>
                                  <a:ea typeface="Cambria Math"/>
                                  <a:cs typeface="Arial" panose="020B0604020202020204" pitchFamily="34" charset="0"/>
                                </a:rPr>
                              </m:ctrlPr>
                            </m:sSubPr>
                            <m:e>
                              <m:r>
                                <a:rPr lang="en-US" sz="1600" i="1">
                                  <a:solidFill>
                                    <a:srgbClr val="7030A0"/>
                                  </a:solidFill>
                                  <a:latin typeface="Cambria Math"/>
                                  <a:ea typeface="Cambria Math"/>
                                  <a:cs typeface="Arial" panose="020B0604020202020204" pitchFamily="34" charset="0"/>
                                </a:rPr>
                                <m:t>𝐻</m:t>
                              </m:r>
                            </m:e>
                            <m:sub>
                              <m:r>
                                <a:rPr lang="en-US" sz="1600" i="1">
                                  <a:solidFill>
                                    <a:srgbClr val="7030A0"/>
                                  </a:solidFill>
                                  <a:latin typeface="Cambria Math"/>
                                  <a:ea typeface="Cambria Math"/>
                                  <a:cs typeface="Arial" panose="020B0604020202020204" pitchFamily="34" charset="0"/>
                                </a:rPr>
                                <m:t>2</m:t>
                              </m:r>
                            </m:sub>
                          </m:sSub>
                        </m:e>
                      </m:d>
                      <m:r>
                        <a:rPr lang="sr-Latn-ME" sz="1600" b="0" i="1" smtClean="0">
                          <a:solidFill>
                            <a:srgbClr val="7030A0"/>
                          </a:solidFill>
                          <a:latin typeface="Cambria Math"/>
                          <a:ea typeface="Cambria Math"/>
                          <a:cs typeface="Arial" panose="020B0604020202020204" pitchFamily="34" charset="0"/>
                        </a:rPr>
                        <m:t>= </m:t>
                      </m:r>
                      <m:f>
                        <m:fPr>
                          <m:ctrlPr>
                            <a:rPr lang="en-US" sz="1600" i="1" smtClean="0">
                              <a:solidFill>
                                <a:srgbClr val="7030A0"/>
                              </a:solidFill>
                              <a:latin typeface="Cambria Math"/>
                              <a:ea typeface="Cambria Math"/>
                              <a:cs typeface="Arial" panose="020B0604020202020204" pitchFamily="34" charset="0"/>
                            </a:rPr>
                          </m:ctrlPr>
                        </m:fPr>
                        <m:num>
                          <m:r>
                            <a:rPr lang="sr-Latn-ME" sz="1600" b="0" i="1" smtClean="0">
                              <a:solidFill>
                                <a:srgbClr val="7030A0"/>
                              </a:solidFill>
                              <a:latin typeface="Cambria Math"/>
                              <a:ea typeface="Cambria Math"/>
                              <a:cs typeface="Arial" panose="020B0604020202020204" pitchFamily="34" charset="0"/>
                            </a:rPr>
                            <m:t>1</m:t>
                          </m:r>
                        </m:num>
                        <m:den>
                          <m:r>
                            <a:rPr lang="sr-Latn-ME" sz="1600" b="0" i="1" smtClean="0">
                              <a:solidFill>
                                <a:srgbClr val="7030A0"/>
                              </a:solidFill>
                              <a:latin typeface="Cambria Math"/>
                              <a:ea typeface="Cambria Math"/>
                              <a:cs typeface="Arial" panose="020B0604020202020204" pitchFamily="34" charset="0"/>
                            </a:rPr>
                            <m:t>2</m:t>
                          </m:r>
                        </m:den>
                      </m:f>
                      <m:r>
                        <a:rPr lang="en-US" sz="1600" i="1" smtClean="0">
                          <a:solidFill>
                            <a:srgbClr val="7030A0"/>
                          </a:solidFill>
                          <a:latin typeface="Cambria Math"/>
                          <a:ea typeface="Cambria Math"/>
                          <a:cs typeface="Arial" panose="020B0604020202020204" pitchFamily="34" charset="0"/>
                        </a:rPr>
                        <m:t>∙</m:t>
                      </m:r>
                      <m:f>
                        <m:fPr>
                          <m:ctrlPr>
                            <a:rPr lang="en-US" sz="1600" i="1">
                              <a:solidFill>
                                <a:srgbClr val="7030A0"/>
                              </a:solidFill>
                              <a:latin typeface="Cambria Math"/>
                              <a:ea typeface="Cambria Math"/>
                              <a:cs typeface="Arial" panose="020B0604020202020204" pitchFamily="34" charset="0"/>
                            </a:rPr>
                          </m:ctrlPr>
                        </m:fPr>
                        <m:num>
                          <m:r>
                            <a:rPr lang="en-US" sz="1600" i="1">
                              <a:solidFill>
                                <a:srgbClr val="7030A0"/>
                              </a:solidFill>
                              <a:latin typeface="Cambria Math"/>
                              <a:ea typeface="Cambria Math"/>
                              <a:cs typeface="Arial" panose="020B0604020202020204" pitchFamily="34" charset="0"/>
                            </a:rPr>
                            <m:t>5</m:t>
                          </m:r>
                        </m:num>
                        <m:den>
                          <m:r>
                            <a:rPr lang="en-US" sz="1600" i="1">
                              <a:solidFill>
                                <a:srgbClr val="7030A0"/>
                              </a:solidFill>
                              <a:latin typeface="Cambria Math"/>
                              <a:ea typeface="Cambria Math"/>
                              <a:cs typeface="Arial" panose="020B0604020202020204" pitchFamily="34" charset="0"/>
                            </a:rPr>
                            <m:t>100</m:t>
                          </m:r>
                        </m:den>
                      </m:f>
                      <m:r>
                        <a:rPr lang="en-US" sz="1600" i="1">
                          <a:solidFill>
                            <a:srgbClr val="7030A0"/>
                          </a:solidFill>
                          <a:latin typeface="Cambria Math"/>
                          <a:ea typeface="Cambria Math"/>
                          <a:cs typeface="Arial" panose="020B0604020202020204" pitchFamily="34" charset="0"/>
                        </a:rPr>
                        <m:t>+</m:t>
                      </m:r>
                      <m:f>
                        <m:fPr>
                          <m:ctrlPr>
                            <a:rPr lang="en-US" sz="1600" i="1">
                              <a:solidFill>
                                <a:srgbClr val="7030A0"/>
                              </a:solidFill>
                              <a:latin typeface="Cambria Math"/>
                              <a:ea typeface="Cambria Math"/>
                              <a:cs typeface="Arial" panose="020B0604020202020204" pitchFamily="34" charset="0"/>
                            </a:rPr>
                          </m:ctrlPr>
                        </m:fPr>
                        <m:num>
                          <m:r>
                            <a:rPr lang="sr-Latn-ME" sz="1600" b="0" i="1" smtClean="0">
                              <a:solidFill>
                                <a:srgbClr val="7030A0"/>
                              </a:solidFill>
                              <a:latin typeface="Cambria Math"/>
                              <a:ea typeface="Cambria Math"/>
                              <a:cs typeface="Arial" panose="020B0604020202020204" pitchFamily="34" charset="0"/>
                            </a:rPr>
                            <m:t>1</m:t>
                          </m:r>
                        </m:num>
                        <m:den>
                          <m:r>
                            <a:rPr lang="sr-Latn-ME" sz="1600" b="0" i="1" smtClean="0">
                              <a:solidFill>
                                <a:srgbClr val="7030A0"/>
                              </a:solidFill>
                              <a:latin typeface="Cambria Math"/>
                              <a:ea typeface="Cambria Math"/>
                              <a:cs typeface="Arial" panose="020B0604020202020204" pitchFamily="34" charset="0"/>
                            </a:rPr>
                            <m:t>2</m:t>
                          </m:r>
                        </m:den>
                      </m:f>
                      <m:r>
                        <a:rPr lang="en-US" sz="1600" i="1">
                          <a:solidFill>
                            <a:srgbClr val="7030A0"/>
                          </a:solidFill>
                          <a:latin typeface="Cambria Math"/>
                          <a:ea typeface="Cambria Math"/>
                          <a:cs typeface="Arial" panose="020B0604020202020204" pitchFamily="34" charset="0"/>
                        </a:rPr>
                        <m:t>∙</m:t>
                      </m:r>
                      <m:f>
                        <m:fPr>
                          <m:ctrlPr>
                            <a:rPr lang="en-US" sz="1600" i="1">
                              <a:solidFill>
                                <a:srgbClr val="7030A0"/>
                              </a:solidFill>
                              <a:latin typeface="Cambria Math"/>
                              <a:ea typeface="Cambria Math"/>
                              <a:cs typeface="Arial" panose="020B0604020202020204" pitchFamily="34" charset="0"/>
                            </a:rPr>
                          </m:ctrlPr>
                        </m:fPr>
                        <m:num>
                          <m:r>
                            <a:rPr lang="en-US" sz="1600" i="1">
                              <a:solidFill>
                                <a:srgbClr val="7030A0"/>
                              </a:solidFill>
                              <a:latin typeface="Cambria Math"/>
                              <a:ea typeface="Cambria Math"/>
                              <a:cs typeface="Arial" panose="020B0604020202020204" pitchFamily="34" charset="0"/>
                            </a:rPr>
                            <m:t>3</m:t>
                          </m:r>
                        </m:num>
                        <m:den>
                          <m:r>
                            <a:rPr lang="en-US" sz="1600" i="1">
                              <a:solidFill>
                                <a:srgbClr val="7030A0"/>
                              </a:solidFill>
                              <a:latin typeface="Cambria Math"/>
                              <a:ea typeface="Cambria Math"/>
                              <a:cs typeface="Arial" panose="020B0604020202020204" pitchFamily="34" charset="0"/>
                            </a:rPr>
                            <m:t>100</m:t>
                          </m:r>
                        </m:den>
                      </m:f>
                      <m:r>
                        <a:rPr lang="sr-Latn-ME" sz="1600" b="0" i="1" smtClean="0">
                          <a:solidFill>
                            <a:srgbClr val="7030A0"/>
                          </a:solidFill>
                          <a:latin typeface="Cambria Math"/>
                          <a:ea typeface="Cambria Math"/>
                          <a:cs typeface="Arial" panose="020B0604020202020204" pitchFamily="34" charset="0"/>
                        </a:rPr>
                        <m:t>=0,0</m:t>
                      </m:r>
                      <m:r>
                        <a:rPr lang="en-US" sz="1600" i="1">
                          <a:solidFill>
                            <a:srgbClr val="7030A0"/>
                          </a:solidFill>
                          <a:latin typeface="Cambria Math"/>
                          <a:ea typeface="Cambria Math"/>
                          <a:cs typeface="Arial" panose="020B0604020202020204" pitchFamily="34" charset="0"/>
                        </a:rPr>
                        <m:t>4</m:t>
                      </m:r>
                    </m:oMath>
                  </m:oMathPara>
                </a14:m>
                <a:endParaRPr lang="sr-Latn-ME" sz="1600" dirty="0" smtClean="0">
                  <a:solidFill>
                    <a:srgbClr val="7030A0"/>
                  </a:solidFill>
                  <a:latin typeface="Arial" panose="020B0604020202020204" pitchFamily="34" charset="0"/>
                  <a:cs typeface="Arial" panose="020B0604020202020204"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3528" y="2204864"/>
                <a:ext cx="8363272" cy="4248472"/>
              </a:xfrm>
              <a:blipFill rotWithShape="1">
                <a:blip r:embed="rId3"/>
                <a:stretch>
                  <a:fillRect l="-364" t="-430" r="-73" b="-574"/>
                </a:stretch>
              </a:blipFill>
            </p:spPr>
            <p:txBody>
              <a:bodyPr/>
              <a:lstStyle/>
              <a:p>
                <a:r>
                  <a:rPr lang="sr-Latn-ME">
                    <a:noFill/>
                  </a:rPr>
                  <a:t> </a:t>
                </a:r>
              </a:p>
            </p:txBody>
          </p:sp>
        </mc:Fallback>
      </mc:AlternateContent>
    </p:spTree>
    <p:extLst>
      <p:ext uri="{BB962C8B-B14F-4D97-AF65-F5344CB8AC3E}">
        <p14:creationId xmlns:p14="http://schemas.microsoft.com/office/powerpoint/2010/main" val="19277246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vert="horz" lIns="91440" tIns="45720" rIns="91440" bIns="45720" rtlCol="0" anchor="ctr">
            <a:noAutofit/>
          </a:bodyPr>
          <a:lstStyle/>
          <a:p>
            <a:pPr algn="l"/>
            <a:r>
              <a:rPr lang="sr-Latn-ME" sz="1400" b="1" dirty="0" smtClean="0">
                <a:solidFill>
                  <a:srgbClr val="7030A0"/>
                </a:solidFill>
                <a:latin typeface="Arial" panose="020B0604020202020204" pitchFamily="34" charset="0"/>
                <a:cs typeface="Arial" panose="020B0604020202020204" pitchFamily="34" charset="0"/>
              </a:rPr>
              <a:t>Zadatak 4. </a:t>
            </a:r>
            <a:br>
              <a:rPr lang="sr-Latn-ME" sz="1400" b="1" dirty="0" smtClean="0">
                <a:solidFill>
                  <a:srgbClr val="7030A0"/>
                </a:solidFill>
                <a:latin typeface="Arial" panose="020B0604020202020204" pitchFamily="34" charset="0"/>
                <a:cs typeface="Arial" panose="020B0604020202020204" pitchFamily="34" charset="0"/>
              </a:rPr>
            </a:br>
            <a:r>
              <a:rPr lang="sr-Latn-ME" sz="1400" dirty="0" smtClean="0">
                <a:solidFill>
                  <a:srgbClr val="7030A0"/>
                </a:solidFill>
                <a:latin typeface="Arial" panose="020B0604020202020204" pitchFamily="34" charset="0"/>
                <a:cs typeface="Arial" panose="020B0604020202020204" pitchFamily="34" charset="0"/>
              </a:rPr>
              <a:t>Na izvođenju zemljanih radova angažovan je jedan buldozer, jedan utovarivači jedan kamion. mašine mogu otkazati nezavisno jedna od druge. Ako je vjerovatnoća rada bez zastoja za svaku od mašina različita iznosi </a:t>
            </a:r>
            <a:r>
              <a:rPr lang="sr-Latn-ME" sz="1400" i="1" dirty="0" smtClean="0">
                <a:solidFill>
                  <a:srgbClr val="7030A0"/>
                </a:solidFill>
                <a:latin typeface="Arial" panose="020B0604020202020204" pitchFamily="34" charset="0"/>
                <a:cs typeface="Arial" panose="020B0604020202020204" pitchFamily="34" charset="0"/>
              </a:rPr>
              <a:t>b, u, k:</a:t>
            </a:r>
            <a:br>
              <a:rPr lang="sr-Latn-ME" sz="1400" i="1" dirty="0" smtClean="0">
                <a:solidFill>
                  <a:srgbClr val="7030A0"/>
                </a:solidFill>
                <a:latin typeface="Arial" panose="020B0604020202020204" pitchFamily="34" charset="0"/>
                <a:cs typeface="Arial" panose="020B0604020202020204" pitchFamily="34" charset="0"/>
              </a:rPr>
            </a:br>
            <a:r>
              <a:rPr lang="sr-Latn-ME" sz="1400" dirty="0" smtClean="0">
                <a:solidFill>
                  <a:srgbClr val="7030A0"/>
                </a:solidFill>
                <a:latin typeface="Arial" panose="020B0604020202020204" pitchFamily="34" charset="0"/>
                <a:cs typeface="Arial" panose="020B0604020202020204" pitchFamily="34" charset="0"/>
              </a:rPr>
              <a:t>a) naći vjerovatnoću da ovaj sistem mašina radi bez zastoja (odnosno naći pouzdanost ovog sistema)</a:t>
            </a:r>
            <a:br>
              <a:rPr lang="sr-Latn-ME" sz="1400" dirty="0" smtClean="0">
                <a:solidFill>
                  <a:srgbClr val="7030A0"/>
                </a:solidFill>
                <a:latin typeface="Arial" panose="020B0604020202020204" pitchFamily="34" charset="0"/>
                <a:cs typeface="Arial" panose="020B0604020202020204" pitchFamily="34" charset="0"/>
              </a:rPr>
            </a:br>
            <a:r>
              <a:rPr lang="sr-Latn-ME" sz="1400" dirty="0" smtClean="0">
                <a:solidFill>
                  <a:srgbClr val="7030A0"/>
                </a:solidFill>
                <a:latin typeface="Arial" panose="020B0604020202020204" pitchFamily="34" charset="0"/>
                <a:cs typeface="Arial" panose="020B0604020202020204" pitchFamily="34" charset="0"/>
              </a:rPr>
              <a:t>b) ako se usvoje dva kamiona umjesto jednog, sa istom vjerovatnoćom rada bez zastoja, nači kolika je pouzdanost takvog sistema.</a:t>
            </a:r>
            <a:endParaRPr lang="sr-Latn-ME" sz="1400" dirty="0">
              <a:solidFill>
                <a:srgbClr val="7030A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9552" y="1628800"/>
            <a:ext cx="8147248" cy="4497363"/>
          </a:xfrm>
        </p:spPr>
        <p:txBody>
          <a:bodyPr>
            <a:noAutofit/>
          </a:bodyPr>
          <a:lstStyle/>
          <a:p>
            <a:pPr marL="0" indent="0">
              <a:buNone/>
            </a:pPr>
            <a:r>
              <a:rPr lang="sr-Latn-ME" sz="1500" b="1" u="sng" dirty="0">
                <a:solidFill>
                  <a:srgbClr val="7030A0"/>
                </a:solidFill>
                <a:latin typeface="Arial" panose="020B0604020202020204" pitchFamily="34" charset="0"/>
                <a:cs typeface="Arial" panose="020B0604020202020204" pitchFamily="34" charset="0"/>
              </a:rPr>
              <a:t>RJEŠENJE</a:t>
            </a:r>
          </a:p>
          <a:p>
            <a:r>
              <a:rPr lang="sr-Latn-ME" sz="1500" dirty="0" smtClean="0">
                <a:solidFill>
                  <a:srgbClr val="7030A0"/>
                </a:solidFill>
                <a:latin typeface="Arial" panose="020B0604020202020204" pitchFamily="34" charset="0"/>
                <a:cs typeface="Arial" panose="020B0604020202020204" pitchFamily="34" charset="0"/>
              </a:rPr>
              <a:t>događaj </a:t>
            </a:r>
            <a:r>
              <a:rPr lang="en-US" sz="1500" dirty="0">
                <a:solidFill>
                  <a:srgbClr val="7030A0"/>
                </a:solidFill>
                <a:latin typeface="Arial" panose="020B0604020202020204" pitchFamily="34" charset="0"/>
                <a:cs typeface="Arial" panose="020B0604020202020204" pitchFamily="34" charset="0"/>
              </a:rPr>
              <a:t>A</a:t>
            </a:r>
            <a:r>
              <a:rPr lang="sr-Latn-ME" sz="1500" dirty="0">
                <a:solidFill>
                  <a:srgbClr val="7030A0"/>
                </a:solidFill>
                <a:latin typeface="Arial" panose="020B0604020202020204" pitchFamily="34" charset="0"/>
                <a:cs typeface="Arial" panose="020B0604020202020204" pitchFamily="34" charset="0"/>
              </a:rPr>
              <a:t>:“ </a:t>
            </a:r>
            <a:r>
              <a:rPr lang="sr-Latn-ME" sz="1500" dirty="0" smtClean="0">
                <a:solidFill>
                  <a:srgbClr val="7030A0"/>
                </a:solidFill>
                <a:latin typeface="Arial" panose="020B0604020202020204" pitchFamily="34" charset="0"/>
                <a:cs typeface="Arial" panose="020B0604020202020204" pitchFamily="34" charset="0"/>
              </a:rPr>
              <a:t>nije došlo do zastoja sistema“=„ nije došlo do zastoja rada buldozera, ni utovarivača, ni kamiona“, odnosno,  A= B∩C∩D</a:t>
            </a:r>
            <a:endParaRPr lang="en-US" sz="1500" dirty="0" smtClean="0">
              <a:solidFill>
                <a:srgbClr val="7030A0"/>
              </a:solidFill>
              <a:latin typeface="Arial" panose="020B0604020202020204" pitchFamily="34" charset="0"/>
              <a:cs typeface="Arial" panose="020B0604020202020204" pitchFamily="34" charset="0"/>
            </a:endParaRPr>
          </a:p>
          <a:p>
            <a:r>
              <a:rPr lang="sr-Latn-ME" sz="1500" dirty="0">
                <a:solidFill>
                  <a:srgbClr val="7030A0"/>
                </a:solidFill>
                <a:latin typeface="Arial" panose="020B0604020202020204" pitchFamily="34" charset="0"/>
                <a:cs typeface="Arial" panose="020B0604020202020204" pitchFamily="34" charset="0"/>
              </a:rPr>
              <a:t>događaj </a:t>
            </a:r>
            <a:r>
              <a:rPr lang="sr-Latn-ME" sz="1500" dirty="0" smtClean="0">
                <a:solidFill>
                  <a:srgbClr val="7030A0"/>
                </a:solidFill>
                <a:latin typeface="Arial" panose="020B0604020202020204" pitchFamily="34" charset="0"/>
                <a:cs typeface="Arial" panose="020B0604020202020204" pitchFamily="34" charset="0"/>
              </a:rPr>
              <a:t> B </a:t>
            </a:r>
            <a:r>
              <a:rPr lang="sr-Latn-ME" sz="1500" dirty="0">
                <a:solidFill>
                  <a:srgbClr val="7030A0"/>
                </a:solidFill>
                <a:latin typeface="Arial" panose="020B0604020202020204" pitchFamily="34" charset="0"/>
                <a:cs typeface="Arial" panose="020B0604020202020204" pitchFamily="34" charset="0"/>
              </a:rPr>
              <a:t>„ </a:t>
            </a:r>
            <a:r>
              <a:rPr lang="sr-Latn-ME" sz="1500" dirty="0" smtClean="0">
                <a:solidFill>
                  <a:srgbClr val="7030A0"/>
                </a:solidFill>
                <a:latin typeface="Arial" panose="020B0604020202020204" pitchFamily="34" charset="0"/>
                <a:cs typeface="Arial" panose="020B0604020202020204" pitchFamily="34" charset="0"/>
              </a:rPr>
              <a:t>rad bez zastoja buldozera“</a:t>
            </a:r>
            <a:r>
              <a:rPr lang="en-US" sz="1500" dirty="0">
                <a:solidFill>
                  <a:srgbClr val="7030A0"/>
                </a:solidFill>
                <a:latin typeface="Arial" panose="020B0604020202020204" pitchFamily="34" charset="0"/>
                <a:cs typeface="Arial" panose="020B0604020202020204" pitchFamily="34" charset="0"/>
              </a:rPr>
              <a:t>, a </a:t>
            </a:r>
            <a:r>
              <a:rPr lang="en-US" sz="1500" dirty="0" smtClean="0">
                <a:solidFill>
                  <a:srgbClr val="7030A0"/>
                </a:solidFill>
                <a:latin typeface="Arial" panose="020B0604020202020204" pitchFamily="34" charset="0"/>
                <a:cs typeface="Arial" panose="020B0604020202020204" pitchFamily="34" charset="0"/>
              </a:rPr>
              <a:t>P(</a:t>
            </a:r>
            <a:r>
              <a:rPr lang="sr-Latn-ME" sz="1500" dirty="0" smtClean="0">
                <a:solidFill>
                  <a:srgbClr val="7030A0"/>
                </a:solidFill>
                <a:latin typeface="Arial" panose="020B0604020202020204" pitchFamily="34" charset="0"/>
                <a:cs typeface="Arial" panose="020B0604020202020204" pitchFamily="34" charset="0"/>
              </a:rPr>
              <a:t>B</a:t>
            </a:r>
            <a:r>
              <a:rPr lang="en-US" sz="1500" dirty="0" smtClean="0">
                <a:solidFill>
                  <a:srgbClr val="7030A0"/>
                </a:solidFill>
                <a:latin typeface="Arial" panose="020B0604020202020204" pitchFamily="34" charset="0"/>
                <a:cs typeface="Arial" panose="020B0604020202020204" pitchFamily="34" charset="0"/>
              </a:rPr>
              <a:t>)=</a:t>
            </a:r>
            <a:r>
              <a:rPr lang="sr-Latn-ME" sz="1500" i="1" dirty="0" smtClean="0">
                <a:solidFill>
                  <a:srgbClr val="7030A0"/>
                </a:solidFill>
                <a:latin typeface="Arial" panose="020B0604020202020204" pitchFamily="34" charset="0"/>
                <a:cs typeface="Arial" panose="020B0604020202020204" pitchFamily="34" charset="0"/>
              </a:rPr>
              <a:t>b</a:t>
            </a:r>
          </a:p>
          <a:p>
            <a:r>
              <a:rPr lang="sr-Latn-ME" sz="1500" dirty="0" smtClean="0">
                <a:solidFill>
                  <a:srgbClr val="7030A0"/>
                </a:solidFill>
                <a:latin typeface="Arial" panose="020B0604020202020204" pitchFamily="34" charset="0"/>
                <a:cs typeface="Arial" panose="020B0604020202020204" pitchFamily="34" charset="0"/>
              </a:rPr>
              <a:t>događaj  </a:t>
            </a:r>
            <a:r>
              <a:rPr lang="sr-Latn-ME" sz="1500" dirty="0">
                <a:solidFill>
                  <a:srgbClr val="7030A0"/>
                </a:solidFill>
                <a:latin typeface="Arial" panose="020B0604020202020204" pitchFamily="34" charset="0"/>
                <a:cs typeface="Arial" panose="020B0604020202020204" pitchFamily="34" charset="0"/>
              </a:rPr>
              <a:t>C „ rad bez zastoja utovarivača</a:t>
            </a:r>
            <a:r>
              <a:rPr lang="sr-Latn-ME" sz="1500" dirty="0" smtClean="0">
                <a:solidFill>
                  <a:srgbClr val="7030A0"/>
                </a:solidFill>
                <a:latin typeface="Arial" panose="020B0604020202020204" pitchFamily="34" charset="0"/>
                <a:cs typeface="Arial" panose="020B0604020202020204" pitchFamily="34" charset="0"/>
              </a:rPr>
              <a:t>“</a:t>
            </a:r>
            <a:r>
              <a:rPr lang="en-US" sz="1500" dirty="0">
                <a:solidFill>
                  <a:srgbClr val="7030A0"/>
                </a:solidFill>
                <a:latin typeface="Arial" panose="020B0604020202020204" pitchFamily="34" charset="0"/>
                <a:cs typeface="Arial" panose="020B0604020202020204" pitchFamily="34" charset="0"/>
              </a:rPr>
              <a:t>, a </a:t>
            </a:r>
            <a:r>
              <a:rPr lang="en-US" sz="1500" dirty="0" smtClean="0">
                <a:solidFill>
                  <a:srgbClr val="7030A0"/>
                </a:solidFill>
                <a:latin typeface="Arial" panose="020B0604020202020204" pitchFamily="34" charset="0"/>
                <a:cs typeface="Arial" panose="020B0604020202020204" pitchFamily="34" charset="0"/>
              </a:rPr>
              <a:t>P(</a:t>
            </a:r>
            <a:r>
              <a:rPr lang="sr-Latn-ME" sz="1500" dirty="0" smtClean="0">
                <a:solidFill>
                  <a:srgbClr val="7030A0"/>
                </a:solidFill>
                <a:latin typeface="Arial" panose="020B0604020202020204" pitchFamily="34" charset="0"/>
                <a:cs typeface="Arial" panose="020B0604020202020204" pitchFamily="34" charset="0"/>
              </a:rPr>
              <a:t>C</a:t>
            </a:r>
            <a:r>
              <a:rPr lang="en-US" sz="1500" dirty="0" smtClean="0">
                <a:solidFill>
                  <a:srgbClr val="7030A0"/>
                </a:solidFill>
                <a:latin typeface="Arial" panose="020B0604020202020204" pitchFamily="34" charset="0"/>
                <a:cs typeface="Arial" panose="020B0604020202020204" pitchFamily="34" charset="0"/>
              </a:rPr>
              <a:t>)=</a:t>
            </a:r>
            <a:r>
              <a:rPr lang="sr-Latn-ME" sz="1500" dirty="0" smtClean="0">
                <a:solidFill>
                  <a:srgbClr val="7030A0"/>
                </a:solidFill>
                <a:latin typeface="Arial" panose="020B0604020202020204" pitchFamily="34" charset="0"/>
                <a:cs typeface="Arial" panose="020B0604020202020204" pitchFamily="34" charset="0"/>
              </a:rPr>
              <a:t> </a:t>
            </a:r>
            <a:r>
              <a:rPr lang="sr-Latn-ME" sz="1500" i="1" dirty="0" smtClean="0">
                <a:solidFill>
                  <a:srgbClr val="7030A0"/>
                </a:solidFill>
                <a:latin typeface="Arial" panose="020B0604020202020204" pitchFamily="34" charset="0"/>
                <a:cs typeface="Arial" panose="020B0604020202020204" pitchFamily="34" charset="0"/>
              </a:rPr>
              <a:t>u</a:t>
            </a:r>
          </a:p>
          <a:p>
            <a:pPr>
              <a:buFont typeface="+mj-lt"/>
              <a:buAutoNum type="alphaLcParenR"/>
            </a:pPr>
            <a:r>
              <a:rPr lang="sr-Latn-ME" sz="1500" dirty="0">
                <a:solidFill>
                  <a:srgbClr val="7030A0"/>
                </a:solidFill>
                <a:latin typeface="Arial" panose="020B0604020202020204" pitchFamily="34" charset="0"/>
                <a:cs typeface="Arial" panose="020B0604020202020204" pitchFamily="34" charset="0"/>
              </a:rPr>
              <a:t>događaj  </a:t>
            </a:r>
            <a:r>
              <a:rPr lang="sr-Latn-ME" sz="1500" dirty="0" smtClean="0">
                <a:solidFill>
                  <a:srgbClr val="7030A0"/>
                </a:solidFill>
                <a:latin typeface="Arial" panose="020B0604020202020204" pitchFamily="34" charset="0"/>
                <a:cs typeface="Arial" panose="020B0604020202020204" pitchFamily="34" charset="0"/>
              </a:rPr>
              <a:t>D „</a:t>
            </a:r>
            <a:r>
              <a:rPr lang="sr-Latn-ME" sz="1500" dirty="0">
                <a:solidFill>
                  <a:srgbClr val="7030A0"/>
                </a:solidFill>
                <a:latin typeface="Arial" panose="020B0604020202020204" pitchFamily="34" charset="0"/>
                <a:cs typeface="Arial" panose="020B0604020202020204" pitchFamily="34" charset="0"/>
              </a:rPr>
              <a:t> rad bez zastoja </a:t>
            </a:r>
            <a:r>
              <a:rPr lang="sr-Latn-ME" sz="1500" dirty="0" smtClean="0">
                <a:solidFill>
                  <a:srgbClr val="7030A0"/>
                </a:solidFill>
                <a:latin typeface="Arial" panose="020B0604020202020204" pitchFamily="34" charset="0"/>
                <a:cs typeface="Arial" panose="020B0604020202020204" pitchFamily="34" charset="0"/>
              </a:rPr>
              <a:t>kamiona“</a:t>
            </a:r>
            <a:r>
              <a:rPr lang="en-US" sz="1500" dirty="0">
                <a:solidFill>
                  <a:srgbClr val="7030A0"/>
                </a:solidFill>
                <a:latin typeface="Arial" panose="020B0604020202020204" pitchFamily="34" charset="0"/>
                <a:cs typeface="Arial" panose="020B0604020202020204" pitchFamily="34" charset="0"/>
              </a:rPr>
              <a:t>, a </a:t>
            </a:r>
            <a:r>
              <a:rPr lang="en-US" sz="1500" dirty="0" smtClean="0">
                <a:solidFill>
                  <a:srgbClr val="7030A0"/>
                </a:solidFill>
                <a:latin typeface="Arial" panose="020B0604020202020204" pitchFamily="34" charset="0"/>
                <a:cs typeface="Arial" panose="020B0604020202020204" pitchFamily="34" charset="0"/>
              </a:rPr>
              <a:t>P(</a:t>
            </a:r>
            <a:r>
              <a:rPr lang="sr-Latn-ME" sz="1500" dirty="0" smtClean="0">
                <a:solidFill>
                  <a:srgbClr val="7030A0"/>
                </a:solidFill>
                <a:latin typeface="Arial" panose="020B0604020202020204" pitchFamily="34" charset="0"/>
                <a:cs typeface="Arial" panose="020B0604020202020204" pitchFamily="34" charset="0"/>
              </a:rPr>
              <a:t>D</a:t>
            </a:r>
            <a:r>
              <a:rPr lang="en-US" sz="1500" dirty="0" smtClean="0">
                <a:solidFill>
                  <a:srgbClr val="7030A0"/>
                </a:solidFill>
                <a:latin typeface="Arial" panose="020B0604020202020204" pitchFamily="34" charset="0"/>
                <a:cs typeface="Arial" panose="020B0604020202020204" pitchFamily="34" charset="0"/>
              </a:rPr>
              <a:t>)=</a:t>
            </a:r>
            <a:r>
              <a:rPr lang="sr-Latn-ME" sz="1500" dirty="0" smtClean="0">
                <a:solidFill>
                  <a:srgbClr val="7030A0"/>
                </a:solidFill>
                <a:latin typeface="Arial" panose="020B0604020202020204" pitchFamily="34" charset="0"/>
                <a:cs typeface="Arial" panose="020B0604020202020204" pitchFamily="34" charset="0"/>
              </a:rPr>
              <a:t> </a:t>
            </a:r>
            <a:r>
              <a:rPr lang="sr-Latn-ME" sz="1500" i="1" dirty="0" smtClean="0">
                <a:solidFill>
                  <a:srgbClr val="7030A0"/>
                </a:solidFill>
                <a:latin typeface="Arial" panose="020B0604020202020204" pitchFamily="34" charset="0"/>
                <a:cs typeface="Arial" panose="020B0604020202020204" pitchFamily="34" charset="0"/>
              </a:rPr>
              <a:t>k</a:t>
            </a:r>
            <a:endParaRPr lang="en-US" sz="1500" i="1" dirty="0">
              <a:solidFill>
                <a:srgbClr val="7030A0"/>
              </a:solidFill>
              <a:latin typeface="Arial" panose="020B0604020202020204" pitchFamily="34" charset="0"/>
              <a:cs typeface="Arial" panose="020B0604020202020204" pitchFamily="34" charset="0"/>
            </a:endParaRPr>
          </a:p>
          <a:p>
            <a:pPr marL="342900" lvl="1" indent="-342900">
              <a:buFont typeface="Arial" panose="020B0604020202020204" pitchFamily="34" charset="0"/>
              <a:buChar char="•"/>
            </a:pPr>
            <a:r>
              <a:rPr lang="sr-Latn-ME" sz="1500" dirty="0" smtClean="0">
                <a:solidFill>
                  <a:srgbClr val="7030A0"/>
                </a:solidFill>
                <a:latin typeface="Arial" panose="020B0604020202020204" pitchFamily="34" charset="0"/>
                <a:cs typeface="Arial" panose="020B0604020202020204" pitchFamily="34" charset="0"/>
              </a:rPr>
              <a:t>kako su B, C, D nezavisni događaji, to je vjerovatnoća njihovog proizvoda jednaka proizvodu njihove vjerovatnoće, pa je:  P(A)=P(B)∙P(C)∙P(D)=</a:t>
            </a:r>
            <a:r>
              <a:rPr lang="sr-Latn-ME" sz="1500" i="1" dirty="0" smtClean="0">
                <a:solidFill>
                  <a:srgbClr val="7030A0"/>
                </a:solidFill>
                <a:latin typeface="Arial" panose="020B0604020202020204" pitchFamily="34" charset="0"/>
                <a:cs typeface="Arial" panose="020B0604020202020204" pitchFamily="34" charset="0"/>
              </a:rPr>
              <a:t>b∙u∙k</a:t>
            </a:r>
            <a:endParaRPr lang="sr-Latn-ME" sz="1500" dirty="0" smtClean="0">
              <a:solidFill>
                <a:srgbClr val="7030A0"/>
              </a:solidFill>
              <a:latin typeface="Arial" panose="020B0604020202020204" pitchFamily="34" charset="0"/>
              <a:cs typeface="Arial" panose="020B0604020202020204" pitchFamily="34" charset="0"/>
            </a:endParaRPr>
          </a:p>
          <a:p>
            <a:pPr>
              <a:buFont typeface="+mj-lt"/>
              <a:buAutoNum type="alphaLcParenR"/>
            </a:pPr>
            <a:r>
              <a:rPr lang="sr-Latn-ME" sz="1500" dirty="0">
                <a:solidFill>
                  <a:srgbClr val="7030A0"/>
                </a:solidFill>
                <a:latin typeface="Arial" panose="020B0604020202020204" pitchFamily="34" charset="0"/>
                <a:cs typeface="Arial" panose="020B0604020202020204" pitchFamily="34" charset="0"/>
              </a:rPr>
              <a:t>događaj  </a:t>
            </a:r>
            <a:r>
              <a:rPr lang="sr-Latn-ME" sz="1500" dirty="0" smtClean="0">
                <a:solidFill>
                  <a:srgbClr val="7030A0"/>
                </a:solidFill>
                <a:latin typeface="Arial" panose="020B0604020202020204" pitchFamily="34" charset="0"/>
                <a:cs typeface="Arial" panose="020B0604020202020204" pitchFamily="34" charset="0"/>
              </a:rPr>
              <a:t>D1 „</a:t>
            </a:r>
            <a:r>
              <a:rPr lang="sr-Latn-ME" sz="1500" dirty="0">
                <a:solidFill>
                  <a:srgbClr val="7030A0"/>
                </a:solidFill>
                <a:latin typeface="Arial" panose="020B0604020202020204" pitchFamily="34" charset="0"/>
                <a:cs typeface="Arial" panose="020B0604020202020204" pitchFamily="34" charset="0"/>
              </a:rPr>
              <a:t> rad bez zastoja </a:t>
            </a:r>
            <a:r>
              <a:rPr lang="sr-Latn-ME" sz="1500" dirty="0" smtClean="0">
                <a:solidFill>
                  <a:srgbClr val="7030A0"/>
                </a:solidFill>
                <a:latin typeface="Arial" panose="020B0604020202020204" pitchFamily="34" charset="0"/>
                <a:cs typeface="Arial" panose="020B0604020202020204" pitchFamily="34" charset="0"/>
              </a:rPr>
              <a:t>1. kamiona</a:t>
            </a:r>
            <a:r>
              <a:rPr lang="sr-Latn-ME" sz="1500" dirty="0">
                <a:solidFill>
                  <a:srgbClr val="7030A0"/>
                </a:solidFill>
                <a:latin typeface="Arial" panose="020B0604020202020204" pitchFamily="34" charset="0"/>
                <a:cs typeface="Arial" panose="020B0604020202020204" pitchFamily="34" charset="0"/>
              </a:rPr>
              <a:t>“</a:t>
            </a:r>
            <a:r>
              <a:rPr lang="en-US" sz="1500" dirty="0">
                <a:solidFill>
                  <a:srgbClr val="7030A0"/>
                </a:solidFill>
                <a:latin typeface="Arial" panose="020B0604020202020204" pitchFamily="34" charset="0"/>
                <a:cs typeface="Arial" panose="020B0604020202020204" pitchFamily="34" charset="0"/>
              </a:rPr>
              <a:t>, a P(</a:t>
            </a:r>
            <a:r>
              <a:rPr lang="sr-Latn-ME" sz="1500" dirty="0" smtClean="0">
                <a:solidFill>
                  <a:srgbClr val="7030A0"/>
                </a:solidFill>
                <a:latin typeface="Arial" panose="020B0604020202020204" pitchFamily="34" charset="0"/>
                <a:cs typeface="Arial" panose="020B0604020202020204" pitchFamily="34" charset="0"/>
              </a:rPr>
              <a:t>D1</a:t>
            </a:r>
            <a:r>
              <a:rPr lang="en-US" sz="1500" dirty="0" smtClean="0">
                <a:solidFill>
                  <a:srgbClr val="7030A0"/>
                </a:solidFill>
                <a:latin typeface="Arial" panose="020B0604020202020204" pitchFamily="34" charset="0"/>
                <a:cs typeface="Arial" panose="020B0604020202020204" pitchFamily="34" charset="0"/>
              </a:rPr>
              <a:t>)=</a:t>
            </a:r>
            <a:r>
              <a:rPr lang="sr-Latn-ME" sz="1500" dirty="0" smtClean="0">
                <a:solidFill>
                  <a:srgbClr val="7030A0"/>
                </a:solidFill>
                <a:latin typeface="Arial" panose="020B0604020202020204" pitchFamily="34" charset="0"/>
                <a:cs typeface="Arial" panose="020B0604020202020204" pitchFamily="34" charset="0"/>
              </a:rPr>
              <a:t> </a:t>
            </a:r>
            <a:r>
              <a:rPr lang="sr-Latn-ME" sz="1500" i="1" dirty="0" smtClean="0">
                <a:solidFill>
                  <a:srgbClr val="7030A0"/>
                </a:solidFill>
                <a:latin typeface="Arial" panose="020B0604020202020204" pitchFamily="34" charset="0"/>
                <a:cs typeface="Arial" panose="020B0604020202020204" pitchFamily="34" charset="0"/>
              </a:rPr>
              <a:t>k</a:t>
            </a:r>
          </a:p>
          <a:p>
            <a:r>
              <a:rPr lang="sr-Latn-ME" sz="1500" dirty="0">
                <a:solidFill>
                  <a:srgbClr val="7030A0"/>
                </a:solidFill>
                <a:latin typeface="Arial" panose="020B0604020202020204" pitchFamily="34" charset="0"/>
                <a:cs typeface="Arial" panose="020B0604020202020204" pitchFamily="34" charset="0"/>
              </a:rPr>
              <a:t>događaj  </a:t>
            </a:r>
            <a:r>
              <a:rPr lang="sr-Latn-ME" sz="1500" dirty="0" smtClean="0">
                <a:solidFill>
                  <a:srgbClr val="7030A0"/>
                </a:solidFill>
                <a:latin typeface="Arial" panose="020B0604020202020204" pitchFamily="34" charset="0"/>
                <a:cs typeface="Arial" panose="020B0604020202020204" pitchFamily="34" charset="0"/>
              </a:rPr>
              <a:t>D2 „</a:t>
            </a:r>
            <a:r>
              <a:rPr lang="sr-Latn-ME" sz="1500" dirty="0">
                <a:solidFill>
                  <a:srgbClr val="7030A0"/>
                </a:solidFill>
                <a:latin typeface="Arial" panose="020B0604020202020204" pitchFamily="34" charset="0"/>
                <a:cs typeface="Arial" panose="020B0604020202020204" pitchFamily="34" charset="0"/>
              </a:rPr>
              <a:t> rad bez zastoja </a:t>
            </a:r>
            <a:r>
              <a:rPr lang="sr-Latn-ME" sz="1500" dirty="0" smtClean="0">
                <a:solidFill>
                  <a:srgbClr val="7030A0"/>
                </a:solidFill>
                <a:latin typeface="Arial" panose="020B0604020202020204" pitchFamily="34" charset="0"/>
                <a:cs typeface="Arial" panose="020B0604020202020204" pitchFamily="34" charset="0"/>
              </a:rPr>
              <a:t>2. </a:t>
            </a:r>
            <a:r>
              <a:rPr lang="sr-Latn-ME" sz="1500" dirty="0">
                <a:solidFill>
                  <a:srgbClr val="7030A0"/>
                </a:solidFill>
                <a:latin typeface="Arial" panose="020B0604020202020204" pitchFamily="34" charset="0"/>
                <a:cs typeface="Arial" panose="020B0604020202020204" pitchFamily="34" charset="0"/>
              </a:rPr>
              <a:t>kamiona“</a:t>
            </a:r>
            <a:r>
              <a:rPr lang="en-US" sz="1500" dirty="0">
                <a:solidFill>
                  <a:srgbClr val="7030A0"/>
                </a:solidFill>
                <a:latin typeface="Arial" panose="020B0604020202020204" pitchFamily="34" charset="0"/>
                <a:cs typeface="Arial" panose="020B0604020202020204" pitchFamily="34" charset="0"/>
              </a:rPr>
              <a:t>, a P(</a:t>
            </a:r>
            <a:r>
              <a:rPr lang="sr-Latn-ME" sz="1500" dirty="0" smtClean="0">
                <a:solidFill>
                  <a:srgbClr val="7030A0"/>
                </a:solidFill>
                <a:latin typeface="Arial" panose="020B0604020202020204" pitchFamily="34" charset="0"/>
                <a:cs typeface="Arial" panose="020B0604020202020204" pitchFamily="34" charset="0"/>
              </a:rPr>
              <a:t>D2</a:t>
            </a:r>
            <a:r>
              <a:rPr lang="en-US" sz="1500" dirty="0" smtClean="0">
                <a:solidFill>
                  <a:srgbClr val="7030A0"/>
                </a:solidFill>
                <a:latin typeface="Arial" panose="020B0604020202020204" pitchFamily="34" charset="0"/>
                <a:cs typeface="Arial" panose="020B0604020202020204" pitchFamily="34" charset="0"/>
              </a:rPr>
              <a:t>)=</a:t>
            </a:r>
            <a:r>
              <a:rPr lang="sr-Latn-ME" sz="1500" dirty="0" smtClean="0">
                <a:solidFill>
                  <a:srgbClr val="7030A0"/>
                </a:solidFill>
                <a:latin typeface="Arial" panose="020B0604020202020204" pitchFamily="34" charset="0"/>
                <a:cs typeface="Arial" panose="020B0604020202020204" pitchFamily="34" charset="0"/>
              </a:rPr>
              <a:t> </a:t>
            </a:r>
            <a:r>
              <a:rPr lang="sr-Latn-ME" sz="1500" i="1" dirty="0" smtClean="0">
                <a:solidFill>
                  <a:srgbClr val="7030A0"/>
                </a:solidFill>
                <a:latin typeface="Arial" panose="020B0604020202020204" pitchFamily="34" charset="0"/>
                <a:cs typeface="Arial" panose="020B0604020202020204" pitchFamily="34" charset="0"/>
              </a:rPr>
              <a:t>k</a:t>
            </a:r>
            <a:endParaRPr lang="sr-Latn-ME" sz="1500" i="1" dirty="0">
              <a:solidFill>
                <a:srgbClr val="7030A0"/>
              </a:solidFill>
              <a:latin typeface="Arial" panose="020B0604020202020204" pitchFamily="34" charset="0"/>
              <a:cs typeface="Arial" panose="020B0604020202020204" pitchFamily="34" charset="0"/>
            </a:endParaRPr>
          </a:p>
          <a:p>
            <a:r>
              <a:rPr lang="sr-Latn-ME" sz="1500" dirty="0">
                <a:solidFill>
                  <a:srgbClr val="7030A0"/>
                </a:solidFill>
                <a:latin typeface="Arial" panose="020B0604020202020204" pitchFamily="34" charset="0"/>
                <a:cs typeface="Arial" panose="020B0604020202020204" pitchFamily="34" charset="0"/>
              </a:rPr>
              <a:t>događaj  D </a:t>
            </a:r>
            <a:r>
              <a:rPr lang="sr-Latn-ME" sz="1500" dirty="0" smtClean="0">
                <a:solidFill>
                  <a:srgbClr val="7030A0"/>
                </a:solidFill>
                <a:latin typeface="Arial" panose="020B0604020202020204" pitchFamily="34" charset="0"/>
                <a:cs typeface="Arial" panose="020B0604020202020204" pitchFamily="34" charset="0"/>
              </a:rPr>
              <a:t>„</a:t>
            </a:r>
            <a:r>
              <a:rPr lang="sr-Latn-ME" sz="1500" dirty="0">
                <a:solidFill>
                  <a:srgbClr val="7030A0"/>
                </a:solidFill>
                <a:latin typeface="Arial" panose="020B0604020202020204" pitchFamily="34" charset="0"/>
                <a:cs typeface="Arial" panose="020B0604020202020204" pitchFamily="34" charset="0"/>
              </a:rPr>
              <a:t> rad bez zastoja </a:t>
            </a:r>
            <a:r>
              <a:rPr lang="sr-Latn-ME" sz="1500" dirty="0" smtClean="0">
                <a:solidFill>
                  <a:srgbClr val="7030A0"/>
                </a:solidFill>
                <a:latin typeface="Arial" panose="020B0604020202020204" pitchFamily="34" charset="0"/>
                <a:cs typeface="Arial" panose="020B0604020202020204" pitchFamily="34" charset="0"/>
              </a:rPr>
              <a:t>kamiona“=„</a:t>
            </a:r>
            <a:r>
              <a:rPr lang="sr-Latn-ME" sz="1500" dirty="0">
                <a:solidFill>
                  <a:srgbClr val="7030A0"/>
                </a:solidFill>
                <a:latin typeface="Arial" panose="020B0604020202020204" pitchFamily="34" charset="0"/>
                <a:cs typeface="Arial" panose="020B0604020202020204" pitchFamily="34" charset="0"/>
              </a:rPr>
              <a:t> rad bez zastoja </a:t>
            </a:r>
            <a:r>
              <a:rPr lang="sr-Latn-ME" sz="1500" dirty="0" smtClean="0">
                <a:solidFill>
                  <a:srgbClr val="7030A0"/>
                </a:solidFill>
                <a:latin typeface="Arial" panose="020B0604020202020204" pitchFamily="34" charset="0"/>
                <a:cs typeface="Arial" panose="020B0604020202020204" pitchFamily="34" charset="0"/>
              </a:rPr>
              <a:t>makar jednog kamiona“, =događaj suprotan događaju „oba kamiona pokvarena“odnosno D=(D1∩D2)</a:t>
            </a:r>
            <a:r>
              <a:rPr lang="sr-Latn-ME" sz="1500" baseline="30000" dirty="0" smtClean="0">
                <a:solidFill>
                  <a:srgbClr val="7030A0"/>
                </a:solidFill>
                <a:latin typeface="Arial" panose="020B0604020202020204" pitchFamily="34" charset="0"/>
                <a:cs typeface="Arial" panose="020B0604020202020204" pitchFamily="34" charset="0"/>
              </a:rPr>
              <a:t>c</a:t>
            </a:r>
            <a:endParaRPr lang="en-US" sz="1500" i="1" baseline="30000" dirty="0">
              <a:solidFill>
                <a:srgbClr val="7030A0"/>
              </a:solidFill>
              <a:latin typeface="Arial" panose="020B0604020202020204" pitchFamily="34" charset="0"/>
              <a:cs typeface="Arial" panose="020B0604020202020204" pitchFamily="34" charset="0"/>
            </a:endParaRPr>
          </a:p>
          <a:p>
            <a:pPr marL="342900" lvl="1" indent="-342900">
              <a:buFont typeface="Arial" panose="020B0604020202020204" pitchFamily="34" charset="0"/>
              <a:buChar char="•"/>
            </a:pPr>
            <a:r>
              <a:rPr lang="sr-Latn-ME" sz="1500" dirty="0" smtClean="0">
                <a:solidFill>
                  <a:srgbClr val="7030A0"/>
                </a:solidFill>
                <a:latin typeface="Arial" panose="020B0604020202020204" pitchFamily="34" charset="0"/>
                <a:cs typeface="Arial" panose="020B0604020202020204" pitchFamily="34" charset="0"/>
              </a:rPr>
              <a:t>vjerovatnoća da je jedan kamion pokvaren je : </a:t>
            </a:r>
            <a:r>
              <a:rPr lang="sr-Latn-ME" sz="1500" i="1" dirty="0" smtClean="0">
                <a:solidFill>
                  <a:srgbClr val="7030A0"/>
                </a:solidFill>
                <a:latin typeface="Arial" panose="020B0604020202020204" pitchFamily="34" charset="0"/>
                <a:cs typeface="Arial" panose="020B0604020202020204" pitchFamily="34" charset="0"/>
              </a:rPr>
              <a:t>1-k, </a:t>
            </a:r>
            <a:r>
              <a:rPr lang="sr-Latn-ME" sz="1500" dirty="0" smtClean="0">
                <a:solidFill>
                  <a:srgbClr val="7030A0"/>
                </a:solidFill>
                <a:latin typeface="Arial" panose="020B0604020202020204" pitchFamily="34" charset="0"/>
                <a:cs typeface="Arial" panose="020B0604020202020204" pitchFamily="34" charset="0"/>
              </a:rPr>
              <a:t> a da su oba pokvarena je (1-k)</a:t>
            </a:r>
            <a:r>
              <a:rPr lang="sr-Latn-ME" sz="1500" baseline="30000" dirty="0" smtClean="0">
                <a:solidFill>
                  <a:srgbClr val="7030A0"/>
                </a:solidFill>
                <a:latin typeface="Arial" panose="020B0604020202020204" pitchFamily="34" charset="0"/>
                <a:cs typeface="Arial" panose="020B0604020202020204" pitchFamily="34" charset="0"/>
              </a:rPr>
              <a:t>2</a:t>
            </a:r>
            <a:endParaRPr lang="sr-Latn-ME" sz="1500" i="1" baseline="30000" dirty="0" smtClean="0">
              <a:solidFill>
                <a:srgbClr val="7030A0"/>
              </a:solidFill>
              <a:latin typeface="Arial" panose="020B0604020202020204" pitchFamily="34" charset="0"/>
              <a:cs typeface="Arial" panose="020B0604020202020204" pitchFamily="34" charset="0"/>
            </a:endParaRPr>
          </a:p>
          <a:p>
            <a:pPr marL="342900" lvl="1" indent="-342900">
              <a:buFont typeface="Arial" panose="020B0604020202020204" pitchFamily="34" charset="0"/>
              <a:buChar char="•"/>
            </a:pPr>
            <a:r>
              <a:rPr lang="sr-Latn-ME" sz="1500" dirty="0" smtClean="0">
                <a:solidFill>
                  <a:srgbClr val="7030A0"/>
                </a:solidFill>
                <a:latin typeface="Arial" panose="020B0604020202020204" pitchFamily="34" charset="0"/>
                <a:cs typeface="Arial" panose="020B0604020202020204" pitchFamily="34" charset="0"/>
              </a:rPr>
              <a:t>vjerovatnoća komplementa događaja da su oba kamiona pokvarena je 1-(1-k)</a:t>
            </a:r>
            <a:r>
              <a:rPr lang="sr-Latn-ME" sz="1500" baseline="30000" dirty="0" smtClean="0">
                <a:solidFill>
                  <a:srgbClr val="7030A0"/>
                </a:solidFill>
                <a:latin typeface="Arial" panose="020B0604020202020204" pitchFamily="34" charset="0"/>
                <a:cs typeface="Arial" panose="020B0604020202020204" pitchFamily="34" charset="0"/>
              </a:rPr>
              <a:t>2</a:t>
            </a:r>
          </a:p>
          <a:p>
            <a:pPr marL="342900" lvl="1" indent="-342900">
              <a:buFont typeface="Arial" panose="020B0604020202020204" pitchFamily="34" charset="0"/>
              <a:buChar char="•"/>
            </a:pPr>
            <a:r>
              <a:rPr lang="vi-VN" sz="1500" dirty="0" smtClean="0">
                <a:solidFill>
                  <a:srgbClr val="7030A0"/>
                </a:solidFill>
                <a:latin typeface="Arial" panose="020B0604020202020204" pitchFamily="34" charset="0"/>
                <a:cs typeface="Arial" panose="020B0604020202020204" pitchFamily="34" charset="0"/>
              </a:rPr>
              <a:t>događaj </a:t>
            </a:r>
            <a:r>
              <a:rPr lang="vi-VN" sz="1500" dirty="0">
                <a:solidFill>
                  <a:srgbClr val="7030A0"/>
                </a:solidFill>
                <a:latin typeface="Arial" panose="020B0604020202020204" pitchFamily="34" charset="0"/>
                <a:cs typeface="Arial" panose="020B0604020202020204" pitchFamily="34" charset="0"/>
              </a:rPr>
              <a:t>A:“ nije došlo do zastoja sistema“=„ nije došlo do zastoja rada buldozera, ni utovarivača, ni kamiona“, odnosno,  A= B∩C∩</a:t>
            </a:r>
            <a:r>
              <a:rPr lang="vi-VN" sz="1500" dirty="0" smtClean="0">
                <a:solidFill>
                  <a:srgbClr val="7030A0"/>
                </a:solidFill>
                <a:latin typeface="Arial" panose="020B0604020202020204" pitchFamily="34" charset="0"/>
                <a:cs typeface="Arial" panose="020B0604020202020204" pitchFamily="34" charset="0"/>
              </a:rPr>
              <a:t>D</a:t>
            </a:r>
            <a:endParaRPr lang="sr-Latn-ME" sz="1500" dirty="0" smtClean="0">
              <a:solidFill>
                <a:srgbClr val="7030A0"/>
              </a:solidFill>
              <a:latin typeface="Arial" panose="020B0604020202020204" pitchFamily="34" charset="0"/>
              <a:cs typeface="Arial" panose="020B0604020202020204" pitchFamily="34" charset="0"/>
            </a:endParaRPr>
          </a:p>
          <a:p>
            <a:pPr marL="0" lvl="1" indent="0" algn="ctr">
              <a:buNone/>
            </a:pPr>
            <a:r>
              <a:rPr lang="sr-Latn-ME" sz="1500" i="1" dirty="0">
                <a:solidFill>
                  <a:srgbClr val="7030A0"/>
                </a:solidFill>
                <a:latin typeface="Arial" panose="020B0604020202020204" pitchFamily="34" charset="0"/>
                <a:cs typeface="Arial" panose="020B0604020202020204" pitchFamily="34" charset="0"/>
              </a:rPr>
              <a:t>P(A)=P(B)∙P(C)∙P(D)=b∙u</a:t>
            </a:r>
            <a:r>
              <a:rPr lang="sr-Latn-ME" sz="1500" i="1" dirty="0" smtClean="0">
                <a:solidFill>
                  <a:srgbClr val="7030A0"/>
                </a:solidFill>
                <a:latin typeface="Arial" panose="020B0604020202020204" pitchFamily="34" charset="0"/>
                <a:cs typeface="Arial" panose="020B0604020202020204" pitchFamily="34" charset="0"/>
              </a:rPr>
              <a:t>∙</a:t>
            </a:r>
            <a:r>
              <a:rPr lang="sr-Latn-ME" sz="1500" i="1" dirty="0">
                <a:solidFill>
                  <a:srgbClr val="7030A0"/>
                </a:solidFill>
                <a:latin typeface="Arial" panose="020B0604020202020204" pitchFamily="34" charset="0"/>
                <a:cs typeface="Arial" panose="020B0604020202020204" pitchFamily="34" charset="0"/>
              </a:rPr>
              <a:t> </a:t>
            </a:r>
            <a:r>
              <a:rPr lang="sr-Latn-ME" sz="1500" i="1" dirty="0" smtClean="0">
                <a:solidFill>
                  <a:srgbClr val="7030A0"/>
                </a:solidFill>
                <a:latin typeface="Arial" panose="020B0604020202020204" pitchFamily="34" charset="0"/>
                <a:cs typeface="Arial" panose="020B0604020202020204" pitchFamily="34" charset="0"/>
              </a:rPr>
              <a:t>(1-(</a:t>
            </a:r>
            <a:r>
              <a:rPr lang="sr-Latn-ME" sz="1500" i="1" smtClean="0">
                <a:solidFill>
                  <a:srgbClr val="7030A0"/>
                </a:solidFill>
                <a:latin typeface="Arial" panose="020B0604020202020204" pitchFamily="34" charset="0"/>
                <a:cs typeface="Arial" panose="020B0604020202020204" pitchFamily="34" charset="0"/>
              </a:rPr>
              <a:t>1-k)</a:t>
            </a:r>
            <a:r>
              <a:rPr lang="sr-Latn-ME" sz="1500" i="1" baseline="30000" smtClean="0">
                <a:solidFill>
                  <a:srgbClr val="7030A0"/>
                </a:solidFill>
                <a:latin typeface="Arial" panose="020B0604020202020204" pitchFamily="34" charset="0"/>
                <a:cs typeface="Arial" panose="020B0604020202020204" pitchFamily="34" charset="0"/>
              </a:rPr>
              <a:t>2</a:t>
            </a:r>
            <a:r>
              <a:rPr lang="sr-Latn-ME" sz="1500" i="1" smtClean="0">
                <a:solidFill>
                  <a:srgbClr val="7030A0"/>
                </a:solidFill>
                <a:latin typeface="Arial" panose="020B0604020202020204" pitchFamily="34" charset="0"/>
                <a:cs typeface="Arial" panose="020B0604020202020204" pitchFamily="34" charset="0"/>
              </a:rPr>
              <a:t>)</a:t>
            </a:r>
            <a:endParaRPr lang="sr-Latn-ME" sz="1500" i="1"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9695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ME" sz="3600" b="1" dirty="0" smtClean="0"/>
              <a:t>Literatura</a:t>
            </a:r>
            <a:endParaRPr lang="sr-Latn-ME" sz="3600" b="1" dirty="0"/>
          </a:p>
        </p:txBody>
      </p:sp>
      <p:sp>
        <p:nvSpPr>
          <p:cNvPr id="3" name="Content Placeholder 2"/>
          <p:cNvSpPr>
            <a:spLocks noGrp="1"/>
          </p:cNvSpPr>
          <p:nvPr>
            <p:ph idx="1"/>
          </p:nvPr>
        </p:nvSpPr>
        <p:spPr/>
        <p:txBody>
          <a:bodyPr>
            <a:normAutofit/>
          </a:bodyPr>
          <a:lstStyle/>
          <a:p>
            <a:r>
              <a:rPr lang="sr-Latn-ME" sz="1600" dirty="0" smtClean="0">
                <a:latin typeface="Arial" panose="020B0604020202020204" pitchFamily="34" charset="0"/>
                <a:cs typeface="Arial" panose="020B0604020202020204" pitchFamily="34" charset="0"/>
              </a:rPr>
              <a:t>Vukadinović, S.: Elementi teorije verovatnoće i matematičke statistike, Privredni pergled, Beo</a:t>
            </a:r>
          </a:p>
          <a:p>
            <a:r>
              <a:rPr lang="sr-Latn-ME" sz="1600" dirty="0">
                <a:latin typeface="Arial" panose="020B0604020202020204" pitchFamily="34" charset="0"/>
                <a:cs typeface="Arial" panose="020B0604020202020204" pitchFamily="34" charset="0"/>
              </a:rPr>
              <a:t>Vukadinović, S.: </a:t>
            </a:r>
            <a:r>
              <a:rPr lang="sr-Latn-ME" sz="1600" dirty="0" smtClean="0">
                <a:latin typeface="Arial" panose="020B0604020202020204" pitchFamily="34" charset="0"/>
                <a:cs typeface="Arial" panose="020B0604020202020204" pitchFamily="34" charset="0"/>
              </a:rPr>
              <a:t>Zbirka rešenih zadataka iz teorije verovatnoće, </a:t>
            </a:r>
            <a:r>
              <a:rPr lang="sr-Latn-ME" sz="1600" dirty="0">
                <a:latin typeface="Arial" panose="020B0604020202020204" pitchFamily="34" charset="0"/>
                <a:cs typeface="Arial" panose="020B0604020202020204" pitchFamily="34" charset="0"/>
              </a:rPr>
              <a:t>Privredni pergled, Beograd, </a:t>
            </a:r>
            <a:r>
              <a:rPr lang="sr-Latn-ME" sz="1600" dirty="0" smtClean="0">
                <a:latin typeface="Arial" panose="020B0604020202020204" pitchFamily="34" charset="0"/>
                <a:cs typeface="Arial" panose="020B0604020202020204" pitchFamily="34" charset="0"/>
              </a:rPr>
              <a:t>1983</a:t>
            </a:r>
          </a:p>
          <a:p>
            <a:r>
              <a:rPr lang="sr-Latn-ME" sz="1600" dirty="0" smtClean="0">
                <a:latin typeface="Arial" panose="020B0604020202020204" pitchFamily="34" charset="0"/>
                <a:cs typeface="Arial" panose="020B0604020202020204" pitchFamily="34" charset="0"/>
              </a:rPr>
              <a:t>Bruckler, F.M: </a:t>
            </a:r>
            <a:r>
              <a:rPr lang="sr-Latn-ME" sz="1600" dirty="0">
                <a:latin typeface="Arial" panose="020B0604020202020204" pitchFamily="34" charset="0"/>
                <a:cs typeface="Arial" panose="020B0604020202020204" pitchFamily="34" charset="0"/>
              </a:rPr>
              <a:t>Pierre de Fermat; Osječki matematički list  5(2005), </a:t>
            </a:r>
            <a:r>
              <a:rPr lang="sr-Latn-ME" sz="1600" dirty="0" smtClean="0">
                <a:latin typeface="Arial" panose="020B0604020202020204" pitchFamily="34" charset="0"/>
                <a:cs typeface="Arial" panose="020B0604020202020204" pitchFamily="34" charset="0"/>
              </a:rPr>
              <a:t>37–42</a:t>
            </a:r>
            <a:endParaRPr lang="sr-Latn-ME" sz="1600" dirty="0">
              <a:latin typeface="Arial" panose="020B0604020202020204" pitchFamily="34" charset="0"/>
              <a:cs typeface="Arial" panose="020B0604020202020204" pitchFamily="34" charset="0"/>
            </a:endParaRPr>
          </a:p>
          <a:p>
            <a:r>
              <a:rPr lang="sr-Latn-ME" sz="1600" dirty="0">
                <a:latin typeface="Arial" panose="020B0604020202020204" pitchFamily="34" charset="0"/>
                <a:cs typeface="Arial" panose="020B0604020202020204" pitchFamily="34" charset="0"/>
                <a:hlinkClick r:id="rId3"/>
              </a:rPr>
              <a:t>http://</a:t>
            </a:r>
            <a:r>
              <a:rPr lang="sr-Latn-ME" sz="1600" dirty="0" smtClean="0">
                <a:latin typeface="Arial" panose="020B0604020202020204" pitchFamily="34" charset="0"/>
                <a:cs typeface="Arial" panose="020B0604020202020204" pitchFamily="34" charset="0"/>
                <a:hlinkClick r:id="rId3"/>
              </a:rPr>
              <a:t>www.e-statistika.rs</a:t>
            </a:r>
            <a:endParaRPr lang="sr-Latn-ME" sz="1600" dirty="0" smtClean="0">
              <a:latin typeface="Arial" panose="020B0604020202020204" pitchFamily="34" charset="0"/>
              <a:cs typeface="Arial" panose="020B0604020202020204" pitchFamily="34" charset="0"/>
            </a:endParaRPr>
          </a:p>
          <a:p>
            <a:r>
              <a:rPr lang="sr-Latn-ME" sz="1600" dirty="0" smtClean="0">
                <a:latin typeface="Arial" panose="020B0604020202020204" pitchFamily="34" charset="0"/>
                <a:cs typeface="Arial" panose="020B0604020202020204" pitchFamily="34" charset="0"/>
              </a:rPr>
              <a:t>Čuljak, V: Vjerojatnost i statistika, </a:t>
            </a:r>
            <a:r>
              <a:rPr lang="sr-Latn-ME" sz="1600" dirty="0">
                <a:latin typeface="Arial" panose="020B0604020202020204" pitchFamily="34" charset="0"/>
                <a:cs typeface="Arial" panose="020B0604020202020204" pitchFamily="34" charset="0"/>
              </a:rPr>
              <a:t>Građevinski fakultet, </a:t>
            </a:r>
            <a:r>
              <a:rPr lang="pl-PL" sz="1600" dirty="0">
                <a:latin typeface="Arial" panose="020B0604020202020204" pitchFamily="34" charset="0"/>
                <a:cs typeface="Arial" panose="020B0604020202020204" pitchFamily="34" charset="0"/>
              </a:rPr>
              <a:t>Sveučilište u Zagrebu, 2011, </a:t>
            </a:r>
            <a:r>
              <a:rPr lang="pl-PL" sz="1600" dirty="0">
                <a:latin typeface="Arial" panose="020B0604020202020204" pitchFamily="34" charset="0"/>
                <a:cs typeface="Arial" panose="020B0604020202020204" pitchFamily="34" charset="0"/>
                <a:hlinkClick r:id="rId4"/>
              </a:rPr>
              <a:t>https://portal.uniri.hr/system/resources/docs/000/004/082/original/Skripta_Vera_%</a:t>
            </a:r>
            <a:r>
              <a:rPr lang="pl-PL" sz="1600" dirty="0" smtClean="0">
                <a:latin typeface="Arial" panose="020B0604020202020204" pitchFamily="34" charset="0"/>
                <a:cs typeface="Arial" panose="020B0604020202020204" pitchFamily="34" charset="0"/>
                <a:hlinkClick r:id="rId4"/>
              </a:rPr>
              <a:t>C4%8Culjak.pdf?1413283708</a:t>
            </a:r>
            <a:endParaRPr lang="pl-PL" sz="1600" dirty="0" smtClean="0">
              <a:latin typeface="Arial" panose="020B0604020202020204" pitchFamily="34" charset="0"/>
              <a:cs typeface="Arial" panose="020B0604020202020204" pitchFamily="34" charset="0"/>
            </a:endParaRPr>
          </a:p>
          <a:p>
            <a:r>
              <a:rPr lang="sr-Latn-ME" sz="1600" dirty="0" smtClean="0">
                <a:latin typeface="Arial" panose="020B0604020202020204" pitchFamily="34" charset="0"/>
                <a:cs typeface="Arial" panose="020B0604020202020204" pitchFamily="34" charset="0"/>
              </a:rPr>
              <a:t>Tomič, V.: Elementi verovatnoće u srednjoj školi, (master rad), </a:t>
            </a:r>
            <a:r>
              <a:rPr lang="sr-Latn-ME" sz="1600" dirty="0" smtClean="0">
                <a:solidFill>
                  <a:srgbClr val="3832B0"/>
                </a:solidFill>
                <a:latin typeface="Arial" panose="020B0604020202020204" pitchFamily="34" charset="0"/>
                <a:cs typeface="Arial" panose="020B0604020202020204" pitchFamily="34" charset="0"/>
              </a:rPr>
              <a:t>http</a:t>
            </a:r>
            <a:r>
              <a:rPr lang="sr-Latn-ME" sz="1600" dirty="0">
                <a:solidFill>
                  <a:srgbClr val="3832B0"/>
                </a:solidFill>
                <a:latin typeface="Arial" panose="020B0604020202020204" pitchFamily="34" charset="0"/>
                <a:cs typeface="Arial" panose="020B0604020202020204" pitchFamily="34" charset="0"/>
              </a:rPr>
              <a:t>://www.dmi.uns.ac.rs/site/dmi/download/master/matematika/VojinTomic.pdf</a:t>
            </a:r>
          </a:p>
        </p:txBody>
      </p:sp>
    </p:spTree>
    <p:extLst>
      <p:ext uri="{BB962C8B-B14F-4D97-AF65-F5344CB8AC3E}">
        <p14:creationId xmlns:p14="http://schemas.microsoft.com/office/powerpoint/2010/main" val="3757163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6166</TotalTime>
  <Words>1006</Words>
  <Application>Microsoft Office PowerPoint</Application>
  <PresentationFormat>On-screen Show (4:3)</PresentationFormat>
  <Paragraphs>69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Zadatak 1.  U kutiji se nalazi 50 proizvoda, od čega je 20% neispravnih. Kontrolor izvlači 5 proizvoda jedan za drugim (bez vraćanja). Kolika je vjerovatnoća da će ocjena kontrolora biti pozitivna (svi proizvodi u uzorku su ispravni)?</vt:lpstr>
      <vt:lpstr>Zadatak 2.  Kontrolom uzoraka betonskih kocki sa nekog gradilišta utvrđeno je da 20% ispitivanih uzoraka nije imalo zadovoljavajuću čvrstoću. Takođe je ustanovljeno da je čak 70%  od tih uzoraka imalo površinske defekte.   a) Kolika je vjerovatnoća da se u ukupnom broju uzoraka nalaze uzorci koji nijesu zadovoljili čvrstoću, a imaju površinske defekte? b) Kolika je vjerovatnoca da ispitivani uzorci imaju nezadovoljavajuću čvrstoću ili površinski defekt, ako je ustanovljeno da 0,15 od svih uzoraka imaju površinske defekte?</vt:lpstr>
      <vt:lpstr>Zadatak 3.  U dva građevinska pogona izrađuju se prefabrikovani elementi. Kontrolama je utvrđeno da je procenat elemenata koji imaju grešku u prvom 5%, a u drugom 3%. Na gradilište se dovoze iste količine proizvoda iz oba pogona.  a) Ako se slučajno bira proizvod i utvrdi da je sa greškom, kolika je vjerovatnoća da je proizvod iz prvog pogona? b) Kolika je vjerovatnoća da se u proizvoljnoj količini q koja se uzme na gradilištu nađe proizvod sa greškom?</vt:lpstr>
      <vt:lpstr>Zadatak 4.  Na izvođenju zemljanih radova angažovan je jedan buldozer, jedan utovarivači jedan kamion. mašine mogu otkazati nezavisno jedna od druge. Ako je vjerovatnoća rada bez zastoja za svaku od mašina različita iznosi b, u, k: a) naći vjerovatnoću da ovaj sistem mašina radi bez zastoja (odnosno naći pouzdanost ovog sistema) b) ako se usvoje dva kamiona umjesto jednog, sa istom vjerovatnoćom rada bez zastoja, nači kolika je pouzdanost takvog sistema.</vt:lpstr>
      <vt:lpstr>Literatura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KVANTITATIVNE METODE U GRAĐEVINSKOM MENADŽMENTU</dc:title>
  <dc:creator>zana</dc:creator>
  <cp:lastModifiedBy>zana</cp:lastModifiedBy>
  <cp:revision>533</cp:revision>
  <cp:lastPrinted>2017-10-14T07:58:11Z</cp:lastPrinted>
  <dcterms:created xsi:type="dcterms:W3CDTF">2015-09-16T06:05:45Z</dcterms:created>
  <dcterms:modified xsi:type="dcterms:W3CDTF">2018-10-09T09:09:47Z</dcterms:modified>
</cp:coreProperties>
</file>